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454" r:id="rId2"/>
    <p:sldId id="455" r:id="rId3"/>
    <p:sldId id="359" r:id="rId4"/>
    <p:sldId id="460" r:id="rId5"/>
    <p:sldId id="456" r:id="rId6"/>
    <p:sldId id="495" r:id="rId7"/>
    <p:sldId id="497" r:id="rId8"/>
    <p:sldId id="488" r:id="rId9"/>
    <p:sldId id="489" r:id="rId10"/>
    <p:sldId id="461" r:id="rId11"/>
    <p:sldId id="462" r:id="rId12"/>
    <p:sldId id="463" r:id="rId13"/>
    <p:sldId id="492" r:id="rId14"/>
    <p:sldId id="494" r:id="rId15"/>
    <p:sldId id="498" r:id="rId16"/>
    <p:sldId id="476" r:id="rId1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45" autoAdjust="0"/>
  </p:normalViewPr>
  <p:slideViewPr>
    <p:cSldViewPr>
      <p:cViewPr>
        <p:scale>
          <a:sx n="100" d="100"/>
          <a:sy n="100" d="100"/>
        </p:scale>
        <p:origin x="-584" y="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750C4AF4-379D-594A-A320-08FD7558FB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173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C677F-B343-2543-A36F-293FE67DC001}" type="slidenum">
              <a:rPr lang="en-US"/>
              <a:pPr/>
              <a:t>7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6625E-A235-CD4A-A293-E52C5559B8B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1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</a:t>
            </a:r>
            <a:r>
              <a:rPr lang="en-US" baseline="0" dirty="0" smtClean="0"/>
              <a:t> realizations of SI. Winds begin down-front (SI favorable) but later switch to have a larger cross-front component.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372CF-9E0F-4446-816E-775DC8DBF5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5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Glider</a:t>
            </a:r>
            <a:r>
              <a:rPr lang="en-US" baseline="0" dirty="0" smtClean="0"/>
              <a:t> observations bin averaged in the cross front direction, using observations from all four gliders</a:t>
            </a:r>
          </a:p>
          <a:p>
            <a:endParaRPr lang="en-US" baseline="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D227E-064D-E541-84F7-3C5493B3E0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4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A594A-2E81-1049-81B3-4FEB721168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1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B5D32-9C1B-534F-9232-7C1763ABC9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3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27538-9D74-D74F-B942-71D8CA5BBD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8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00757-AEFC-1247-99F1-7D88A6F0A6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7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C0314-2E71-6B43-99E6-0ABEDEAF50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7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4AE95-FF29-AB42-A936-791688895D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67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F3C1C-4C79-8840-8E51-00E88D36A9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1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0BA-47AC-BE40-86F0-5ED951283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7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A4A7D-EF1B-D948-A164-E0B63A4A3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5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6A491-6818-CC4E-92D7-B19B788695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609A8-B2A8-9F42-AEF1-05E25EF7E3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6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3AFF1B9-7A00-EB4A-8E8A-EFAB4BF87DF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jpg"/><Relationship Id="rId7" Type="http://schemas.openxmlformats.org/officeDocument/2006/relationships/image" Target="../media/image42.jpg"/><Relationship Id="rId8" Type="http://schemas.openxmlformats.org/officeDocument/2006/relationships/image" Target="../media/image43.jpeg"/><Relationship Id="rId9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gliderfs2.coas.oregonstate.edu/gliderweb/glideractivity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IMG_102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427038"/>
            <a:ext cx="8610600" cy="868362"/>
          </a:xfrm>
        </p:spPr>
        <p:txBody>
          <a:bodyPr/>
          <a:lstStyle/>
          <a:p>
            <a:r>
              <a:rPr lang="en-US" sz="2800" b="1" dirty="0"/>
              <a:t>How to Use Autonomous Underwater Vehicle Gliders to Make Your Oceanography Better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09600" y="2665273"/>
            <a:ext cx="3733800" cy="270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28700" indent="-1143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Autonomous Underwater Gliders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Describe some useful glider operations</a:t>
            </a:r>
          </a:p>
          <a:p>
            <a:pPr marL="576263" lvl="1" indent="-119063">
              <a:lnSpc>
                <a:spcPct val="70000"/>
              </a:lnSpc>
              <a:spcBef>
                <a:spcPct val="50000"/>
              </a:spcBef>
              <a:buFont typeface="Courier New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Endurance</a:t>
            </a:r>
          </a:p>
          <a:p>
            <a:pPr marL="576263" lvl="1" indent="-119063">
              <a:lnSpc>
                <a:spcPct val="70000"/>
              </a:lnSpc>
              <a:spcBef>
                <a:spcPct val="50000"/>
              </a:spcBef>
              <a:buFont typeface="Courier New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Footprint</a:t>
            </a:r>
          </a:p>
          <a:p>
            <a:pPr marL="576263" lvl="1" indent="-119063">
              <a:lnSpc>
                <a:spcPct val="70000"/>
              </a:lnSpc>
              <a:spcBef>
                <a:spcPct val="50000"/>
              </a:spcBef>
              <a:buFont typeface="Courier New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Weather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0" indent="0">
              <a:spcBef>
                <a:spcPct val="50000"/>
              </a:spcBef>
            </a:pPr>
            <a:endParaRPr lang="en-US" sz="1600" b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990600" y="1479550"/>
            <a:ext cx="70866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Kipp Shearman </a:t>
            </a:r>
          </a:p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College of Oceanic &amp; Atmospheric Sciences</a:t>
            </a:r>
          </a:p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Oregon State University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85800" y="5397500"/>
            <a:ext cx="54102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Thanks to: RV Elakha Captain and Crew (OSU), J. Brodersen (OSU), Laura Rubiano-Gomez (OSU), C. Jones (WRC), F. Stahr (UW), Miss Linda Captain and Crew, T. Peery (OSU), F. Chan, K. Page-Albins (PISCO), Oscar Pizarro (UdeC), Gadiel Alarcon and Nadin Ramirez (UdeC)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400800" y="2686050"/>
            <a:ext cx="25146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Jack Barth</a:t>
            </a:r>
          </a:p>
          <a:p>
            <a:r>
              <a:rPr lang="en-US" sz="14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Anatoli</a:t>
            </a: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4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Erofeev</a:t>
            </a:r>
            <a:endParaRPr lang="en-US" sz="14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Zen </a:t>
            </a:r>
            <a:r>
              <a:rPr lang="en-US" sz="14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Kurokawa</a:t>
            </a:r>
            <a:endParaRPr lang="en-US" sz="14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Kate Adams</a:t>
            </a:r>
          </a:p>
          <a:p>
            <a:r>
              <a:rPr lang="en-US" sz="14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Piero</a:t>
            </a: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Mazzini</a:t>
            </a:r>
          </a:p>
          <a:p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Chris </a:t>
            </a:r>
            <a:r>
              <a:rPr lang="en-US" sz="14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Ordo</a:t>
            </a:r>
            <a:r>
              <a:rPr lang="en-US" sz="1400" b="1" dirty="0" err="1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ñ</a:t>
            </a:r>
            <a:r>
              <a:rPr lang="en-US" sz="14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ez</a:t>
            </a:r>
            <a:endParaRPr lang="en-US" sz="14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Gonzalo </a:t>
            </a:r>
            <a:r>
              <a:rPr lang="en-US" sz="14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Saldias</a:t>
            </a:r>
            <a:endParaRPr lang="en-US" sz="1400" b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Alejandra Sanchez</a:t>
            </a:r>
            <a:endParaRPr lang="en-US" sz="14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178" name="Text Box 34"/>
          <p:cNvSpPr txBox="1">
            <a:spLocks noChangeArrowheads="1"/>
          </p:cNvSpPr>
          <p:nvPr/>
        </p:nvSpPr>
        <p:spPr bwMode="auto">
          <a:xfrm>
            <a:off x="4724400" y="26670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OSU Glider Group:</a:t>
            </a:r>
          </a:p>
        </p:txBody>
      </p:sp>
      <p:grpSp>
        <p:nvGrpSpPr>
          <p:cNvPr id="6180" name="Group 36"/>
          <p:cNvGrpSpPr>
            <a:grpSpLocks/>
          </p:cNvGrpSpPr>
          <p:nvPr/>
        </p:nvGrpSpPr>
        <p:grpSpPr bwMode="auto">
          <a:xfrm>
            <a:off x="6248400" y="5410200"/>
            <a:ext cx="2695575" cy="912813"/>
            <a:chOff x="3936" y="3408"/>
            <a:chExt cx="1698" cy="575"/>
          </a:xfrm>
        </p:grpSpPr>
        <p:pic>
          <p:nvPicPr>
            <p:cNvPr id="6165" name="Picture 9" descr="nsf_logo.gi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3408"/>
              <a:ext cx="576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29" descr="Onr_red_blue_logo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" y="3558"/>
              <a:ext cx="576" cy="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79" name="Picture 35" descr="Picture1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B"/>
                </a:clrFrom>
                <a:clrTo>
                  <a:srgbClr val="FFFF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" y="3449"/>
              <a:ext cx="518" cy="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269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6" name="Picture 2" descr="janes_pick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81063"/>
            <a:ext cx="8534400" cy="506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907" name="Picture 3" descr="YaquinaBayJetty_pid64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1242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7908" name="Text Box 4"/>
          <p:cNvSpPr txBox="1">
            <a:spLocks noChangeArrowheads="1"/>
          </p:cNvSpPr>
          <p:nvPr/>
        </p:nvSpPr>
        <p:spPr bwMode="auto">
          <a:xfrm>
            <a:off x="381000" y="533400"/>
            <a:ext cx="701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Glider Stories: Jane </a:t>
            </a: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is in a bit of a pickle …</a:t>
            </a:r>
          </a:p>
        </p:txBody>
      </p:sp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457200" y="5972175"/>
            <a:ext cx="7397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600"/>
              <a:t>Wow!!! You are the best glider pilots in the world!!! I bow to your precision!!! osc </a:t>
            </a:r>
          </a:p>
        </p:txBody>
      </p:sp>
      <p:sp>
        <p:nvSpPr>
          <p:cNvPr id="507911" name="Line 7"/>
          <p:cNvSpPr>
            <a:spLocks noChangeShapeType="1"/>
          </p:cNvSpPr>
          <p:nvPr/>
        </p:nvSpPr>
        <p:spPr bwMode="auto">
          <a:xfrm flipH="1">
            <a:off x="1295400" y="2362200"/>
            <a:ext cx="3048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7912" name="Picture 8" descr="oscar-close-u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5713413"/>
            <a:ext cx="685800" cy="9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7913" name="Text Box 9"/>
          <p:cNvSpPr txBox="1">
            <a:spLocks noChangeArrowheads="1"/>
          </p:cNvSpPr>
          <p:nvPr/>
        </p:nvSpPr>
        <p:spPr bwMode="auto">
          <a:xfrm>
            <a:off x="5334000" y="6400800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Oscar Schofield, Rutgers U.</a:t>
            </a:r>
          </a:p>
        </p:txBody>
      </p:sp>
    </p:spTree>
    <p:extLst>
      <p:ext uri="{BB962C8B-B14F-4D97-AF65-F5344CB8AC3E}">
        <p14:creationId xmlns:p14="http://schemas.microsoft.com/office/powerpoint/2010/main" val="395905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10" grpId="0"/>
      <p:bldP spid="507911" grpId="0" animBg="1"/>
      <p:bldP spid="5079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2" name="Picture 2" descr="IMG_22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6883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We</a:t>
            </a:r>
            <a:r>
              <a:rPr lang="ja-JP" alt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’</a:t>
            </a: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re collaborating with local fishermen …</a:t>
            </a:r>
          </a:p>
        </p:txBody>
      </p:sp>
      <p:pic>
        <p:nvPicPr>
          <p:cNvPr id="506884" name="Picture 4" descr="IMG_224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388" y="1981200"/>
            <a:ext cx="2741612" cy="36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5" name="Picture 5" descr="IMG_2250"/>
          <p:cNvPicPr>
            <a:picLocks noChangeAspect="1" noChangeArrowheads="1"/>
          </p:cNvPicPr>
          <p:nvPr/>
        </p:nvPicPr>
        <p:blipFill>
          <a:blip r:embed="rId4" cstate="screen">
            <a:lum bright="30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2741613" cy="36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3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 descr="DSC027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2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02_sampling_annota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5" y="697300"/>
            <a:ext cx="8996529" cy="38747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49376"/>
            <a:ext cx="8229600" cy="447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00"/>
                </a:solidFill>
              </a:rPr>
              <a:t>Enhancing Ship-based Survey Footprint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SI02_SamplingFloatFra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017" y="2329016"/>
            <a:ext cx="1977753" cy="1596826"/>
          </a:xfrm>
          <a:prstGeom prst="rect">
            <a:avLst/>
          </a:prstGeom>
        </p:spPr>
      </p:pic>
      <p:pic>
        <p:nvPicPr>
          <p:cNvPr id="5" name="Picture 4" descr="DriftSamplingSketchFas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4419600"/>
            <a:ext cx="2181728" cy="2303764"/>
          </a:xfrm>
          <a:prstGeom prst="rect">
            <a:avLst/>
          </a:prstGeom>
        </p:spPr>
      </p:pic>
      <p:pic>
        <p:nvPicPr>
          <p:cNvPr id="8" name="Picture 7" descr="LATMIX2012_ships-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88"/>
          <a:stretch/>
        </p:blipFill>
        <p:spPr>
          <a:xfrm>
            <a:off x="262467" y="4572000"/>
            <a:ext cx="1871133" cy="914400"/>
          </a:xfrm>
          <a:prstGeom prst="rect">
            <a:avLst/>
          </a:prstGeom>
        </p:spPr>
      </p:pic>
      <p:pic>
        <p:nvPicPr>
          <p:cNvPr id="9" name="Picture 8" descr="LATMIX2012_ships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50" y="5562600"/>
            <a:ext cx="1848050" cy="914400"/>
          </a:xfrm>
          <a:prstGeom prst="rect">
            <a:avLst/>
          </a:prstGeom>
        </p:spPr>
      </p:pic>
      <p:pic>
        <p:nvPicPr>
          <p:cNvPr id="10" name="Picture 9" descr="float_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4622800"/>
            <a:ext cx="121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MG_1063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0" b="11292"/>
          <a:stretch/>
        </p:blipFill>
        <p:spPr>
          <a:xfrm>
            <a:off x="3766484" y="4483100"/>
            <a:ext cx="2177116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3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vg_s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072"/>
            <a:ext cx="52261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274638"/>
            <a:ext cx="4013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section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3900" y="4274106"/>
            <a:ext cx="152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</a:t>
            </a:r>
            <a:r>
              <a:rPr lang="en-US" baseline="-25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ε</a:t>
            </a:r>
            <a:r>
              <a:rPr lang="en-US" dirty="0" smtClean="0"/>
              <a:t> (W/kg)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400" y="225004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151" y="191612"/>
            <a:ext cx="181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(°C)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65879" y="1866900"/>
            <a:ext cx="3270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Vastly increased data and resolution at the front</a:t>
            </a:r>
          </a:p>
          <a:p>
            <a:endParaRPr lang="en-US" dirty="0"/>
          </a:p>
          <a:p>
            <a:r>
              <a:rPr lang="en-US" dirty="0" smtClean="0"/>
              <a:t>Better characterization of the structure on small scales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71900" y="15748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26.0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801163">
            <a:off x="1524367" y="109116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25.8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200" y="36322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26.0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801163">
            <a:off x="1511667" y="314856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25.8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79740" y="56515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26.0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801163">
            <a:off x="1532207" y="516786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25.8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26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Continuous Sampling in Bad Weather</a:t>
            </a:r>
            <a:endParaRPr lang="en-US" sz="3200" b="1" dirty="0"/>
          </a:p>
        </p:txBody>
      </p:sp>
      <p:pic>
        <p:nvPicPr>
          <p:cNvPr id="5" name="Picture 4" descr="hanna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6"/>
          <a:stretch/>
        </p:blipFill>
        <p:spPr>
          <a:xfrm>
            <a:off x="4495800" y="1143000"/>
            <a:ext cx="4114800" cy="2273300"/>
          </a:xfrm>
          <a:prstGeom prst="rect">
            <a:avLst/>
          </a:prstGeom>
        </p:spPr>
      </p:pic>
      <p:pic>
        <p:nvPicPr>
          <p:cNvPr id="6" name="Picture 5" descr="1024px-Hanna_2008-09-01_over_Baham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3538721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6096000"/>
            <a:ext cx="347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Storm Hanna Sep 2008</a:t>
            </a:r>
            <a:endParaRPr lang="en-US" dirty="0"/>
          </a:p>
        </p:txBody>
      </p:sp>
      <p:pic>
        <p:nvPicPr>
          <p:cNvPr id="8" name="Picture 7" descr="Hanna_2008_tr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0"/>
            <a:ext cx="3810000" cy="279424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6096000" y="4648200"/>
            <a:ext cx="76200" cy="76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 descr="IMG_09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r="11671" b="155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88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6248400" cy="838200"/>
          </a:xfrm>
        </p:spPr>
        <p:txBody>
          <a:bodyPr/>
          <a:lstStyle/>
          <a:p>
            <a:pPr algn="l"/>
            <a:r>
              <a:rPr lang="en-US" sz="4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Autono</a:t>
            </a: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-my-ass</a:t>
            </a:r>
            <a:endParaRPr lang="en-US" sz="40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743200" y="1066800"/>
            <a:ext cx="4648200" cy="287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28700" indent="-1143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Autonomous Underwater 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Gliders</a:t>
            </a:r>
          </a:p>
          <a:p>
            <a:pPr lvl="1">
              <a:spcBef>
                <a:spcPct val="5000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Slow, rough navigation &amp; limited sensor payload</a:t>
            </a:r>
          </a:p>
          <a:p>
            <a:pPr lvl="1">
              <a:spcBef>
                <a:spcPct val="5000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Cheap, high spatial resolution &amp; long endurance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U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seful glider operations</a:t>
            </a:r>
          </a:p>
          <a:p>
            <a:pPr lvl="1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Endurance, 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Footprint &amp; 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Weather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0" indent="0">
              <a:spcBef>
                <a:spcPct val="50000"/>
              </a:spcBef>
            </a:pPr>
            <a:endParaRPr lang="en-US" sz="1600" b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113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9200" y="76200"/>
            <a:ext cx="8229600" cy="1143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What</a:t>
            </a:r>
            <a:r>
              <a:rPr lang="ja-JP" alt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’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 a glider?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7630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Autonomous underwater vehicle – a robot!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Flies by changing its buoyancy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takes on water, becomes heavy and sinks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wings turn vertical motion into forward motion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expels water, becomes light and rises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flies saw tooth pattern through the ocean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Slow, but can stay out a long time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½ </a:t>
            </a:r>
            <a:r>
              <a:rPr lang="en-US" sz="1600" dirty="0" smtClean="0"/>
              <a:t>knot</a:t>
            </a:r>
            <a:endParaRPr lang="en-US" sz="16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3-4 week endurance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Collects same data you would on a research vessel at a fraction of the cost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Research vessel: approx. $20K/day (fuel + crew)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Glider: $150K to buy + $200</a:t>
            </a:r>
            <a:r>
              <a:rPr lang="en-US" sz="1600" dirty="0" smtClean="0"/>
              <a:t>-1000</a:t>
            </a:r>
            <a:r>
              <a:rPr lang="en-US" sz="1600" dirty="0"/>
              <a:t>/day (batteries + communications + techs)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35</a:t>
            </a:r>
            <a:r>
              <a:rPr lang="en-US" sz="1600" dirty="0" smtClean="0"/>
              <a:t>00 </a:t>
            </a:r>
            <a:r>
              <a:rPr lang="en-US" sz="1600" dirty="0"/>
              <a:t>days of glider operation: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	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35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00 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days x $20K/day – 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4 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x ($150K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+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35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00 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days x 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$1000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/day) = 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$55 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million saved!</a:t>
            </a:r>
          </a:p>
          <a:p>
            <a:pPr>
              <a:lnSpc>
                <a:spcPct val="90000"/>
              </a:lnSpc>
            </a:pP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64196" name="Picture 4" descr="oregonian_092006_figur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3429000" cy="1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197" name="Picture 5" descr="OSUglider_ondec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1600000">
            <a:off x="6096000" y="171450"/>
            <a:ext cx="24384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00_302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357" y="5283200"/>
            <a:ext cx="15184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MG_03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52832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IMG_030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52832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100_302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5283200"/>
            <a:ext cx="151844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41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IMG_2076_pac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17463"/>
            <a:ext cx="8001000" cy="68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219" name="Line 3"/>
          <p:cNvSpPr>
            <a:spLocks noChangeShapeType="1"/>
          </p:cNvSpPr>
          <p:nvPr/>
        </p:nvSpPr>
        <p:spPr bwMode="auto">
          <a:xfrm>
            <a:off x="4267200" y="685800"/>
            <a:ext cx="10668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0" name="Line 4"/>
          <p:cNvSpPr>
            <a:spLocks noChangeShapeType="1"/>
          </p:cNvSpPr>
          <p:nvPr/>
        </p:nvSpPr>
        <p:spPr bwMode="auto">
          <a:xfrm>
            <a:off x="4114800" y="1905000"/>
            <a:ext cx="1219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1" name="Line 5"/>
          <p:cNvSpPr>
            <a:spLocks noChangeShapeType="1"/>
          </p:cNvSpPr>
          <p:nvPr/>
        </p:nvSpPr>
        <p:spPr bwMode="auto">
          <a:xfrm>
            <a:off x="3352800" y="4800600"/>
            <a:ext cx="1524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2" name="Line 6"/>
          <p:cNvSpPr>
            <a:spLocks noChangeShapeType="1"/>
          </p:cNvSpPr>
          <p:nvPr/>
        </p:nvSpPr>
        <p:spPr bwMode="auto">
          <a:xfrm>
            <a:off x="1524000" y="4495800"/>
            <a:ext cx="5334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3" name="Line 7"/>
          <p:cNvSpPr>
            <a:spLocks noChangeShapeType="1"/>
          </p:cNvSpPr>
          <p:nvPr/>
        </p:nvSpPr>
        <p:spPr bwMode="auto">
          <a:xfrm>
            <a:off x="2743200" y="3657600"/>
            <a:ext cx="3810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4" name="Line 8"/>
          <p:cNvSpPr>
            <a:spLocks noChangeShapeType="1"/>
          </p:cNvSpPr>
          <p:nvPr/>
        </p:nvSpPr>
        <p:spPr bwMode="auto">
          <a:xfrm>
            <a:off x="3581400" y="2895600"/>
            <a:ext cx="3810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5" name="Line 9"/>
          <p:cNvSpPr>
            <a:spLocks noChangeShapeType="1"/>
          </p:cNvSpPr>
          <p:nvPr/>
        </p:nvSpPr>
        <p:spPr bwMode="auto">
          <a:xfrm>
            <a:off x="5105400" y="2743200"/>
            <a:ext cx="6858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6" name="Line 10"/>
          <p:cNvSpPr>
            <a:spLocks noChangeShapeType="1"/>
          </p:cNvSpPr>
          <p:nvPr/>
        </p:nvSpPr>
        <p:spPr bwMode="auto">
          <a:xfrm>
            <a:off x="3886200" y="4495800"/>
            <a:ext cx="8382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7" name="Text Box 11"/>
          <p:cNvSpPr txBox="1">
            <a:spLocks noChangeArrowheads="1"/>
          </p:cNvSpPr>
          <p:nvPr/>
        </p:nvSpPr>
        <p:spPr bwMode="auto">
          <a:xfrm>
            <a:off x="3276600" y="58674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CTD</a:t>
            </a:r>
          </a:p>
        </p:txBody>
      </p:sp>
      <p:sp>
        <p:nvSpPr>
          <p:cNvPr id="265228" name="Text Box 12"/>
          <p:cNvSpPr txBox="1">
            <a:spLocks noChangeArrowheads="1"/>
          </p:cNvSpPr>
          <p:nvPr/>
        </p:nvSpPr>
        <p:spPr bwMode="auto">
          <a:xfrm>
            <a:off x="4724400" y="4495800"/>
            <a:ext cx="16764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Optical Sensors (Chl, CDOM and Backscatter)</a:t>
            </a:r>
          </a:p>
        </p:txBody>
      </p:sp>
      <p:sp>
        <p:nvSpPr>
          <p:cNvPr id="265229" name="Text Box 13"/>
          <p:cNvSpPr txBox="1">
            <a:spLocks noChangeArrowheads="1"/>
          </p:cNvSpPr>
          <p:nvPr/>
        </p:nvSpPr>
        <p:spPr bwMode="auto">
          <a:xfrm>
            <a:off x="762000" y="41910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Pitch Batteries</a:t>
            </a:r>
          </a:p>
        </p:txBody>
      </p:sp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1600200" y="33528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Science Bay</a:t>
            </a:r>
          </a:p>
        </p:txBody>
      </p:sp>
      <p:sp>
        <p:nvSpPr>
          <p:cNvPr id="265231" name="Line 15"/>
          <p:cNvSpPr>
            <a:spLocks noChangeShapeType="1"/>
          </p:cNvSpPr>
          <p:nvPr/>
        </p:nvSpPr>
        <p:spPr bwMode="auto">
          <a:xfrm flipV="1">
            <a:off x="1219200" y="6172200"/>
            <a:ext cx="228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533400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Displacement Pump</a:t>
            </a:r>
          </a:p>
        </p:txBody>
      </p:sp>
      <p:sp>
        <p:nvSpPr>
          <p:cNvPr id="265233" name="Text Box 17"/>
          <p:cNvSpPr txBox="1">
            <a:spLocks noChangeArrowheads="1"/>
          </p:cNvSpPr>
          <p:nvPr/>
        </p:nvSpPr>
        <p:spPr bwMode="auto">
          <a:xfrm>
            <a:off x="1981200" y="2530475"/>
            <a:ext cx="2133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Glider Control and more batteries</a:t>
            </a:r>
          </a:p>
        </p:txBody>
      </p:sp>
      <p:sp>
        <p:nvSpPr>
          <p:cNvPr id="265234" name="Text Box 18"/>
          <p:cNvSpPr txBox="1">
            <a:spLocks noChangeArrowheads="1"/>
          </p:cNvSpPr>
          <p:nvPr/>
        </p:nvSpPr>
        <p:spPr bwMode="auto">
          <a:xfrm>
            <a:off x="5334000" y="37338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Air bladder</a:t>
            </a:r>
          </a:p>
        </p:txBody>
      </p:sp>
      <p:sp>
        <p:nvSpPr>
          <p:cNvPr id="265235" name="Text Box 19"/>
          <p:cNvSpPr txBox="1">
            <a:spLocks noChangeArrowheads="1"/>
          </p:cNvSpPr>
          <p:nvPr/>
        </p:nvSpPr>
        <p:spPr bwMode="auto">
          <a:xfrm>
            <a:off x="2362200" y="1600200"/>
            <a:ext cx="1828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Aanderaa Optical Dissolved Oxygen sensor</a:t>
            </a:r>
          </a:p>
        </p:txBody>
      </p:sp>
      <p:sp>
        <p:nvSpPr>
          <p:cNvPr id="265236" name="Text Box 20"/>
          <p:cNvSpPr txBox="1">
            <a:spLocks noChangeArrowheads="1"/>
          </p:cNvSpPr>
          <p:nvPr/>
        </p:nvSpPr>
        <p:spPr bwMode="auto">
          <a:xfrm>
            <a:off x="2743200" y="152400"/>
            <a:ext cx="1905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GPS, Iridium and Freewave Antennae in tail fin</a:t>
            </a:r>
          </a:p>
        </p:txBody>
      </p:sp>
      <p:sp>
        <p:nvSpPr>
          <p:cNvPr id="265237" name="Text Box 21"/>
          <p:cNvSpPr txBox="1">
            <a:spLocks noChangeArrowheads="1"/>
          </p:cNvSpPr>
          <p:nvPr/>
        </p:nvSpPr>
        <p:spPr bwMode="auto">
          <a:xfrm>
            <a:off x="3962400" y="60960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Webb Slocum Electric Glider</a:t>
            </a:r>
          </a:p>
        </p:txBody>
      </p:sp>
      <p:sp>
        <p:nvSpPr>
          <p:cNvPr id="265238" name="Text Box 22"/>
          <p:cNvSpPr txBox="1">
            <a:spLocks noChangeArrowheads="1"/>
          </p:cNvSpPr>
          <p:nvPr/>
        </p:nvSpPr>
        <p:spPr bwMode="auto">
          <a:xfrm>
            <a:off x="762000" y="152400"/>
            <a:ext cx="1676400" cy="6429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7 ft long</a:t>
            </a:r>
          </a:p>
          <a:p>
            <a:pPr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100 lbs in air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4419600" y="341313"/>
            <a:ext cx="45720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63550" indent="-463550">
              <a:tabLst>
                <a:tab pos="463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7850">
              <a:tabLst>
                <a:tab pos="463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63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63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63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u="sng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Shelf Glider Sections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	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~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20 km day (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21+ day endurance)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	Very high spatial resolution</a:t>
            </a:r>
          </a:p>
          <a:p>
            <a:pPr>
              <a:spcBef>
                <a:spcPct val="50000"/>
              </a:spcBef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	Surface to Bottom coverage (200 m max)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	Surface every 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1-6 </a:t>
            </a:r>
            <a:r>
              <a:rPr lang="en-US" b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hr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to get GPS fix, download data and receive new instructions (via Iridium)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	Keep track via web:</a:t>
            </a:r>
            <a:endParaRPr lang="en-US" sz="14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	</a:t>
            </a: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  <a:hlinkClick r:id="rId2"/>
              </a:rPr>
              <a:t>gliderfs2.coas.oregonstate.edu/gliderweb</a:t>
            </a:r>
            <a:endParaRPr lang="en-US" sz="14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69315" name="Picture 3" descr="epoc_sal_transect_31346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366838"/>
            <a:ext cx="4191000" cy="1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6" name="Picture 4" descr="epoc_bksct_transect_0half_6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898900"/>
            <a:ext cx="4191000" cy="13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7" name="Picture 5" descr="epoc_chl_transect_03_6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622550"/>
            <a:ext cx="4191000" cy="13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8" name="Picture 6" descr="epoc_o2_transect_6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CFFFB"/>
              </a:clrFrom>
              <a:clrTo>
                <a:srgbClr val="FC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176838"/>
            <a:ext cx="4191000" cy="15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9" name="Picture 7" descr="epoc_temp_transect_712_6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100013"/>
            <a:ext cx="4186237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0" name="Text Box 8"/>
          <p:cNvSpPr txBox="1">
            <a:spLocks noChangeArrowheads="1"/>
          </p:cNvSpPr>
          <p:nvPr/>
        </p:nvSpPr>
        <p:spPr bwMode="auto">
          <a:xfrm>
            <a:off x="2870200" y="2209800"/>
            <a:ext cx="101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cs typeface="Arial" charset="0"/>
              </a:rPr>
              <a:t>Salinity</a:t>
            </a:r>
          </a:p>
        </p:txBody>
      </p:sp>
      <p:sp>
        <p:nvSpPr>
          <p:cNvPr id="269321" name="Text Box 9"/>
          <p:cNvSpPr txBox="1">
            <a:spLocks noChangeArrowheads="1"/>
          </p:cNvSpPr>
          <p:nvPr/>
        </p:nvSpPr>
        <p:spPr bwMode="auto">
          <a:xfrm>
            <a:off x="2895600" y="800100"/>
            <a:ext cx="83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T (</a:t>
            </a:r>
            <a:r>
              <a:rPr lang="en-US" sz="1400" b="1">
                <a:cs typeface="Arial" charset="0"/>
              </a:rPr>
              <a:t>°C)</a:t>
            </a:r>
          </a:p>
        </p:txBody>
      </p:sp>
      <p:sp>
        <p:nvSpPr>
          <p:cNvPr id="269322" name="Text Box 10"/>
          <p:cNvSpPr txBox="1">
            <a:spLocks noChangeArrowheads="1"/>
          </p:cNvSpPr>
          <p:nvPr/>
        </p:nvSpPr>
        <p:spPr bwMode="auto">
          <a:xfrm>
            <a:off x="2667000" y="3352800"/>
            <a:ext cx="1295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cs typeface="Arial" charset="0"/>
              </a:rPr>
              <a:t>Chlorophyll (</a:t>
            </a:r>
            <a:r>
              <a:rPr lang="el-GR" sz="1400" b="1" dirty="0">
                <a:cs typeface="Arial" charset="0"/>
              </a:rPr>
              <a:t>μ</a:t>
            </a:r>
            <a:r>
              <a:rPr lang="en-US" sz="1400" b="1" dirty="0">
                <a:cs typeface="Arial" charset="0"/>
              </a:rPr>
              <a:t>g/L)</a:t>
            </a:r>
            <a:endParaRPr lang="el-GR" sz="1400" b="1" dirty="0">
              <a:cs typeface="Arial" charset="0"/>
            </a:endParaRPr>
          </a:p>
        </p:txBody>
      </p:sp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2667000" y="46482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cs typeface="Arial" charset="0"/>
              </a:rPr>
              <a:t>Backscatter (1/m)</a:t>
            </a:r>
            <a:endParaRPr lang="el-GR" sz="1400" b="1">
              <a:cs typeface="Arial" charset="0"/>
            </a:endParaRPr>
          </a:p>
        </p:txBody>
      </p:sp>
      <p:sp>
        <p:nvSpPr>
          <p:cNvPr id="269324" name="Text Box 12"/>
          <p:cNvSpPr txBox="1">
            <a:spLocks noChangeArrowheads="1"/>
          </p:cNvSpPr>
          <p:nvPr/>
        </p:nvSpPr>
        <p:spPr bwMode="auto">
          <a:xfrm>
            <a:off x="2590800" y="5883275"/>
            <a:ext cx="1447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cs typeface="Arial" charset="0"/>
              </a:rPr>
              <a:t>Dissolved Oxygen (mL/L)</a:t>
            </a:r>
            <a:endParaRPr lang="el-GR" sz="1400" b="1">
              <a:cs typeface="Arial" charset="0"/>
            </a:endParaRPr>
          </a:p>
        </p:txBody>
      </p:sp>
      <p:sp>
        <p:nvSpPr>
          <p:cNvPr id="269325" name="Rectangle 13"/>
          <p:cNvSpPr>
            <a:spLocks noChangeArrowheads="1"/>
          </p:cNvSpPr>
          <p:nvPr/>
        </p:nvSpPr>
        <p:spPr bwMode="auto">
          <a:xfrm>
            <a:off x="2286000" y="1066800"/>
            <a:ext cx="1660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May 05 – 10, 2006</a:t>
            </a:r>
          </a:p>
        </p:txBody>
      </p:sp>
      <p:pic>
        <p:nvPicPr>
          <p:cNvPr id="269326" name="Picture 14" descr="071206_deploy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4017963"/>
            <a:ext cx="3352800" cy="245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43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 descr="P622024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426878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59" name="Picture 3" descr="IMG_126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4267200" cy="31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1" name="Picture 5" descr="OSUglider_ondec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150813"/>
            <a:ext cx="426878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9062" name="Text Box 6"/>
          <p:cNvSpPr txBox="1">
            <a:spLocks noChangeArrowheads="1"/>
          </p:cNvSpPr>
          <p:nvPr/>
        </p:nvSpPr>
        <p:spPr bwMode="auto">
          <a:xfrm>
            <a:off x="304800" y="28956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Glider Bob</a:t>
            </a:r>
          </a:p>
        </p:txBody>
      </p:sp>
      <p:sp>
        <p:nvSpPr>
          <p:cNvPr id="429063" name="Text Box 7"/>
          <p:cNvSpPr txBox="1">
            <a:spLocks noChangeArrowheads="1"/>
          </p:cNvSpPr>
          <p:nvPr/>
        </p:nvSpPr>
        <p:spPr bwMode="auto">
          <a:xfrm>
            <a:off x="1524000" y="35814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Glider Jane</a:t>
            </a:r>
          </a:p>
        </p:txBody>
      </p:sp>
      <p:pic>
        <p:nvPicPr>
          <p:cNvPr id="429064" name="Picture 8" descr="bobe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0" y="228600"/>
            <a:ext cx="1033463" cy="13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9066" name="Text Box 10"/>
          <p:cNvSpPr txBox="1">
            <a:spLocks noChangeArrowheads="1"/>
          </p:cNvSpPr>
          <p:nvPr/>
        </p:nvSpPr>
        <p:spPr bwMode="auto">
          <a:xfrm>
            <a:off x="4800600" y="6172200"/>
            <a:ext cx="43434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Five </a:t>
            </a:r>
            <a:r>
              <a:rPr lang="en-US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Seagliders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: sg130,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sg157, sg158, sg205 &amp; sg206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29067" name="Text Box 11"/>
          <p:cNvSpPr txBox="1">
            <a:spLocks noChangeArrowheads="1"/>
          </p:cNvSpPr>
          <p:nvPr/>
        </p:nvSpPr>
        <p:spPr bwMode="auto">
          <a:xfrm>
            <a:off x="2960688" y="12954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Bob Smith</a:t>
            </a:r>
          </a:p>
        </p:txBody>
      </p:sp>
      <p:pic>
        <p:nvPicPr>
          <p:cNvPr id="429068" name="Picture 12" descr="Huyer9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5029200"/>
            <a:ext cx="103346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9069" name="Text Box 13"/>
          <p:cNvSpPr txBox="1">
            <a:spLocks noChangeArrowheads="1"/>
          </p:cNvSpPr>
          <p:nvPr/>
        </p:nvSpPr>
        <p:spPr bwMode="auto">
          <a:xfrm>
            <a:off x="-152400" y="62865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DDDDDD"/>
                  </a:outerShdw>
                </a:effectLst>
              </a:rPr>
              <a:t>Jane Huyer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9600" y="135791"/>
            <a:ext cx="4648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The OSU Glider Fleet</a:t>
            </a:r>
            <a:endParaRPr lang="en-US" sz="2800" b="1" u="sng" dirty="0"/>
          </a:p>
          <a:p>
            <a:endParaRPr lang="en-US" b="1" dirty="0" smtClean="0"/>
          </a:p>
          <a:p>
            <a:r>
              <a:rPr lang="en-US" b="1" dirty="0" smtClean="0"/>
              <a:t>3 </a:t>
            </a:r>
            <a:r>
              <a:rPr lang="en-US" dirty="0" smtClean="0"/>
              <a:t>TWR Slocum 200 m</a:t>
            </a:r>
          </a:p>
          <a:p>
            <a:pPr lvl="1"/>
            <a:r>
              <a:rPr lang="en-US" dirty="0" smtClean="0"/>
              <a:t>CTD, </a:t>
            </a:r>
            <a:r>
              <a:rPr lang="en-US" dirty="0" err="1" smtClean="0"/>
              <a:t>chl</a:t>
            </a:r>
            <a:r>
              <a:rPr lang="en-US" dirty="0" smtClean="0"/>
              <a:t>, </a:t>
            </a:r>
            <a:r>
              <a:rPr lang="en-US" dirty="0" err="1" smtClean="0"/>
              <a:t>bs</a:t>
            </a:r>
            <a:r>
              <a:rPr lang="en-US" dirty="0" smtClean="0"/>
              <a:t>, </a:t>
            </a:r>
            <a:r>
              <a:rPr lang="en-US" dirty="0" err="1" smtClean="0"/>
              <a:t>cdom</a:t>
            </a:r>
            <a:r>
              <a:rPr lang="en-US" dirty="0" smtClean="0"/>
              <a:t>, DO</a:t>
            </a:r>
          </a:p>
          <a:p>
            <a:pPr lvl="1"/>
            <a:r>
              <a:rPr lang="en-US" dirty="0" smtClean="0"/>
              <a:t>CTD, microstructure</a:t>
            </a:r>
          </a:p>
          <a:p>
            <a:pPr lvl="1"/>
            <a:endParaRPr lang="en-US" dirty="0" smtClean="0"/>
          </a:p>
          <a:p>
            <a:r>
              <a:rPr lang="en-US" b="1" dirty="0"/>
              <a:t>1</a:t>
            </a:r>
            <a:r>
              <a:rPr lang="en-US" dirty="0" smtClean="0"/>
              <a:t> TWR Slocum 1000 m</a:t>
            </a:r>
          </a:p>
          <a:p>
            <a:pPr lvl="1"/>
            <a:r>
              <a:rPr lang="en-US" dirty="0" smtClean="0"/>
              <a:t>CTD, </a:t>
            </a:r>
            <a:r>
              <a:rPr lang="en-US" dirty="0" err="1" smtClean="0"/>
              <a:t>chl</a:t>
            </a:r>
            <a:r>
              <a:rPr lang="en-US" dirty="0" smtClean="0"/>
              <a:t>, dye, </a:t>
            </a:r>
            <a:r>
              <a:rPr lang="en-US" dirty="0" err="1" smtClean="0"/>
              <a:t>bs</a:t>
            </a:r>
            <a:r>
              <a:rPr lang="en-US" dirty="0" smtClean="0"/>
              <a:t>, ADCP</a:t>
            </a:r>
          </a:p>
          <a:p>
            <a:pPr lvl="1"/>
            <a:endParaRPr lang="en-US" dirty="0" smtClean="0"/>
          </a:p>
          <a:p>
            <a:r>
              <a:rPr lang="en-US" b="1" dirty="0"/>
              <a:t>5</a:t>
            </a:r>
            <a:r>
              <a:rPr lang="en-US" dirty="0" smtClean="0"/>
              <a:t> </a:t>
            </a:r>
            <a:r>
              <a:rPr lang="en-US" dirty="0" smtClean="0"/>
              <a:t>UW</a:t>
            </a:r>
            <a:r>
              <a:rPr lang="en-US" dirty="0" smtClean="0"/>
              <a:t>/iRobot/Kongsberg</a:t>
            </a:r>
            <a:r>
              <a:rPr lang="en-US" dirty="0" smtClean="0"/>
              <a:t> </a:t>
            </a:r>
            <a:r>
              <a:rPr lang="en-US" dirty="0" err="1" smtClean="0"/>
              <a:t>Seagliders</a:t>
            </a:r>
            <a:r>
              <a:rPr lang="en-US" dirty="0" smtClean="0"/>
              <a:t> 1000 m</a:t>
            </a:r>
          </a:p>
          <a:p>
            <a:pPr lvl="1"/>
            <a:r>
              <a:rPr lang="en-US" dirty="0" smtClean="0"/>
              <a:t>CTD, </a:t>
            </a:r>
            <a:r>
              <a:rPr lang="en-US" dirty="0" err="1" smtClean="0"/>
              <a:t>chl</a:t>
            </a:r>
            <a:r>
              <a:rPr lang="en-US" dirty="0" smtClean="0"/>
              <a:t>, </a:t>
            </a:r>
            <a:r>
              <a:rPr lang="en-US" dirty="0" err="1" smtClean="0"/>
              <a:t>bs</a:t>
            </a:r>
            <a:r>
              <a:rPr lang="en-US" dirty="0" smtClean="0"/>
              <a:t>, </a:t>
            </a:r>
            <a:r>
              <a:rPr lang="en-US" dirty="0" err="1" smtClean="0"/>
              <a:t>cdom</a:t>
            </a:r>
            <a:r>
              <a:rPr lang="en-US" dirty="0" smtClean="0"/>
              <a:t>, DO, PAR</a:t>
            </a:r>
          </a:p>
        </p:txBody>
      </p:sp>
    </p:spTree>
    <p:extLst>
      <p:ext uri="{BB962C8B-B14F-4D97-AF65-F5344CB8AC3E}">
        <p14:creationId xmlns:p14="http://schemas.microsoft.com/office/powerpoint/2010/main" val="232136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696200" cy="4329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105400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Not true!</a:t>
            </a:r>
          </a:p>
          <a:p>
            <a:r>
              <a:rPr lang="en-US" dirty="0" smtClean="0"/>
              <a:t>Just because it says autonomous, doesn’t mean you get to sit around and do nothing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68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obstech_table"/>
          <p:cNvPicPr>
            <a:picLocks noChangeAspect="1" noChangeArrowheads="1"/>
          </p:cNvPicPr>
          <p:nvPr/>
        </p:nvPicPr>
        <p:blipFill rotWithShape="1">
          <a:blip r:embed="rId3"/>
          <a:srcRect t="12145"/>
          <a:stretch/>
        </p:blipFill>
        <p:spPr bwMode="auto">
          <a:xfrm>
            <a:off x="76200" y="1295400"/>
            <a:ext cx="9007051" cy="2286000"/>
          </a:xfrm>
          <a:prstGeom prst="rect">
            <a:avLst/>
          </a:prstGeo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04800" y="3960674"/>
            <a:ext cx="6019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dirty="0" smtClean="0">
                <a:ea typeface="Arial" pitchFamily="-108" charset="0"/>
                <a:cs typeface="Arial" pitchFamily="-108" charset="0"/>
              </a:rPr>
              <a:t>All </a:t>
            </a:r>
            <a:r>
              <a:rPr lang="en-US" dirty="0">
                <a:ea typeface="Arial" pitchFamily="-108" charset="0"/>
                <a:cs typeface="Arial" pitchFamily="-108" charset="0"/>
              </a:rPr>
              <a:t>platforms have strengths and </a:t>
            </a:r>
            <a:r>
              <a:rPr lang="en-US" dirty="0" smtClean="0">
                <a:ea typeface="Arial" pitchFamily="-108" charset="0"/>
                <a:cs typeface="Arial" pitchFamily="-108" charset="0"/>
              </a:rPr>
              <a:t>weaknesses</a:t>
            </a:r>
            <a:endParaRPr lang="en-US" dirty="0">
              <a:ea typeface="Arial" pitchFamily="-108" charset="0"/>
              <a:cs typeface="Arial" pitchFamily="-108" charset="0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dirty="0" smtClean="0">
                <a:ea typeface="Arial" pitchFamily="-108" charset="0"/>
                <a:cs typeface="Arial" pitchFamily="-108" charset="0"/>
              </a:rPr>
              <a:t>Glider strengths are low cost, high resolution and long endurance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dirty="0" smtClean="0">
                <a:ea typeface="Arial" pitchFamily="-108" charset="0"/>
                <a:cs typeface="Arial" pitchFamily="-108" charset="0"/>
              </a:rPr>
              <a:t>Glider weaknesses are slow speeds, coarse navigation, and limited payloads</a:t>
            </a:r>
            <a:endParaRPr lang="en-US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91180"/>
            <a:ext cx="8565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Useful Glider Ops Versus Less-Useful Glider Ops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63736" y="1777639"/>
            <a:ext cx="584064" cy="25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$$$$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63600" y="2082800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$$$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63600" y="2387600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$$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63736" y="2678978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$$$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63600" y="2984139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$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3600" y="3288939"/>
            <a:ext cx="584064" cy="25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$$$$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1" y="5983069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 we must avoid at all costs is the op where you deploy a glider and then follow it around with a research vessel …</a:t>
            </a:r>
            <a:endParaRPr lang="en-US" b="1" dirty="0"/>
          </a:p>
        </p:txBody>
      </p:sp>
      <p:pic>
        <p:nvPicPr>
          <p:cNvPr id="12" name="Picture 2" descr="IMG_116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204" y="3810000"/>
            <a:ext cx="273939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01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9088" y="523875"/>
            <a:ext cx="5014912" cy="6029325"/>
            <a:chOff x="319088" y="523875"/>
            <a:chExt cx="5014912" cy="6029325"/>
          </a:xfrm>
        </p:grpSpPr>
        <p:pic>
          <p:nvPicPr>
            <p:cNvPr id="267274" name="Picture 1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88" y="523875"/>
              <a:ext cx="5014912" cy="6029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914400" y="838200"/>
              <a:ext cx="1447800" cy="1752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6019800" y="7620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5486400" y="1016000"/>
            <a:ext cx="35814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42900" indent="-1143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Newport Line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8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0 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km cross-shelf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Strong currents (50+ cm/s)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Complex Bathymetry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Historical Observations (1950s)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5257800" y="457200"/>
            <a:ext cx="3886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Endurance</a:t>
            </a:r>
            <a:endParaRPr lang="en-US" sz="2400" b="1" u="sng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5486400" y="2908518"/>
            <a:ext cx="32766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09538" indent="-1095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9725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April 2006 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– 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Nov 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2014</a:t>
            </a:r>
            <a:r>
              <a:rPr lang="en-US" sz="1600" dirty="0" smtClean="0"/>
              <a:t> </a:t>
            </a:r>
            <a:endParaRPr lang="en-US" sz="1600" dirty="0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3486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glider-days at sea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187 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deployments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82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,120 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km</a:t>
            </a: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260,190 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vertical profiles</a:t>
            </a:r>
          </a:p>
        </p:txBody>
      </p:sp>
      <p:pic>
        <p:nvPicPr>
          <p:cNvPr id="2" name="Picture 1" descr="gliders_tracks_2006-2013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100" y="1968500"/>
            <a:ext cx="3492500" cy="4013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57500" y="1022350"/>
            <a:ext cx="1219200" cy="547688"/>
            <a:chOff x="2857500" y="1022350"/>
            <a:chExt cx="1219200" cy="547688"/>
          </a:xfrm>
        </p:grpSpPr>
        <p:grpSp>
          <p:nvGrpSpPr>
            <p:cNvPr id="267289" name="Group 25"/>
            <p:cNvGrpSpPr>
              <a:grpSpLocks/>
            </p:cNvGrpSpPr>
            <p:nvPr/>
          </p:nvGrpSpPr>
          <p:grpSpPr bwMode="auto">
            <a:xfrm>
              <a:off x="2857500" y="1022350"/>
              <a:ext cx="1219200" cy="547688"/>
              <a:chOff x="1800" y="644"/>
              <a:chExt cx="768" cy="345"/>
            </a:xfrm>
          </p:grpSpPr>
          <p:sp>
            <p:nvSpPr>
              <p:cNvPr id="267281" name="Text Box 17"/>
              <p:cNvSpPr txBox="1">
                <a:spLocks noChangeArrowheads="1"/>
              </p:cNvSpPr>
              <p:nvPr/>
            </p:nvSpPr>
            <p:spPr bwMode="auto">
              <a:xfrm>
                <a:off x="2136" y="644"/>
                <a:ext cx="432" cy="3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1" hangingPunct="1"/>
                <a:r>
                  <a:rPr lang="en-US" sz="1200" dirty="0"/>
                  <a:t>Bob</a:t>
                </a:r>
              </a:p>
              <a:p>
                <a:pPr eaLnBrk="1" hangingPunct="1"/>
                <a:r>
                  <a:rPr lang="en-US" sz="1200" dirty="0"/>
                  <a:t>Jane</a:t>
                </a:r>
              </a:p>
              <a:p>
                <a:pPr eaLnBrk="1" hangingPunct="1"/>
                <a:r>
                  <a:rPr lang="en-US" sz="1200" dirty="0" err="1"/>
                  <a:t>Seaglider</a:t>
                </a:r>
                <a:endParaRPr lang="en-US" sz="1200" dirty="0"/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1800" y="692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83" name="Line 19"/>
              <p:cNvSpPr>
                <a:spLocks noChangeShapeType="1"/>
              </p:cNvSpPr>
              <p:nvPr/>
            </p:nvSpPr>
            <p:spPr bwMode="auto">
              <a:xfrm>
                <a:off x="1800" y="815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85" name="Line 21"/>
              <p:cNvSpPr>
                <a:spLocks noChangeShapeType="1"/>
              </p:cNvSpPr>
              <p:nvPr/>
            </p:nvSpPr>
            <p:spPr bwMode="auto">
              <a:xfrm>
                <a:off x="1807" y="930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2870200" y="1543050"/>
              <a:ext cx="381000" cy="0"/>
            </a:xfrm>
            <a:prstGeom prst="line">
              <a:avLst/>
            </a:prstGeom>
            <a:noFill/>
            <a:ln w="38100">
              <a:solidFill>
                <a:srgbClr val="F204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1066800" y="1066800"/>
            <a:ext cx="152400" cy="152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1066800" y="1447800"/>
            <a:ext cx="152400" cy="15240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914400"/>
            <a:ext cx="74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46050</a:t>
            </a:r>
          </a:p>
          <a:p>
            <a:r>
              <a:rPr lang="en-US" sz="1200" dirty="0" smtClean="0"/>
              <a:t>NWPO3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219527" y="1397000"/>
            <a:ext cx="629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NH-10 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486400" y="4813518"/>
            <a:ext cx="32766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09538" indent="-1095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39725" indent="-1158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Use a variety of ships to get the gliders in/out of the water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Be prepared for  emergency recoveries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Don’t assume piloting will be trivial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834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d_waves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520" y="762000"/>
            <a:ext cx="2062480" cy="5676900"/>
          </a:xfrm>
          <a:prstGeom prst="rect">
            <a:avLst/>
          </a:prstGeom>
        </p:spPr>
      </p:pic>
      <p:pic>
        <p:nvPicPr>
          <p:cNvPr id="10" name="Picture 9" descr="gliders_time_space_2006-2013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04800"/>
            <a:ext cx="4787900" cy="6624430"/>
          </a:xfrm>
          <a:prstGeom prst="rect">
            <a:avLst/>
          </a:prstGeom>
        </p:spPr>
      </p:pic>
      <p:pic>
        <p:nvPicPr>
          <p:cNvPr id="5" name="Picture 4" descr="pl_wind_a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228600"/>
            <a:ext cx="1955800" cy="6162040"/>
          </a:xfrm>
          <a:prstGeom prst="rect">
            <a:avLst/>
          </a:prstGeom>
        </p:spPr>
      </p:pic>
      <p:sp>
        <p:nvSpPr>
          <p:cNvPr id="463876" name="Text Box 4"/>
          <p:cNvSpPr txBox="1">
            <a:spLocks noChangeArrowheads="1"/>
          </p:cNvSpPr>
          <p:nvPr/>
        </p:nvSpPr>
        <p:spPr bwMode="auto">
          <a:xfrm>
            <a:off x="5212080" y="6383179"/>
            <a:ext cx="1828800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                  </a:t>
            </a:r>
            <a:r>
              <a:rPr lang="en-US" sz="10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(m/s)</a:t>
            </a:r>
          </a:p>
        </p:txBody>
      </p:sp>
      <p:sp>
        <p:nvSpPr>
          <p:cNvPr id="463887" name="Text Box 15"/>
          <p:cNvSpPr txBox="1">
            <a:spLocks noChangeArrowheads="1"/>
          </p:cNvSpPr>
          <p:nvPr/>
        </p:nvSpPr>
        <p:spPr bwMode="auto">
          <a:xfrm>
            <a:off x="7124700" y="6383179"/>
            <a:ext cx="1905000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                     </a:t>
            </a:r>
            <a:r>
              <a:rPr lang="en-US" sz="10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(m)</a:t>
            </a:r>
          </a:p>
        </p:txBody>
      </p:sp>
      <p:sp>
        <p:nvSpPr>
          <p:cNvPr id="463906" name="Text Box 34"/>
          <p:cNvSpPr txBox="1">
            <a:spLocks noChangeArrowheads="1"/>
          </p:cNvSpPr>
          <p:nvPr/>
        </p:nvSpPr>
        <p:spPr bwMode="auto">
          <a:xfrm>
            <a:off x="5181600" y="593725"/>
            <a:ext cx="18288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N-S Wind Speed</a:t>
            </a:r>
          </a:p>
        </p:txBody>
      </p:sp>
      <p:sp>
        <p:nvSpPr>
          <p:cNvPr id="463907" name="Text Box 35"/>
          <p:cNvSpPr txBox="1">
            <a:spLocks noChangeArrowheads="1"/>
          </p:cNvSpPr>
          <p:nvPr/>
        </p:nvSpPr>
        <p:spPr bwMode="auto">
          <a:xfrm>
            <a:off x="7010400" y="609600"/>
            <a:ext cx="1905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Significant Wave Height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6200" y="685800"/>
            <a:ext cx="343912" cy="5554133"/>
            <a:chOff x="8975725" y="770467"/>
            <a:chExt cx="343912" cy="5554133"/>
          </a:xfrm>
        </p:grpSpPr>
        <p:sp>
          <p:nvSpPr>
            <p:cNvPr id="463878" name="Text Box 6"/>
            <p:cNvSpPr txBox="1">
              <a:spLocks noChangeArrowheads="1"/>
            </p:cNvSpPr>
            <p:nvPr/>
          </p:nvSpPr>
          <p:spPr bwMode="auto">
            <a:xfrm rot="16200000">
              <a:off x="8648700" y="5661025"/>
              <a:ext cx="9906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2006</a:t>
              </a:r>
            </a:p>
          </p:txBody>
        </p:sp>
        <p:sp>
          <p:nvSpPr>
            <p:cNvPr id="463879" name="Text Box 7"/>
            <p:cNvSpPr txBox="1">
              <a:spLocks noChangeArrowheads="1"/>
            </p:cNvSpPr>
            <p:nvPr/>
          </p:nvSpPr>
          <p:spPr bwMode="auto">
            <a:xfrm rot="16200000">
              <a:off x="8648700" y="4899025"/>
              <a:ext cx="9906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2007</a:t>
              </a:r>
            </a:p>
          </p:txBody>
        </p:sp>
        <p:sp>
          <p:nvSpPr>
            <p:cNvPr id="463880" name="Text Box 8"/>
            <p:cNvSpPr txBox="1">
              <a:spLocks noChangeArrowheads="1"/>
            </p:cNvSpPr>
            <p:nvPr/>
          </p:nvSpPr>
          <p:spPr bwMode="auto">
            <a:xfrm rot="16200000">
              <a:off x="8648700" y="4137025"/>
              <a:ext cx="9906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2008</a:t>
              </a:r>
            </a:p>
          </p:txBody>
        </p:sp>
        <p:sp>
          <p:nvSpPr>
            <p:cNvPr id="463883" name="Text Box 11"/>
            <p:cNvSpPr txBox="1">
              <a:spLocks noChangeArrowheads="1"/>
            </p:cNvSpPr>
            <p:nvPr/>
          </p:nvSpPr>
          <p:spPr bwMode="auto">
            <a:xfrm rot="16200000">
              <a:off x="8648700" y="3375025"/>
              <a:ext cx="9906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2009</a:t>
              </a:r>
            </a:p>
          </p:txBody>
        </p:sp>
        <p:sp>
          <p:nvSpPr>
            <p:cNvPr id="463895" name="Text Box 23"/>
            <p:cNvSpPr txBox="1">
              <a:spLocks noChangeArrowheads="1"/>
            </p:cNvSpPr>
            <p:nvPr/>
          </p:nvSpPr>
          <p:spPr bwMode="auto">
            <a:xfrm rot="16200000">
              <a:off x="8648700" y="2613025"/>
              <a:ext cx="9906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2010</a:t>
              </a:r>
            </a:p>
          </p:txBody>
        </p:sp>
        <p:sp>
          <p:nvSpPr>
            <p:cNvPr id="34" name="Text Box 23"/>
            <p:cNvSpPr txBox="1">
              <a:spLocks noChangeArrowheads="1"/>
            </p:cNvSpPr>
            <p:nvPr/>
          </p:nvSpPr>
          <p:spPr bwMode="auto">
            <a:xfrm rot="16200000">
              <a:off x="8649132" y="1867959"/>
              <a:ext cx="9906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2011</a:t>
              </a:r>
              <a:endPara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5" name="Text Box 23"/>
            <p:cNvSpPr txBox="1">
              <a:spLocks noChangeArrowheads="1"/>
            </p:cNvSpPr>
            <p:nvPr/>
          </p:nvSpPr>
          <p:spPr bwMode="auto">
            <a:xfrm rot="16200000">
              <a:off x="8656062" y="1097492"/>
              <a:ext cx="9906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2012</a:t>
              </a:r>
              <a:endPara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 bwMode="auto">
          <a:xfrm flipV="1">
            <a:off x="8178800" y="838200"/>
            <a:ext cx="0" cy="533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450270" y="4038600"/>
            <a:ext cx="1981200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December 2007 Storm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35+ </a:t>
            </a:r>
            <a:r>
              <a:rPr lang="en-US" sz="12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ft</a:t>
            </a:r>
            <a:r>
              <a:rPr lang="en-US" sz="1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2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seas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2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80 </a:t>
            </a:r>
            <a:r>
              <a:rPr lang="en-US" sz="1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mph winds</a:t>
            </a:r>
          </a:p>
        </p:txBody>
      </p:sp>
      <p:sp>
        <p:nvSpPr>
          <p:cNvPr id="19" name="Rectangle 37"/>
          <p:cNvSpPr>
            <a:spLocks noChangeAspect="1" noChangeArrowheads="1"/>
          </p:cNvSpPr>
          <p:nvPr/>
        </p:nvSpPr>
        <p:spPr bwMode="auto">
          <a:xfrm>
            <a:off x="425450" y="4645240"/>
            <a:ext cx="8489950" cy="164854"/>
          </a:xfrm>
          <a:prstGeom prst="rect">
            <a:avLst/>
          </a:prstGeom>
          <a:solidFill>
            <a:srgbClr val="969696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31263</TotalTime>
  <Words>800</Words>
  <Application>Microsoft Macintosh PowerPoint</Application>
  <PresentationFormat>On-screen Show (4:3)</PresentationFormat>
  <Paragraphs>154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How to Use Autonomous Underwater Vehicle Gliders to Make Your Oceanography Better</vt:lpstr>
      <vt:lpstr>What’s a glider?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Average section</vt:lpstr>
      <vt:lpstr>Continuous Sampling in Bad Weather</vt:lpstr>
      <vt:lpstr>Autono-my-ass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Robert Kipp Shearman</cp:lastModifiedBy>
  <cp:revision>400</cp:revision>
  <cp:lastPrinted>1601-01-01T00:00:00Z</cp:lastPrinted>
  <dcterms:created xsi:type="dcterms:W3CDTF">1601-01-01T00:00:00Z</dcterms:created>
  <dcterms:modified xsi:type="dcterms:W3CDTF">2014-11-20T21:53:32Z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