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Default Extension="wdp" ContentType="image/vnd.ms-photo"/>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21"/>
  </p:notesMasterIdLst>
  <p:sldIdLst>
    <p:sldId id="267" r:id="rId2"/>
    <p:sldId id="266" r:id="rId3"/>
    <p:sldId id="285" r:id="rId4"/>
    <p:sldId id="257" r:id="rId5"/>
    <p:sldId id="258" r:id="rId6"/>
    <p:sldId id="286" r:id="rId7"/>
    <p:sldId id="261" r:id="rId8"/>
    <p:sldId id="262" r:id="rId9"/>
    <p:sldId id="263" r:id="rId10"/>
    <p:sldId id="264" r:id="rId11"/>
    <p:sldId id="265" r:id="rId12"/>
    <p:sldId id="268" r:id="rId13"/>
    <p:sldId id="273" r:id="rId14"/>
    <p:sldId id="274" r:id="rId15"/>
    <p:sldId id="275" r:id="rId16"/>
    <p:sldId id="276" r:id="rId17"/>
    <p:sldId id="279" r:id="rId18"/>
    <p:sldId id="282" r:id="rId19"/>
    <p:sldId id="28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70" d="100"/>
          <a:sy n="70" d="100"/>
        </p:scale>
        <p:origin x="-1344" y="-1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D541D6-17ED-4594-A096-21887D656AA9}" type="datetimeFigureOut">
              <a:rPr lang="en-US" smtClean="0"/>
              <a:pPr/>
              <a:t>11/17/14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CF0900-77A5-4979-B65B-8C62986E650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3111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1202" name="Rectangle 10"/>
          <p:cNvSpPr>
            <a:spLocks noGrp="1" noChangeArrowheads="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wrap="square" numCol="1" anchorCtr="0" compatLnSpc="1">
            <a:prstTxWarp prst="textNoShape">
              <a:avLst/>
            </a:prstTxWarp>
          </a:bodyPr>
          <a:lstStyle>
            <a:lvl1pPr>
              <a:tabLst>
                <a:tab pos="0" algn="l"/>
                <a:tab pos="456491" algn="l"/>
                <a:tab pos="912983" algn="l"/>
                <a:tab pos="1370976" algn="l"/>
                <a:tab pos="1827467" algn="l"/>
                <a:tab pos="2285460" algn="l"/>
                <a:tab pos="2741951" algn="l"/>
                <a:tab pos="3199945" algn="l"/>
                <a:tab pos="3656436" algn="l"/>
                <a:tab pos="4114429" algn="l"/>
                <a:tab pos="4570920" algn="l"/>
                <a:tab pos="5027411" algn="l"/>
                <a:tab pos="5485405" algn="l"/>
                <a:tab pos="5941896" algn="l"/>
                <a:tab pos="6399888" algn="l"/>
                <a:tab pos="6856380" algn="l"/>
                <a:tab pos="7314373" algn="l"/>
                <a:tab pos="7770865" algn="l"/>
                <a:tab pos="8228857" algn="l"/>
                <a:tab pos="8685348" algn="l"/>
                <a:tab pos="9141840" algn="l"/>
              </a:tabLst>
              <a:defRPr>
                <a:solidFill>
                  <a:schemeClr val="tx1"/>
                </a:solidFill>
                <a:latin typeface="Calibri" pitchFamily="34" charset="0"/>
              </a:defRPr>
            </a:lvl1pPr>
            <a:lvl2pPr marL="702756" indent="-270291">
              <a:tabLst>
                <a:tab pos="0" algn="l"/>
                <a:tab pos="456491" algn="l"/>
                <a:tab pos="912983" algn="l"/>
                <a:tab pos="1370976" algn="l"/>
                <a:tab pos="1827467" algn="l"/>
                <a:tab pos="2285460" algn="l"/>
                <a:tab pos="2741951" algn="l"/>
                <a:tab pos="3199945" algn="l"/>
                <a:tab pos="3656436" algn="l"/>
                <a:tab pos="4114429" algn="l"/>
                <a:tab pos="4570920" algn="l"/>
                <a:tab pos="5027411" algn="l"/>
                <a:tab pos="5485405" algn="l"/>
                <a:tab pos="5941896" algn="l"/>
                <a:tab pos="6399888" algn="l"/>
                <a:tab pos="6856380" algn="l"/>
                <a:tab pos="7314373" algn="l"/>
                <a:tab pos="7770865" algn="l"/>
                <a:tab pos="8228857" algn="l"/>
                <a:tab pos="8685348" algn="l"/>
                <a:tab pos="9141840" algn="l"/>
              </a:tabLst>
              <a:defRPr>
                <a:solidFill>
                  <a:schemeClr val="tx1"/>
                </a:solidFill>
                <a:latin typeface="Calibri" pitchFamily="34" charset="0"/>
              </a:defRPr>
            </a:lvl2pPr>
            <a:lvl3pPr marL="1081164" indent="-216233">
              <a:tabLst>
                <a:tab pos="0" algn="l"/>
                <a:tab pos="456491" algn="l"/>
                <a:tab pos="912983" algn="l"/>
                <a:tab pos="1370976" algn="l"/>
                <a:tab pos="1827467" algn="l"/>
                <a:tab pos="2285460" algn="l"/>
                <a:tab pos="2741951" algn="l"/>
                <a:tab pos="3199945" algn="l"/>
                <a:tab pos="3656436" algn="l"/>
                <a:tab pos="4114429" algn="l"/>
                <a:tab pos="4570920" algn="l"/>
                <a:tab pos="5027411" algn="l"/>
                <a:tab pos="5485405" algn="l"/>
                <a:tab pos="5941896" algn="l"/>
                <a:tab pos="6399888" algn="l"/>
                <a:tab pos="6856380" algn="l"/>
                <a:tab pos="7314373" algn="l"/>
                <a:tab pos="7770865" algn="l"/>
                <a:tab pos="8228857" algn="l"/>
                <a:tab pos="8685348" algn="l"/>
                <a:tab pos="9141840" algn="l"/>
              </a:tabLst>
              <a:defRPr>
                <a:solidFill>
                  <a:schemeClr val="tx1"/>
                </a:solidFill>
                <a:latin typeface="Calibri" pitchFamily="34" charset="0"/>
              </a:defRPr>
            </a:lvl3pPr>
            <a:lvl4pPr marL="1513629" indent="-216233">
              <a:tabLst>
                <a:tab pos="0" algn="l"/>
                <a:tab pos="456491" algn="l"/>
                <a:tab pos="912983" algn="l"/>
                <a:tab pos="1370976" algn="l"/>
                <a:tab pos="1827467" algn="l"/>
                <a:tab pos="2285460" algn="l"/>
                <a:tab pos="2741951" algn="l"/>
                <a:tab pos="3199945" algn="l"/>
                <a:tab pos="3656436" algn="l"/>
                <a:tab pos="4114429" algn="l"/>
                <a:tab pos="4570920" algn="l"/>
                <a:tab pos="5027411" algn="l"/>
                <a:tab pos="5485405" algn="l"/>
                <a:tab pos="5941896" algn="l"/>
                <a:tab pos="6399888" algn="l"/>
                <a:tab pos="6856380" algn="l"/>
                <a:tab pos="7314373" algn="l"/>
                <a:tab pos="7770865" algn="l"/>
                <a:tab pos="8228857" algn="l"/>
                <a:tab pos="8685348" algn="l"/>
                <a:tab pos="9141840" algn="l"/>
              </a:tabLst>
              <a:defRPr>
                <a:solidFill>
                  <a:schemeClr val="tx1"/>
                </a:solidFill>
                <a:latin typeface="Calibri" pitchFamily="34" charset="0"/>
              </a:defRPr>
            </a:lvl4pPr>
            <a:lvl5pPr marL="1946095" indent="-216233">
              <a:tabLst>
                <a:tab pos="0" algn="l"/>
                <a:tab pos="456491" algn="l"/>
                <a:tab pos="912983" algn="l"/>
                <a:tab pos="1370976" algn="l"/>
                <a:tab pos="1827467" algn="l"/>
                <a:tab pos="2285460" algn="l"/>
                <a:tab pos="2741951" algn="l"/>
                <a:tab pos="3199945" algn="l"/>
                <a:tab pos="3656436" algn="l"/>
                <a:tab pos="4114429" algn="l"/>
                <a:tab pos="4570920" algn="l"/>
                <a:tab pos="5027411" algn="l"/>
                <a:tab pos="5485405" algn="l"/>
                <a:tab pos="5941896" algn="l"/>
                <a:tab pos="6399888" algn="l"/>
                <a:tab pos="6856380" algn="l"/>
                <a:tab pos="7314373" algn="l"/>
                <a:tab pos="7770865" algn="l"/>
                <a:tab pos="8228857" algn="l"/>
                <a:tab pos="8685348" algn="l"/>
                <a:tab pos="9141840" algn="l"/>
              </a:tabLst>
              <a:defRPr>
                <a:solidFill>
                  <a:schemeClr val="tx1"/>
                </a:solidFill>
                <a:latin typeface="Calibri" pitchFamily="34" charset="0"/>
              </a:defRPr>
            </a:lvl5pPr>
            <a:lvl6pPr marL="2378560" indent="-216233" fontAlgn="base">
              <a:spcBef>
                <a:spcPct val="0"/>
              </a:spcBef>
              <a:spcAft>
                <a:spcPct val="0"/>
              </a:spcAft>
              <a:tabLst>
                <a:tab pos="0" algn="l"/>
                <a:tab pos="456491" algn="l"/>
                <a:tab pos="912983" algn="l"/>
                <a:tab pos="1370976" algn="l"/>
                <a:tab pos="1827467" algn="l"/>
                <a:tab pos="2285460" algn="l"/>
                <a:tab pos="2741951" algn="l"/>
                <a:tab pos="3199945" algn="l"/>
                <a:tab pos="3656436" algn="l"/>
                <a:tab pos="4114429" algn="l"/>
                <a:tab pos="4570920" algn="l"/>
                <a:tab pos="5027411" algn="l"/>
                <a:tab pos="5485405" algn="l"/>
                <a:tab pos="5941896" algn="l"/>
                <a:tab pos="6399888" algn="l"/>
                <a:tab pos="6856380" algn="l"/>
                <a:tab pos="7314373" algn="l"/>
                <a:tab pos="7770865" algn="l"/>
                <a:tab pos="8228857" algn="l"/>
                <a:tab pos="8685348" algn="l"/>
                <a:tab pos="9141840" algn="l"/>
              </a:tabLst>
              <a:defRPr>
                <a:solidFill>
                  <a:schemeClr val="tx1"/>
                </a:solidFill>
                <a:latin typeface="Calibri" pitchFamily="34" charset="0"/>
              </a:defRPr>
            </a:lvl6pPr>
            <a:lvl7pPr marL="2811026" indent="-216233" fontAlgn="base">
              <a:spcBef>
                <a:spcPct val="0"/>
              </a:spcBef>
              <a:spcAft>
                <a:spcPct val="0"/>
              </a:spcAft>
              <a:tabLst>
                <a:tab pos="0" algn="l"/>
                <a:tab pos="456491" algn="l"/>
                <a:tab pos="912983" algn="l"/>
                <a:tab pos="1370976" algn="l"/>
                <a:tab pos="1827467" algn="l"/>
                <a:tab pos="2285460" algn="l"/>
                <a:tab pos="2741951" algn="l"/>
                <a:tab pos="3199945" algn="l"/>
                <a:tab pos="3656436" algn="l"/>
                <a:tab pos="4114429" algn="l"/>
                <a:tab pos="4570920" algn="l"/>
                <a:tab pos="5027411" algn="l"/>
                <a:tab pos="5485405" algn="l"/>
                <a:tab pos="5941896" algn="l"/>
                <a:tab pos="6399888" algn="l"/>
                <a:tab pos="6856380" algn="l"/>
                <a:tab pos="7314373" algn="l"/>
                <a:tab pos="7770865" algn="l"/>
                <a:tab pos="8228857" algn="l"/>
                <a:tab pos="8685348" algn="l"/>
                <a:tab pos="9141840" algn="l"/>
              </a:tabLst>
              <a:defRPr>
                <a:solidFill>
                  <a:schemeClr val="tx1"/>
                </a:solidFill>
                <a:latin typeface="Calibri" pitchFamily="34" charset="0"/>
              </a:defRPr>
            </a:lvl7pPr>
            <a:lvl8pPr marL="3243491" indent="-216233" fontAlgn="base">
              <a:spcBef>
                <a:spcPct val="0"/>
              </a:spcBef>
              <a:spcAft>
                <a:spcPct val="0"/>
              </a:spcAft>
              <a:tabLst>
                <a:tab pos="0" algn="l"/>
                <a:tab pos="456491" algn="l"/>
                <a:tab pos="912983" algn="l"/>
                <a:tab pos="1370976" algn="l"/>
                <a:tab pos="1827467" algn="l"/>
                <a:tab pos="2285460" algn="l"/>
                <a:tab pos="2741951" algn="l"/>
                <a:tab pos="3199945" algn="l"/>
                <a:tab pos="3656436" algn="l"/>
                <a:tab pos="4114429" algn="l"/>
                <a:tab pos="4570920" algn="l"/>
                <a:tab pos="5027411" algn="l"/>
                <a:tab pos="5485405" algn="l"/>
                <a:tab pos="5941896" algn="l"/>
                <a:tab pos="6399888" algn="l"/>
                <a:tab pos="6856380" algn="l"/>
                <a:tab pos="7314373" algn="l"/>
                <a:tab pos="7770865" algn="l"/>
                <a:tab pos="8228857" algn="l"/>
                <a:tab pos="8685348" algn="l"/>
                <a:tab pos="9141840" algn="l"/>
              </a:tabLst>
              <a:defRPr>
                <a:solidFill>
                  <a:schemeClr val="tx1"/>
                </a:solidFill>
                <a:latin typeface="Calibri" pitchFamily="34" charset="0"/>
              </a:defRPr>
            </a:lvl8pPr>
            <a:lvl9pPr marL="3675957" indent="-216233" fontAlgn="base">
              <a:spcBef>
                <a:spcPct val="0"/>
              </a:spcBef>
              <a:spcAft>
                <a:spcPct val="0"/>
              </a:spcAft>
              <a:tabLst>
                <a:tab pos="0" algn="l"/>
                <a:tab pos="456491" algn="l"/>
                <a:tab pos="912983" algn="l"/>
                <a:tab pos="1370976" algn="l"/>
                <a:tab pos="1827467" algn="l"/>
                <a:tab pos="2285460" algn="l"/>
                <a:tab pos="2741951" algn="l"/>
                <a:tab pos="3199945" algn="l"/>
                <a:tab pos="3656436" algn="l"/>
                <a:tab pos="4114429" algn="l"/>
                <a:tab pos="4570920" algn="l"/>
                <a:tab pos="5027411" algn="l"/>
                <a:tab pos="5485405" algn="l"/>
                <a:tab pos="5941896" algn="l"/>
                <a:tab pos="6399888" algn="l"/>
                <a:tab pos="6856380" algn="l"/>
                <a:tab pos="7314373" algn="l"/>
                <a:tab pos="7770865" algn="l"/>
                <a:tab pos="8228857" algn="l"/>
                <a:tab pos="8685348" algn="l"/>
                <a:tab pos="9141840" algn="l"/>
              </a:tabLst>
              <a:defRPr>
                <a:solidFill>
                  <a:schemeClr val="tx1"/>
                </a:solidFill>
                <a:latin typeface="Calibri" pitchFamily="34" charset="0"/>
              </a:defRPr>
            </a:lvl9pPr>
          </a:lstStyle>
          <a:p>
            <a:pPr fontAlgn="base">
              <a:spcBef>
                <a:spcPct val="0"/>
              </a:spcBef>
              <a:spcAft>
                <a:spcPct val="0"/>
              </a:spcAft>
            </a:pPr>
            <a:fld id="{1E89F889-9EFF-4116-9ADA-8835F6479E02}" type="slidenum">
              <a:rPr lang="en-US" altLang="en-US">
                <a:solidFill>
                  <a:srgbClr val="000000"/>
                </a:solidFill>
                <a:latin typeface="Times New Roman" pitchFamily="18" charset="0"/>
                <a:ea typeface="DejaVu Sans"/>
                <a:cs typeface="DejaVu Sans"/>
              </a:rPr>
              <a:pPr fontAlgn="base">
                <a:spcBef>
                  <a:spcPct val="0"/>
                </a:spcBef>
                <a:spcAft>
                  <a:spcPct val="0"/>
                </a:spcAft>
              </a:pPr>
              <a:t>1</a:t>
            </a:fld>
            <a:endParaRPr lang="en-US" altLang="en-US">
              <a:solidFill>
                <a:srgbClr val="000000"/>
              </a:solidFill>
              <a:latin typeface="Times New Roman" pitchFamily="18" charset="0"/>
              <a:ea typeface="DejaVu Sans"/>
              <a:cs typeface="DejaVu Sans"/>
            </a:endParaRPr>
          </a:p>
        </p:txBody>
      </p:sp>
      <p:sp>
        <p:nvSpPr>
          <p:cNvPr id="51203" name="Text Box 1"/>
          <p:cNvSpPr txBox="1">
            <a:spLocks noChangeArrowheads="1"/>
          </p:cNvSpPr>
          <p:nvPr/>
        </p:nvSpPr>
        <p:spPr bwMode="auto">
          <a:xfrm>
            <a:off x="1141512" y="684894"/>
            <a:ext cx="4576464" cy="3432024"/>
          </a:xfrm>
          <a:prstGeom prst="rect">
            <a:avLst/>
          </a:prstGeom>
          <a:solidFill>
            <a:srgbClr val="FFFFFF"/>
          </a:solidFill>
          <a:ln w="9360">
            <a:solidFill>
              <a:srgbClr val="000000"/>
            </a:solidFill>
            <a:miter lim="800000"/>
            <a:headEnd/>
            <a:tailEnd/>
          </a:ln>
        </p:spPr>
        <p:txBody>
          <a:bodyPr wrap="none" lIns="91432" tIns="45716" rIns="91432" bIns="45716" anchor="ctr"/>
          <a:lstStyle>
            <a:lvl1pPr defTabSz="482600">
              <a:defRPr>
                <a:solidFill>
                  <a:schemeClr val="tx1"/>
                </a:solidFill>
                <a:latin typeface="Calibri" pitchFamily="34" charset="0"/>
              </a:defRPr>
            </a:lvl1pPr>
            <a:lvl2pPr marL="742950" indent="-285750" defTabSz="482600">
              <a:defRPr>
                <a:solidFill>
                  <a:schemeClr val="tx1"/>
                </a:solidFill>
                <a:latin typeface="Calibri" pitchFamily="34" charset="0"/>
              </a:defRPr>
            </a:lvl2pPr>
            <a:lvl3pPr marL="1143000" indent="-228600" defTabSz="482600">
              <a:defRPr>
                <a:solidFill>
                  <a:schemeClr val="tx1"/>
                </a:solidFill>
                <a:latin typeface="Calibri" pitchFamily="34" charset="0"/>
              </a:defRPr>
            </a:lvl3pPr>
            <a:lvl4pPr marL="1600200" indent="-228600" defTabSz="482600">
              <a:defRPr>
                <a:solidFill>
                  <a:schemeClr val="tx1"/>
                </a:solidFill>
                <a:latin typeface="Calibri" pitchFamily="34" charset="0"/>
              </a:defRPr>
            </a:lvl4pPr>
            <a:lvl5pPr marL="2057400" indent="-228600" defTabSz="482600">
              <a:defRPr>
                <a:solidFill>
                  <a:schemeClr val="tx1"/>
                </a:solidFill>
                <a:latin typeface="Calibri" pitchFamily="34" charset="0"/>
              </a:defRPr>
            </a:lvl5pPr>
            <a:lvl6pPr marL="2514600" indent="-228600" defTabSz="482600" fontAlgn="base">
              <a:spcBef>
                <a:spcPct val="0"/>
              </a:spcBef>
              <a:spcAft>
                <a:spcPct val="0"/>
              </a:spcAft>
              <a:defRPr>
                <a:solidFill>
                  <a:schemeClr val="tx1"/>
                </a:solidFill>
                <a:latin typeface="Calibri" pitchFamily="34" charset="0"/>
              </a:defRPr>
            </a:lvl6pPr>
            <a:lvl7pPr marL="2971800" indent="-228600" defTabSz="482600" fontAlgn="base">
              <a:spcBef>
                <a:spcPct val="0"/>
              </a:spcBef>
              <a:spcAft>
                <a:spcPct val="0"/>
              </a:spcAft>
              <a:defRPr>
                <a:solidFill>
                  <a:schemeClr val="tx1"/>
                </a:solidFill>
                <a:latin typeface="Calibri" pitchFamily="34" charset="0"/>
              </a:defRPr>
            </a:lvl7pPr>
            <a:lvl8pPr marL="3429000" indent="-228600" defTabSz="482600" fontAlgn="base">
              <a:spcBef>
                <a:spcPct val="0"/>
              </a:spcBef>
              <a:spcAft>
                <a:spcPct val="0"/>
              </a:spcAft>
              <a:defRPr>
                <a:solidFill>
                  <a:schemeClr val="tx1"/>
                </a:solidFill>
                <a:latin typeface="Calibri" pitchFamily="34" charset="0"/>
              </a:defRPr>
            </a:lvl8pPr>
            <a:lvl9pPr marL="3886200" indent="-228600" defTabSz="482600" fontAlgn="base">
              <a:spcBef>
                <a:spcPct val="0"/>
              </a:spcBef>
              <a:spcAft>
                <a:spcPct val="0"/>
              </a:spcAft>
              <a:defRPr>
                <a:solidFill>
                  <a:schemeClr val="tx1"/>
                </a:solidFill>
                <a:latin typeface="Calibri" pitchFamily="34" charset="0"/>
              </a:defRPr>
            </a:lvl9pPr>
          </a:lstStyle>
          <a:p>
            <a:pPr>
              <a:buClr>
                <a:srgbClr val="000000"/>
              </a:buClr>
              <a:buSzPct val="100000"/>
            </a:pPr>
            <a:endParaRPr lang="en-US" altLang="en-US" sz="2300">
              <a:solidFill>
                <a:srgbClr val="FFFFFF"/>
              </a:solidFill>
              <a:latin typeface="Times New Roman" pitchFamily="18" charset="0"/>
              <a:ea typeface="DejaVu Sans"/>
              <a:cs typeface="DejaVu Sans"/>
            </a:endParaRPr>
          </a:p>
        </p:txBody>
      </p:sp>
      <p:sp>
        <p:nvSpPr>
          <p:cNvPr id="51204" name="Rectangle 2"/>
          <p:cNvSpPr>
            <a:spLocks noGrp="1" noChangeArrowheads="1"/>
          </p:cNvSpPr>
          <p:nvPr>
            <p:ph type="body"/>
          </p:nvPr>
        </p:nvSpPr>
        <p:spPr bwMode="auto">
          <a:xfrm>
            <a:off x="913804" y="4343703"/>
            <a:ext cx="5024438" cy="4119940"/>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a:spcBef>
                <a:spcPct val="0"/>
              </a:spcBef>
            </a:pPr>
            <a:endParaRPr lang="en-US" alt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0CF34-65ED-4DB0-9B4A-1A0217682660}" type="slidenum">
              <a:rPr lang="en-US" smtClean="0"/>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8697916"/>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0CF34-65ED-4DB0-9B4A-1A0217682660}" type="slidenum">
              <a:rPr lang="en-US" smtClean="0"/>
              <a:pPr/>
              <a:t>14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6046611"/>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0CF34-65ED-4DB0-9B4A-1A0217682660}" type="slidenum">
              <a:rPr lang="en-US" smtClean="0"/>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3930055"/>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0CF34-65ED-4DB0-9B4A-1A0217682660}" type="slidenum">
              <a:rPr lang="en-US" smtClean="0"/>
              <a:pPr/>
              <a:t>16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6314166"/>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0CF34-65ED-4DB0-9B4A-1A0217682660}" type="slidenum">
              <a:rPr lang="en-US" smtClean="0"/>
              <a:pPr/>
              <a:t>17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40652171"/>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0CF34-65ED-4DB0-9B4A-1A0217682660}" type="slidenum">
              <a:rPr lang="en-US" smtClean="0"/>
              <a:pPr/>
              <a:t>18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53267979"/>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51202" name="Notes Placeholder 2"/>
          <p:cNvSpPr>
            <a:spLocks noGrp="1"/>
          </p:cNvSpPr>
          <p:nvPr>
            <p:ph type="body" idx="1"/>
          </p:nvPr>
        </p:nvSpPr>
        <p:spPr>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a:lstStyle/>
          <a:p>
            <a:endParaRPr lang="en-US"/>
          </a:p>
        </p:txBody>
      </p:sp>
      <p:sp>
        <p:nvSpPr>
          <p:cNvPr id="51203" name="Slide Number Placeholder 3"/>
          <p:cNvSpPr>
            <a:spLocks noGrp="1"/>
          </p:cNvSpPr>
          <p:nvPr>
            <p:ph type="sldNum" sz="quarter" idx="5"/>
          </p:nvPr>
        </p:nvSpPr>
        <p:spPr>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ＭＳ Ｐゴシック" charset="0"/>
              </a:defRPr>
            </a:lvl1pPr>
            <a:lvl2pPr marL="785372" indent="-302066">
              <a:defRPr sz="2500">
                <a:solidFill>
                  <a:schemeClr val="tx1"/>
                </a:solidFill>
                <a:latin typeface="Arial" charset="0"/>
                <a:ea typeface="ＭＳ Ｐゴシック" charset="0"/>
              </a:defRPr>
            </a:lvl2pPr>
            <a:lvl3pPr marL="1208265" indent="-241653">
              <a:defRPr sz="2500">
                <a:solidFill>
                  <a:schemeClr val="tx1"/>
                </a:solidFill>
                <a:latin typeface="Arial" charset="0"/>
                <a:ea typeface="ＭＳ Ｐゴシック" charset="0"/>
              </a:defRPr>
            </a:lvl3pPr>
            <a:lvl4pPr marL="1691571" indent="-241653">
              <a:defRPr sz="2500">
                <a:solidFill>
                  <a:schemeClr val="tx1"/>
                </a:solidFill>
                <a:latin typeface="Arial" charset="0"/>
                <a:ea typeface="ＭＳ Ｐゴシック" charset="0"/>
              </a:defRPr>
            </a:lvl4pPr>
            <a:lvl5pPr marL="2174878" indent="-241653">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fld id="{EF6E0B60-3266-2C49-9E74-6147BA1600DB}" type="slidenum">
              <a:rPr lang="en-US" sz="1300">
                <a:solidFill>
                  <a:prstClr val="black"/>
                </a:solidFill>
              </a:rPr>
              <a:pPr/>
              <a:t>4</a:t>
            </a:fld>
            <a:endParaRPr lang="en-US" sz="13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a:lstStyle/>
          <a:p>
            <a:endParaRPr lang="en-US"/>
          </a:p>
        </p:txBody>
      </p:sp>
      <p:sp>
        <p:nvSpPr>
          <p:cNvPr id="52227" name="Slide Number Placeholder 3"/>
          <p:cNvSpPr>
            <a:spLocks noGrp="1"/>
          </p:cNvSpPr>
          <p:nvPr>
            <p:ph type="sldNum" sz="quarter" idx="5"/>
          </p:nvPr>
        </p:nvSpPr>
        <p:spPr>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ＭＳ Ｐゴシック" charset="0"/>
              </a:defRPr>
            </a:lvl1pPr>
            <a:lvl2pPr marL="785372" indent="-302066">
              <a:defRPr sz="2500">
                <a:solidFill>
                  <a:schemeClr val="tx1"/>
                </a:solidFill>
                <a:latin typeface="Arial" charset="0"/>
                <a:ea typeface="ＭＳ Ｐゴシック" charset="0"/>
              </a:defRPr>
            </a:lvl2pPr>
            <a:lvl3pPr marL="1208265" indent="-241653">
              <a:defRPr sz="2500">
                <a:solidFill>
                  <a:schemeClr val="tx1"/>
                </a:solidFill>
                <a:latin typeface="Arial" charset="0"/>
                <a:ea typeface="ＭＳ Ｐゴシック" charset="0"/>
              </a:defRPr>
            </a:lvl3pPr>
            <a:lvl4pPr marL="1691571" indent="-241653">
              <a:defRPr sz="2500">
                <a:solidFill>
                  <a:schemeClr val="tx1"/>
                </a:solidFill>
                <a:latin typeface="Arial" charset="0"/>
                <a:ea typeface="ＭＳ Ｐゴシック" charset="0"/>
              </a:defRPr>
            </a:lvl4pPr>
            <a:lvl5pPr marL="2174878" indent="-241653">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fld id="{AAB114B5-791A-3A44-A9E5-F466EE5446E2}" type="slidenum">
              <a:rPr lang="en-US" sz="1300">
                <a:solidFill>
                  <a:prstClr val="black"/>
                </a:solidFill>
              </a:rPr>
              <a:pPr/>
              <a:t>6</a:t>
            </a:fld>
            <a:endParaRPr lang="en-US" sz="130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a:lstStyle/>
          <a:p>
            <a:endParaRPr lang="en-US"/>
          </a:p>
        </p:txBody>
      </p:sp>
      <p:sp>
        <p:nvSpPr>
          <p:cNvPr id="52227" name="Slide Number Placeholder 3"/>
          <p:cNvSpPr>
            <a:spLocks noGrp="1"/>
          </p:cNvSpPr>
          <p:nvPr>
            <p:ph type="sldNum" sz="quarter" idx="5"/>
          </p:nvPr>
        </p:nvSpPr>
        <p:spPr>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ＭＳ Ｐゴシック" charset="0"/>
              </a:defRPr>
            </a:lvl1pPr>
            <a:lvl2pPr marL="785372" indent="-302066">
              <a:defRPr sz="2500">
                <a:solidFill>
                  <a:schemeClr val="tx1"/>
                </a:solidFill>
                <a:latin typeface="Arial" charset="0"/>
                <a:ea typeface="ＭＳ Ｐゴシック" charset="0"/>
              </a:defRPr>
            </a:lvl2pPr>
            <a:lvl3pPr marL="1208265" indent="-241653">
              <a:defRPr sz="2500">
                <a:solidFill>
                  <a:schemeClr val="tx1"/>
                </a:solidFill>
                <a:latin typeface="Arial" charset="0"/>
                <a:ea typeface="ＭＳ Ｐゴシック" charset="0"/>
              </a:defRPr>
            </a:lvl3pPr>
            <a:lvl4pPr marL="1691571" indent="-241653">
              <a:defRPr sz="2500">
                <a:solidFill>
                  <a:schemeClr val="tx1"/>
                </a:solidFill>
                <a:latin typeface="Arial" charset="0"/>
                <a:ea typeface="ＭＳ Ｐゴシック" charset="0"/>
              </a:defRPr>
            </a:lvl4pPr>
            <a:lvl5pPr marL="2174878" indent="-241653">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fld id="{AAB114B5-791A-3A44-A9E5-F466EE5446E2}" type="slidenum">
              <a:rPr lang="en-US" sz="1300">
                <a:solidFill>
                  <a:prstClr val="black"/>
                </a:solidFill>
              </a:rPr>
              <a:pPr/>
              <a:t>7</a:t>
            </a:fld>
            <a:endParaRPr lang="en-US" sz="13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a:lstStyle/>
          <a:p>
            <a:endParaRPr lang="en-US"/>
          </a:p>
        </p:txBody>
      </p:sp>
      <p:sp>
        <p:nvSpPr>
          <p:cNvPr id="54275" name="Slide Number Placeholder 3"/>
          <p:cNvSpPr>
            <a:spLocks noGrp="1"/>
          </p:cNvSpPr>
          <p:nvPr>
            <p:ph type="sldNum" sz="quarter" idx="5"/>
          </p:nvPr>
        </p:nvSpPr>
        <p:spPr>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ＭＳ Ｐゴシック" charset="0"/>
              </a:defRPr>
            </a:lvl1pPr>
            <a:lvl2pPr marL="785372" indent="-302066">
              <a:defRPr sz="2500">
                <a:solidFill>
                  <a:schemeClr val="tx1"/>
                </a:solidFill>
                <a:latin typeface="Arial" charset="0"/>
                <a:ea typeface="ＭＳ Ｐゴシック" charset="0"/>
              </a:defRPr>
            </a:lvl2pPr>
            <a:lvl3pPr marL="1208265" indent="-241653">
              <a:defRPr sz="2500">
                <a:solidFill>
                  <a:schemeClr val="tx1"/>
                </a:solidFill>
                <a:latin typeface="Arial" charset="0"/>
                <a:ea typeface="ＭＳ Ｐゴシック" charset="0"/>
              </a:defRPr>
            </a:lvl3pPr>
            <a:lvl4pPr marL="1691571" indent="-241653">
              <a:defRPr sz="2500">
                <a:solidFill>
                  <a:schemeClr val="tx1"/>
                </a:solidFill>
                <a:latin typeface="Arial" charset="0"/>
                <a:ea typeface="ＭＳ Ｐゴシック" charset="0"/>
              </a:defRPr>
            </a:lvl4pPr>
            <a:lvl5pPr marL="2174878" indent="-241653">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fld id="{D62342E5-D16F-5144-8647-608463C2D55E}" type="slidenum">
              <a:rPr lang="en-US" sz="1300">
                <a:solidFill>
                  <a:prstClr val="black"/>
                </a:solidFill>
              </a:rPr>
              <a:pPr/>
              <a:t>8</a:t>
            </a:fld>
            <a:endParaRPr lang="en-US" sz="13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WHOI ,</a:t>
            </a:r>
            <a:r>
              <a:rPr lang="en-US" dirty="0" err="1" smtClean="0"/>
              <a:t>icro</a:t>
            </a:r>
            <a:r>
              <a:rPr lang="en-US" dirty="0" smtClean="0"/>
              <a:t>-modems (Lee</a:t>
            </a:r>
            <a:r>
              <a:rPr lang="en-US" baseline="0" dirty="0" smtClean="0"/>
              <a:t> </a:t>
            </a:r>
            <a:r>
              <a:rPr lang="en-US" baseline="0" dirty="0" err="1" smtClean="0"/>
              <a:t>Freitag</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B5606B4D-50D4-1441-BC24-156D62B34B3B}"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3951344"/>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a:lstStyle/>
          <a:p>
            <a:endParaRPr lang="en-US"/>
          </a:p>
        </p:txBody>
      </p:sp>
      <p:sp>
        <p:nvSpPr>
          <p:cNvPr id="54275" name="Slide Number Placeholder 3"/>
          <p:cNvSpPr>
            <a:spLocks noGrp="1"/>
          </p:cNvSpPr>
          <p:nvPr>
            <p:ph type="sldNum" sz="quarter" idx="5"/>
          </p:nvPr>
        </p:nvSpPr>
        <p:spPr>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ＭＳ Ｐゴシック" charset="0"/>
              </a:defRPr>
            </a:lvl1pPr>
            <a:lvl2pPr marL="785372" indent="-302066">
              <a:defRPr sz="2500">
                <a:solidFill>
                  <a:schemeClr val="tx1"/>
                </a:solidFill>
                <a:latin typeface="Arial" charset="0"/>
                <a:ea typeface="ＭＳ Ｐゴシック" charset="0"/>
              </a:defRPr>
            </a:lvl2pPr>
            <a:lvl3pPr marL="1208265" indent="-241653">
              <a:defRPr sz="2500">
                <a:solidFill>
                  <a:schemeClr val="tx1"/>
                </a:solidFill>
                <a:latin typeface="Arial" charset="0"/>
                <a:ea typeface="ＭＳ Ｐゴシック" charset="0"/>
              </a:defRPr>
            </a:lvl3pPr>
            <a:lvl4pPr marL="1691571" indent="-241653">
              <a:defRPr sz="2500">
                <a:solidFill>
                  <a:schemeClr val="tx1"/>
                </a:solidFill>
                <a:latin typeface="Arial" charset="0"/>
                <a:ea typeface="ＭＳ Ｐゴシック" charset="0"/>
              </a:defRPr>
            </a:lvl4pPr>
            <a:lvl5pPr marL="2174878" indent="-241653">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fld id="{D62342E5-D16F-5144-8647-608463C2D55E}" type="slidenum">
              <a:rPr lang="en-US" sz="1300">
                <a:solidFill>
                  <a:prstClr val="black"/>
                </a:solidFill>
              </a:rPr>
              <a:pPr/>
              <a:t>10</a:t>
            </a:fld>
            <a:endParaRPr lang="en-US" sz="130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a:lstStyle/>
          <a:p>
            <a:endParaRPr lang="en-US"/>
          </a:p>
        </p:txBody>
      </p:sp>
      <p:sp>
        <p:nvSpPr>
          <p:cNvPr id="50179" name="Slide Number Placeholder 3"/>
          <p:cNvSpPr>
            <a:spLocks noGrp="1"/>
          </p:cNvSpPr>
          <p:nvPr>
            <p:ph type="sldNum" sz="quarter" idx="5"/>
          </p:nvPr>
        </p:nvSpPr>
        <p:spPr>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ＭＳ Ｐゴシック" charset="0"/>
              </a:defRPr>
            </a:lvl1pPr>
            <a:lvl2pPr marL="785372" indent="-302066">
              <a:defRPr sz="2500">
                <a:solidFill>
                  <a:schemeClr val="tx1"/>
                </a:solidFill>
                <a:latin typeface="Arial" charset="0"/>
                <a:ea typeface="ＭＳ Ｐゴシック" charset="0"/>
              </a:defRPr>
            </a:lvl2pPr>
            <a:lvl3pPr marL="1208265" indent="-241653">
              <a:defRPr sz="2500">
                <a:solidFill>
                  <a:schemeClr val="tx1"/>
                </a:solidFill>
                <a:latin typeface="Arial" charset="0"/>
                <a:ea typeface="ＭＳ Ｐゴシック" charset="0"/>
              </a:defRPr>
            </a:lvl3pPr>
            <a:lvl4pPr marL="1691571" indent="-241653">
              <a:defRPr sz="2500">
                <a:solidFill>
                  <a:schemeClr val="tx1"/>
                </a:solidFill>
                <a:latin typeface="Arial" charset="0"/>
                <a:ea typeface="ＭＳ Ｐゴシック" charset="0"/>
              </a:defRPr>
            </a:lvl4pPr>
            <a:lvl5pPr marL="2174878" indent="-241653">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fld id="{11669B6C-5E1B-CC4F-971B-298272E92305}" type="slidenum">
              <a:rPr lang="en-US" sz="1300">
                <a:solidFill>
                  <a:prstClr val="black"/>
                </a:solidFill>
              </a:rPr>
              <a:pPr/>
              <a:t>11</a:t>
            </a:fld>
            <a:endParaRPr lang="en-US" sz="130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a:t>
            </a:r>
            <a:r>
              <a:rPr lang="en-US" baseline="0" dirty="0" smtClean="0"/>
              <a:t> and geo questions driven by climate change and sea-level rise questions.  </a:t>
            </a:r>
            <a:endParaRPr lang="en-US" dirty="0" smtClean="0"/>
          </a:p>
          <a:p>
            <a:endParaRPr lang="en-US" dirty="0" smtClean="0"/>
          </a:p>
          <a:p>
            <a:r>
              <a:rPr lang="en-US" dirty="0" smtClean="0"/>
              <a:t>Still don’t know much about biology.  N</a:t>
            </a:r>
            <a:r>
              <a:rPr lang="en-US" baseline="0" dirty="0" smtClean="0"/>
              <a:t>o known climate change importance.</a:t>
            </a:r>
            <a:endParaRPr lang="en-US" dirty="0"/>
          </a:p>
        </p:txBody>
      </p:sp>
      <p:sp>
        <p:nvSpPr>
          <p:cNvPr id="4" name="Slide Number Placeholder 3"/>
          <p:cNvSpPr>
            <a:spLocks noGrp="1"/>
          </p:cNvSpPr>
          <p:nvPr>
            <p:ph type="sldNum" sz="quarter" idx="10"/>
          </p:nvPr>
        </p:nvSpPr>
        <p:spPr/>
        <p:txBody>
          <a:bodyPr/>
          <a:lstStyle/>
          <a:p>
            <a:fld id="{0F48F651-C7E4-4E2E-BCFF-B167D0731F1C}" type="slidenum">
              <a:rPr lang="en-US" smtClean="0">
                <a:solidFill>
                  <a:prstClr val="black"/>
                </a:solidFill>
              </a:rPr>
              <a:pPr/>
              <a:t>12</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934E13-5834-E04B-8B9B-DCD8B10666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5903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33BD3D-3270-2349-831A-7888FD3BB3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53283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6C4D8E-5CB4-7543-97D9-DDA3D237C9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5837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3250" cy="1138238"/>
          </a:xfrm>
        </p:spPr>
        <p:txBody>
          <a:bodyPr/>
          <a:lstStyle/>
          <a:p>
            <a:r>
              <a:rPr lang="en-US" smtClean="0"/>
              <a:t>Click to edit Master title style</a:t>
            </a:r>
            <a:endParaRPr lang="en-US"/>
          </a:p>
        </p:txBody>
      </p:sp>
      <p:sp>
        <p:nvSpPr>
          <p:cNvPr id="3" name="Rectangle 2"/>
          <p:cNvSpPr>
            <a:spLocks noGrp="1" noChangeArrowheads="1"/>
          </p:cNvSpPr>
          <p:nvPr>
            <p:ph type="dt" idx="10"/>
          </p:nvPr>
        </p:nvSpPr>
        <p:spPr/>
        <p:txBody>
          <a:bodyPr/>
          <a:lstStyle>
            <a:lvl1pPr>
              <a:defRPr/>
            </a:lvl1pPr>
          </a:lstStyle>
          <a:p>
            <a:pPr>
              <a:defRPr/>
            </a:pPr>
            <a:endParaRPr lang="en-US"/>
          </a:p>
        </p:txBody>
      </p:sp>
      <p:sp>
        <p:nvSpPr>
          <p:cNvPr id="4" name="Rectangle 3"/>
          <p:cNvSpPr>
            <a:spLocks noGrp="1" noChangeArrowheads="1"/>
          </p:cNvSpPr>
          <p:nvPr>
            <p:ph type="ftr" idx="11"/>
          </p:nvPr>
        </p:nvSpPr>
        <p:spPr/>
        <p:txBody>
          <a:bodyPr/>
          <a:lstStyle>
            <a:lvl1pPr>
              <a:defRPr/>
            </a:lvl1pPr>
          </a:lstStyle>
          <a:p>
            <a:pPr>
              <a:defRPr/>
            </a:pPr>
            <a:endParaRPr lang="en-US"/>
          </a:p>
        </p:txBody>
      </p:sp>
      <p:sp>
        <p:nvSpPr>
          <p:cNvPr id="5" name="Rectangle 4"/>
          <p:cNvSpPr>
            <a:spLocks noGrp="1" noChangeArrowheads="1"/>
          </p:cNvSpPr>
          <p:nvPr>
            <p:ph type="sldNum" idx="12"/>
          </p:nvPr>
        </p:nvSpPr>
        <p:spPr/>
        <p:txBody>
          <a:bodyPr/>
          <a:lstStyle>
            <a:lvl1pPr>
              <a:defRPr/>
            </a:lvl1pPr>
          </a:lstStyle>
          <a:p>
            <a:pPr>
              <a:defRPr/>
            </a:pPr>
            <a:fld id="{8F6C992B-163B-4644-ABB1-ECE515D530A5}" type="slidenum">
              <a:rPr lang="en-US"/>
              <a:pPr>
                <a:defRPr/>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8597145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CE7B41-AB91-7C45-92AD-941FA45747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4569139"/>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4F0DD8-B0E2-FA45-8AA5-FBCD2D315E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30024026"/>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8BE1A7-8562-8F4D-96BD-32329729E6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7148948"/>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B930B23-A925-A945-A141-118AE7A293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6434020"/>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AB6DD1E-E986-3F4D-99A5-39C851D14E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57251688"/>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BFB0F71-6A7F-6547-B7D7-BB3704B357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5596583"/>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B7E451-D592-F049-A5CC-40EE3B06F0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9320459"/>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CEF686-7A5C-7848-83C2-8A4221F535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949364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ＭＳ Ｐゴシック" charset="0"/>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ＭＳ Ｐゴシック" charset="0"/>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127168D0-EB44-2841-A24C-ACD563ADEB79}"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8678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4" Type="http://schemas.microsoft.com/office/2007/relationships/hdphoto" Target="../media/hdphoto1.wdp"/><Relationship Id="rId5"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png"/><Relationship Id="rId6"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35.png"/><Relationship Id="rId6" Type="http://schemas.microsoft.com/office/2007/relationships/hdphoto" Target="../media/hdphoto2.wdp"/><Relationship Id="rId7" Type="http://schemas.openxmlformats.org/officeDocument/2006/relationships/image" Target="../media/image29.jpeg"/><Relationship Id="rId8" Type="http://schemas.openxmlformats.org/officeDocument/2006/relationships/image" Target="../media/image36.png"/><Relationship Id="rId9" Type="http://schemas.microsoft.com/office/2007/relationships/hdphoto" Target="../media/hdphoto3.wdp"/><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png"/><Relationship Id="rId5" Type="http://schemas.openxmlformats.org/officeDocument/2006/relationships/image" Target="../media/image39.jpeg"/><Relationship Id="rId6" Type="http://schemas.openxmlformats.org/officeDocument/2006/relationships/image" Target="../media/image40.jpeg"/><Relationship Id="rId7" Type="http://schemas.openxmlformats.org/officeDocument/2006/relationships/image" Target="../media/image41.png"/><Relationship Id="rId8" Type="http://schemas.microsoft.com/office/2007/relationships/hdphoto" Target="../media/hdphoto4.wdp"/><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5"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5" Type="http://schemas.openxmlformats.org/officeDocument/2006/relationships/image" Target="../media/image47.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jpeg"/><Relationship Id="rId5" Type="http://schemas.openxmlformats.org/officeDocument/2006/relationships/image" Target="../media/image50.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 Id="rId3" Type="http://schemas.openxmlformats.org/officeDocument/2006/relationships/image" Target="../media/image5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a:lum bright="-8000" contrast="-80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86050" y="-76200"/>
            <a:ext cx="12455525" cy="6934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pic>
      <p:sp>
        <p:nvSpPr>
          <p:cNvPr id="5123" name="Rectangle 2"/>
          <p:cNvSpPr>
            <a:spLocks noGrp="1" noChangeArrowheads="1"/>
          </p:cNvSpPr>
          <p:nvPr>
            <p:ph type="title" idx="4294967295"/>
          </p:nvPr>
        </p:nvSpPr>
        <p:spPr>
          <a:xfrm>
            <a:off x="-295275" y="606425"/>
            <a:ext cx="9439275" cy="2289175"/>
          </a:xfrm>
        </p:spPr>
        <p:txBody>
          <a:bodyPr lIns="90000" tIns="46800" rIns="90000" bIns="46800" anchor="t"/>
          <a:lstStyle/>
          <a:p>
            <a:r>
              <a:rPr lang="en-US" sz="3600" dirty="0">
                <a:solidFill>
                  <a:srgbClr val="FFFF00"/>
                </a:solidFill>
              </a:rPr>
              <a:t>Recent Advances in Underwater Robots at the Deep Submergence </a:t>
            </a:r>
            <a:r>
              <a:rPr lang="en-US" sz="3600" dirty="0" smtClean="0">
                <a:solidFill>
                  <a:srgbClr val="FFFF00"/>
                </a:solidFill>
              </a:rPr>
              <a:t>Laboratory</a:t>
            </a:r>
            <a:r>
              <a:rPr lang="en-US" sz="3600" dirty="0" smtClean="0"/>
              <a:t/>
            </a:r>
            <a:br>
              <a:rPr lang="en-US" sz="3600" dirty="0" smtClean="0"/>
            </a:br>
            <a:r>
              <a:rPr lang="en-US" sz="3600" dirty="0">
                <a:solidFill>
                  <a:srgbClr val="FFFF00"/>
                </a:solidFill>
              </a:rPr>
              <a:t/>
            </a:r>
            <a:br>
              <a:rPr lang="en-US" sz="3600" dirty="0">
                <a:solidFill>
                  <a:srgbClr val="FFFF00"/>
                </a:solidFill>
              </a:rPr>
            </a:br>
            <a:r>
              <a:rPr lang="en-US" sz="2400" i="1" dirty="0">
                <a:solidFill>
                  <a:srgbClr val="FFFF00"/>
                </a:solidFill>
              </a:rPr>
              <a:t>James C. Kinsey</a:t>
            </a:r>
            <a:r>
              <a:rPr lang="en-US" sz="2400" i="1" baseline="30000" dirty="0">
                <a:solidFill>
                  <a:srgbClr val="FFFF00"/>
                </a:solidFill>
              </a:rPr>
              <a:t>1</a:t>
            </a:r>
            <a:r>
              <a:rPr lang="en-US" sz="2400" i="1" dirty="0">
                <a:solidFill>
                  <a:srgbClr val="FFFF00"/>
                </a:solidFill>
              </a:rPr>
              <a:t>, Andrew D. Bowen</a:t>
            </a:r>
            <a:r>
              <a:rPr lang="en-US" sz="2400" i="1" baseline="30000" dirty="0">
                <a:solidFill>
                  <a:srgbClr val="FFFF00"/>
                </a:solidFill>
              </a:rPr>
              <a:t>1</a:t>
            </a:r>
            <a:r>
              <a:rPr lang="en-US" sz="2400" i="1" dirty="0">
                <a:solidFill>
                  <a:srgbClr val="FFFF00"/>
                </a:solidFill>
              </a:rPr>
              <a:t>, Christopher R. German</a:t>
            </a:r>
            <a:r>
              <a:rPr lang="en-US" sz="2400" i="1" baseline="30000" dirty="0">
                <a:solidFill>
                  <a:srgbClr val="FFFF00"/>
                </a:solidFill>
              </a:rPr>
              <a:t>1</a:t>
            </a:r>
            <a:r>
              <a:rPr lang="en-US" sz="2400" i="1" dirty="0">
                <a:solidFill>
                  <a:srgbClr val="FFFF00"/>
                </a:solidFill>
              </a:rPr>
              <a:t>, Michael V. Jakuba</a:t>
            </a:r>
            <a:r>
              <a:rPr lang="en-US" sz="2400" i="1" baseline="30000" dirty="0">
                <a:solidFill>
                  <a:srgbClr val="FFFF00"/>
                </a:solidFill>
              </a:rPr>
              <a:t>1</a:t>
            </a:r>
            <a:r>
              <a:rPr lang="en-US" sz="2400" i="1" dirty="0">
                <a:solidFill>
                  <a:srgbClr val="FFFF00"/>
                </a:solidFill>
              </a:rPr>
              <a:t>, Carl L. Kaiser</a:t>
            </a:r>
            <a:r>
              <a:rPr lang="en-US" sz="2400" i="1" baseline="30000" dirty="0">
                <a:solidFill>
                  <a:srgbClr val="FFFF00"/>
                </a:solidFill>
              </a:rPr>
              <a:t>1</a:t>
            </a:r>
            <a:r>
              <a:rPr lang="en-US" sz="2400" i="1" dirty="0">
                <a:solidFill>
                  <a:srgbClr val="FFFF00"/>
                </a:solidFill>
              </a:rPr>
              <a:t>, Larry Mayer</a:t>
            </a:r>
            <a:r>
              <a:rPr lang="en-US" sz="2400" i="1" baseline="30000" dirty="0">
                <a:solidFill>
                  <a:srgbClr val="FFFF00"/>
                </a:solidFill>
              </a:rPr>
              <a:t>,1,2</a:t>
            </a:r>
            <a:r>
              <a:rPr lang="en-US" sz="2400" i="1" dirty="0">
                <a:solidFill>
                  <a:srgbClr val="FFFF00"/>
                </a:solidFill>
              </a:rPr>
              <a:t>, Adam S. Soule</a:t>
            </a:r>
            <a:r>
              <a:rPr lang="en-US" sz="2400" i="1" baseline="30000" dirty="0">
                <a:solidFill>
                  <a:srgbClr val="FFFF00"/>
                </a:solidFill>
              </a:rPr>
              <a:t>1</a:t>
            </a:r>
            <a:r>
              <a:rPr lang="en-US" sz="2400" i="1" dirty="0">
                <a:solidFill>
                  <a:srgbClr val="FFFF00"/>
                </a:solidFill>
              </a:rPr>
              <a:t>, Louis L. Whitcomb</a:t>
            </a:r>
            <a:r>
              <a:rPr lang="en-US" sz="2400" i="1" baseline="30000" dirty="0">
                <a:solidFill>
                  <a:srgbClr val="FFFF00"/>
                </a:solidFill>
              </a:rPr>
              <a:t>1,3</a:t>
            </a:r>
            <a:r>
              <a:rPr lang="en-US" sz="2400" i="1" dirty="0">
                <a:solidFill>
                  <a:srgbClr val="FFFF00"/>
                </a:solidFill>
              </a:rPr>
              <a:t> and Dana R. </a:t>
            </a:r>
            <a:r>
              <a:rPr lang="en-US" sz="2400" i="1" dirty="0" smtClean="0">
                <a:solidFill>
                  <a:srgbClr val="FFFF00"/>
                </a:solidFill>
              </a:rPr>
              <a:t>Yoerger</a:t>
            </a:r>
            <a:r>
              <a:rPr lang="en-US" sz="2400" i="1" baseline="30000" dirty="0" smtClean="0">
                <a:solidFill>
                  <a:srgbClr val="FFFF00"/>
                </a:solidFill>
              </a:rPr>
              <a:t>1</a:t>
            </a:r>
            <a:br>
              <a:rPr lang="en-US" sz="2400" i="1" baseline="30000" dirty="0" smtClean="0">
                <a:solidFill>
                  <a:srgbClr val="FFFF00"/>
                </a:solidFill>
              </a:rPr>
            </a:br>
            <a:r>
              <a:rPr lang="en-US" sz="2400" i="1" baseline="30000" dirty="0">
                <a:solidFill>
                  <a:srgbClr val="FFFF00"/>
                </a:solidFill>
              </a:rPr>
              <a:t/>
            </a:r>
            <a:br>
              <a:rPr lang="en-US" sz="2400" i="1" baseline="30000" dirty="0">
                <a:solidFill>
                  <a:srgbClr val="FFFF00"/>
                </a:solidFill>
              </a:rPr>
            </a:br>
            <a:r>
              <a:rPr lang="en-US" sz="2400" i="1" baseline="30000" dirty="0">
                <a:solidFill>
                  <a:srgbClr val="FFFF00"/>
                </a:solidFill>
              </a:rPr>
              <a:t>1</a:t>
            </a:r>
            <a:r>
              <a:rPr lang="en-US" sz="2400" i="1" dirty="0">
                <a:solidFill>
                  <a:srgbClr val="FFFF00"/>
                </a:solidFill>
              </a:rPr>
              <a:t>Woods Hole Oceanographic Institution, </a:t>
            </a:r>
            <a:r>
              <a:rPr lang="en-US" sz="2400" i="1" baseline="30000" dirty="0">
                <a:solidFill>
                  <a:srgbClr val="FFFF00"/>
                </a:solidFill>
              </a:rPr>
              <a:t>2</a:t>
            </a:r>
            <a:r>
              <a:rPr lang="en-US" sz="2400" i="1" dirty="0">
                <a:solidFill>
                  <a:srgbClr val="FFFF00"/>
                </a:solidFill>
              </a:rPr>
              <a:t>University of New Hampshire, Center for Coastal and Ocean Mapping, </a:t>
            </a:r>
            <a:r>
              <a:rPr lang="en-US" sz="2400" i="1" baseline="30000" dirty="0">
                <a:solidFill>
                  <a:srgbClr val="FFFF00"/>
                </a:solidFill>
              </a:rPr>
              <a:t>3</a:t>
            </a:r>
            <a:r>
              <a:rPr lang="en-US" sz="2400" i="1" dirty="0">
                <a:solidFill>
                  <a:srgbClr val="FFFF00"/>
                </a:solidFill>
              </a:rPr>
              <a:t>The Johns Hopkins University</a:t>
            </a:r>
            <a:r>
              <a:rPr lang="en-US" sz="2400" dirty="0"/>
              <a:t/>
            </a:r>
            <a:br>
              <a:rPr lang="en-US" sz="2400" dirty="0"/>
            </a:br>
            <a:r>
              <a:rPr lang="en-US" sz="2400" dirty="0"/>
              <a:t/>
            </a:r>
            <a:br>
              <a:rPr lang="en-US" sz="2400" dirty="0"/>
            </a:br>
            <a:endParaRPr lang="en-US" altLang="en-US" sz="2400" b="1" dirty="0" smtClean="0">
              <a:solidFill>
                <a:schemeClr val="bg1"/>
              </a:solidFill>
            </a:endParaRPr>
          </a:p>
        </p:txBody>
      </p:sp>
      <p:pic>
        <p:nvPicPr>
          <p:cNvPr id="5125" name="Picture 4" descr="nsf"/>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332163" y="5715000"/>
            <a:ext cx="779462" cy="762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126" name="Picture 5" descr="WHOI-logo-color"/>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0" y="5726113"/>
            <a:ext cx="774700" cy="6810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127" name="Picture 6" descr="onrlogo"/>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08513" y="5715000"/>
            <a:ext cx="1490662" cy="736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128" name="Picture 7" descr="noaalogo"/>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324600" y="5715000"/>
            <a:ext cx="709613" cy="692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837494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TextBox 5"/>
          <p:cNvSpPr txBox="1">
            <a:spLocks noChangeArrowheads="1"/>
          </p:cNvSpPr>
          <p:nvPr/>
        </p:nvSpPr>
        <p:spPr bwMode="auto">
          <a:xfrm>
            <a:off x="1676400" y="5943600"/>
            <a:ext cx="184150" cy="366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pPr>
            <a:endParaRPr lang="en-US" sz="1800">
              <a:solidFill>
                <a:srgbClr val="000000"/>
              </a:solidFill>
              <a:latin typeface="Calibri" charset="0"/>
            </a:endParaRPr>
          </a:p>
        </p:txBody>
      </p:sp>
      <p:sp>
        <p:nvSpPr>
          <p:cNvPr id="12" name="Rounded Rectangle 11"/>
          <p:cNvSpPr/>
          <p:nvPr/>
        </p:nvSpPr>
        <p:spPr bwMode="auto">
          <a:xfrm>
            <a:off x="685800" y="152400"/>
            <a:ext cx="8001000" cy="609600"/>
          </a:xfrm>
          <a:prstGeom prst="roundRect">
            <a:avLst/>
          </a:prstGeom>
          <a:solidFill>
            <a:srgbClr val="FFFFFF"/>
          </a:solidFill>
          <a:ln w="9525" cap="flat" cmpd="sng" algn="ctr">
            <a:solidFill>
              <a:srgbClr val="00009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3" name="Rectangle 2"/>
          <p:cNvSpPr/>
          <p:nvPr/>
        </p:nvSpPr>
        <p:spPr>
          <a:xfrm>
            <a:off x="1656435" y="228600"/>
            <a:ext cx="6514925"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90"/>
                </a:solidFill>
              </a:rPr>
              <a:t>Oct 2012 Buzzards Bay Experiments - Results</a:t>
            </a:r>
          </a:p>
        </p:txBody>
      </p:sp>
      <p:pic>
        <p:nvPicPr>
          <p:cNvPr id="11" name="Picture 18" descr="WHOI_logo.jpg"/>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8200" y="228600"/>
            <a:ext cx="496245"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6183" y="1018504"/>
            <a:ext cx="4351617" cy="3673060"/>
          </a:xfrm>
          <a:prstGeom prst="rect">
            <a:avLst/>
          </a:prstGeom>
        </p:spPr>
      </p:pic>
      <p:sp>
        <p:nvSpPr>
          <p:cNvPr id="8" name="Rectangle 7"/>
          <p:cNvSpPr/>
          <p:nvPr/>
        </p:nvSpPr>
        <p:spPr bwMode="auto">
          <a:xfrm>
            <a:off x="88274" y="4800600"/>
            <a:ext cx="8979526" cy="19812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285750" indent="-285750" eaLnBrk="0" fontAlgn="base" hangingPunct="0">
              <a:spcBef>
                <a:spcPct val="0"/>
              </a:spcBef>
              <a:spcAft>
                <a:spcPct val="0"/>
              </a:spcAft>
              <a:buFont typeface="Wingdings" pitchFamily="2" charset="2"/>
              <a:buChar char="q"/>
            </a:pPr>
            <a:r>
              <a:rPr lang="en-US" dirty="0">
                <a:solidFill>
                  <a:srgbClr val="000000"/>
                </a:solidFill>
              </a:rPr>
              <a:t>AUV mission planned a-priori; ASV has knowledge of the mission.</a:t>
            </a:r>
          </a:p>
          <a:p>
            <a:pPr marL="285750" indent="-285750" eaLnBrk="0" fontAlgn="base" hangingPunct="0">
              <a:spcBef>
                <a:spcPct val="0"/>
              </a:spcBef>
              <a:spcAft>
                <a:spcPct val="0"/>
              </a:spcAft>
              <a:buFont typeface="Wingdings" pitchFamily="2" charset="2"/>
              <a:buChar char="q"/>
            </a:pPr>
            <a:r>
              <a:rPr lang="en-US" dirty="0">
                <a:solidFill>
                  <a:srgbClr val="000000"/>
                </a:solidFill>
              </a:rPr>
              <a:t>ASV plans its trajectory based on the AUV trajectory and the current AUV position</a:t>
            </a:r>
          </a:p>
          <a:p>
            <a:pPr marL="285750" indent="-285750" eaLnBrk="0" fontAlgn="base" hangingPunct="0">
              <a:spcBef>
                <a:spcPct val="0"/>
              </a:spcBef>
              <a:spcAft>
                <a:spcPct val="0"/>
              </a:spcAft>
              <a:buFont typeface="Wingdings" pitchFamily="2" charset="2"/>
              <a:buChar char="q"/>
            </a:pPr>
            <a:r>
              <a:rPr lang="en-US" dirty="0">
                <a:solidFill>
                  <a:srgbClr val="000000"/>
                </a:solidFill>
              </a:rPr>
              <a:t>External aiding provided by single acoustic modem ranges</a:t>
            </a:r>
          </a:p>
          <a:p>
            <a:pPr marL="285750" indent="-285750" eaLnBrk="0" fontAlgn="base" hangingPunct="0">
              <a:spcBef>
                <a:spcPct val="0"/>
              </a:spcBef>
              <a:spcAft>
                <a:spcPct val="0"/>
              </a:spcAft>
              <a:buFont typeface="Wingdings" pitchFamily="2" charset="2"/>
              <a:buChar char="q"/>
            </a:pPr>
            <a:r>
              <a:rPr lang="en-US" dirty="0">
                <a:solidFill>
                  <a:srgbClr val="000000"/>
                </a:solidFill>
              </a:rPr>
              <a:t>Experiment demonstrated the following capabilities:</a:t>
            </a:r>
          </a:p>
          <a:p>
            <a:pPr marL="742950" lvl="1" indent="-285750" eaLnBrk="0" fontAlgn="base" hangingPunct="0">
              <a:spcBef>
                <a:spcPct val="0"/>
              </a:spcBef>
              <a:spcAft>
                <a:spcPct val="0"/>
              </a:spcAft>
              <a:buFont typeface="Wingdings" pitchFamily="2" charset="2"/>
              <a:buChar char="q"/>
            </a:pPr>
            <a:r>
              <a:rPr lang="en-US" dirty="0">
                <a:solidFill>
                  <a:srgbClr val="000000"/>
                </a:solidFill>
              </a:rPr>
              <a:t>Active control of the WG-ASV</a:t>
            </a:r>
          </a:p>
          <a:p>
            <a:pPr marL="742950" lvl="1" indent="-285750" eaLnBrk="0" fontAlgn="base" hangingPunct="0">
              <a:spcBef>
                <a:spcPct val="0"/>
              </a:spcBef>
              <a:spcAft>
                <a:spcPct val="0"/>
              </a:spcAft>
              <a:buFont typeface="Wingdings" pitchFamily="2" charset="2"/>
              <a:buChar char="q"/>
            </a:pPr>
            <a:r>
              <a:rPr lang="en-US" dirty="0">
                <a:solidFill>
                  <a:srgbClr val="000000"/>
                </a:solidFill>
              </a:rPr>
              <a:t>External navigation aiding using WG</a:t>
            </a:r>
          </a:p>
          <a:p>
            <a:pPr marL="742950" lvl="1" indent="-285750" eaLnBrk="0" fontAlgn="base" hangingPunct="0">
              <a:spcBef>
                <a:spcPct val="0"/>
              </a:spcBef>
              <a:spcAft>
                <a:spcPct val="0"/>
              </a:spcAft>
              <a:buFont typeface="Wingdings" pitchFamily="2" charset="2"/>
              <a:buChar char="q"/>
            </a:pPr>
            <a:r>
              <a:rPr lang="en-US" dirty="0">
                <a:solidFill>
                  <a:srgbClr val="000000"/>
                </a:solidFill>
              </a:rPr>
              <a:t>Using WG as a telemetry relay for data uplink and </a:t>
            </a:r>
            <a:r>
              <a:rPr lang="en-US" dirty="0" err="1">
                <a:solidFill>
                  <a:srgbClr val="000000"/>
                </a:solidFill>
              </a:rPr>
              <a:t>retasking</a:t>
            </a:r>
            <a:endParaRPr lang="en-US" dirty="0">
              <a:solidFill>
                <a:srgbClr val="000000"/>
              </a:solidFill>
            </a:endParaRPr>
          </a:p>
        </p:txBody>
      </p:sp>
      <p:pic>
        <p:nvPicPr>
          <p:cNvPr id="9" name="Content Placeholder 3"/>
          <p:cNvPicPr>
            <a:picLocks noGrp="1" noChangeAspect="1"/>
          </p:cNvPicPr>
          <p:nvPr>
            <p:ph sz="quarter" idx="4294967295"/>
          </p:nvPr>
        </p:nvPicPr>
        <p:blipFill rotWithShape="1">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2285" t="3914" r="8572" b="4968"/>
          <a:stretch/>
        </p:blipFill>
        <p:spPr>
          <a:xfrm>
            <a:off x="152400" y="1066800"/>
            <a:ext cx="4438760" cy="3477296"/>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6435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TextBox 5"/>
          <p:cNvSpPr txBox="1">
            <a:spLocks noChangeArrowheads="1"/>
          </p:cNvSpPr>
          <p:nvPr/>
        </p:nvSpPr>
        <p:spPr bwMode="auto">
          <a:xfrm>
            <a:off x="1676400" y="5943600"/>
            <a:ext cx="184150" cy="366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pPr>
            <a:endParaRPr lang="en-US" sz="1800">
              <a:solidFill>
                <a:srgbClr val="000000"/>
              </a:solidFill>
              <a:latin typeface="Calibri" charset="0"/>
            </a:endParaRPr>
          </a:p>
        </p:txBody>
      </p:sp>
      <p:sp>
        <p:nvSpPr>
          <p:cNvPr id="2" name="Rounded Rectangle 1"/>
          <p:cNvSpPr/>
          <p:nvPr/>
        </p:nvSpPr>
        <p:spPr bwMode="auto">
          <a:xfrm>
            <a:off x="533400" y="228600"/>
            <a:ext cx="7924800" cy="533400"/>
          </a:xfrm>
          <a:prstGeom prst="roundRect">
            <a:avLst/>
          </a:prstGeom>
          <a:solidFill>
            <a:srgbClr val="FFFFFF"/>
          </a:solidFill>
          <a:ln w="9525" cap="flat" cmpd="sng" algn="ctr">
            <a:solidFill>
              <a:srgbClr val="00009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9" name="Rectangle 2"/>
          <p:cNvSpPr txBox="1">
            <a:spLocks noChangeArrowheads="1"/>
          </p:cNvSpPr>
          <p:nvPr/>
        </p:nvSpPr>
        <p:spPr bwMode="auto">
          <a:xfrm>
            <a:off x="152400" y="228600"/>
            <a:ext cx="8610600" cy="533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fontAlgn="base" hangingPunct="0">
              <a:spcBef>
                <a:spcPct val="0"/>
              </a:spcBef>
              <a:spcAft>
                <a:spcPct val="0"/>
              </a:spcAft>
            </a:pPr>
            <a:r>
              <a:rPr lang="en-US" dirty="0" smtClean="0">
                <a:solidFill>
                  <a:srgbClr val="000090"/>
                </a:solidFill>
              </a:rPr>
              <a:t>Our </a:t>
            </a:r>
            <a:r>
              <a:rPr lang="en-US" dirty="0">
                <a:solidFill>
                  <a:srgbClr val="000090"/>
                </a:solidFill>
              </a:rPr>
              <a:t>long term vision for </a:t>
            </a:r>
            <a:r>
              <a:rPr lang="en-US" dirty="0" smtClean="0">
                <a:solidFill>
                  <a:srgbClr val="000090"/>
                </a:solidFill>
              </a:rPr>
              <a:t>ASV-AUV deep </a:t>
            </a:r>
            <a:r>
              <a:rPr lang="en-US" dirty="0">
                <a:solidFill>
                  <a:srgbClr val="000090"/>
                </a:solidFill>
              </a:rPr>
              <a:t>ocean operations</a:t>
            </a:r>
            <a:endParaRPr lang="en-GB" dirty="0">
              <a:solidFill>
                <a:srgbClr val="000090"/>
              </a:solidFill>
            </a:endParaRPr>
          </a:p>
        </p:txBody>
      </p:sp>
      <p:sp>
        <p:nvSpPr>
          <p:cNvPr id="10" name="Rounded Rectangle 9"/>
          <p:cNvSpPr/>
          <p:nvPr/>
        </p:nvSpPr>
        <p:spPr bwMode="auto">
          <a:xfrm>
            <a:off x="1600200" y="6096000"/>
            <a:ext cx="1447800" cy="685800"/>
          </a:xfrm>
          <a:prstGeom prst="roundRect">
            <a:avLst/>
          </a:prstGeom>
          <a:solidFill>
            <a:srgbClr val="FFFFFF"/>
          </a:solidFill>
          <a:ln w="9525" cap="flat" cmpd="sng" algn="ctr">
            <a:solidFill>
              <a:srgbClr val="00009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1" name="Rectangle 2"/>
          <p:cNvSpPr txBox="1">
            <a:spLocks noChangeArrowheads="1"/>
          </p:cNvSpPr>
          <p:nvPr/>
        </p:nvSpPr>
        <p:spPr bwMode="auto">
          <a:xfrm>
            <a:off x="1524000" y="6172200"/>
            <a:ext cx="1600200" cy="533400"/>
          </a:xfrm>
          <a:prstGeom prst="rect">
            <a:avLst/>
          </a:prstGeom>
          <a:noFill/>
          <a:ln w="9525">
            <a:no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fontAlgn="base" hangingPunct="0">
              <a:spcBef>
                <a:spcPct val="0"/>
              </a:spcBef>
              <a:spcAft>
                <a:spcPct val="0"/>
              </a:spcAft>
            </a:pPr>
            <a:r>
              <a:rPr lang="en-US" sz="1600" dirty="0" smtClean="0">
                <a:solidFill>
                  <a:srgbClr val="000090"/>
                </a:solidFill>
              </a:rPr>
              <a:t>AUV </a:t>
            </a:r>
            <a:r>
              <a:rPr lang="en-US" sz="1600" dirty="0">
                <a:solidFill>
                  <a:srgbClr val="000090"/>
                </a:solidFill>
              </a:rPr>
              <a:t>Tending</a:t>
            </a:r>
          </a:p>
          <a:p>
            <a:pPr algn="ctr" eaLnBrk="0" fontAlgn="base" hangingPunct="0">
              <a:spcBef>
                <a:spcPct val="0"/>
              </a:spcBef>
              <a:spcAft>
                <a:spcPct val="0"/>
              </a:spcAft>
            </a:pPr>
            <a:r>
              <a:rPr lang="en-US" sz="1600" dirty="0">
                <a:solidFill>
                  <a:srgbClr val="000090"/>
                </a:solidFill>
              </a:rPr>
              <a:t>(10s of km)</a:t>
            </a:r>
            <a:endParaRPr lang="en-GB" sz="1600" dirty="0">
              <a:solidFill>
                <a:srgbClr val="000090"/>
              </a:solidFill>
            </a:endParaRPr>
          </a:p>
        </p:txBody>
      </p:sp>
      <p:sp>
        <p:nvSpPr>
          <p:cNvPr id="12" name="Rounded Rectangle 11"/>
          <p:cNvSpPr/>
          <p:nvPr/>
        </p:nvSpPr>
        <p:spPr bwMode="auto">
          <a:xfrm>
            <a:off x="5638800" y="6096000"/>
            <a:ext cx="1600200" cy="685800"/>
          </a:xfrm>
          <a:prstGeom prst="roundRect">
            <a:avLst/>
          </a:prstGeom>
          <a:solidFill>
            <a:srgbClr val="FFFFFF"/>
          </a:solidFill>
          <a:ln w="9525" cap="flat" cmpd="sng" algn="ctr">
            <a:solidFill>
              <a:srgbClr val="00009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3" name="Rounded Rectangle 12"/>
          <p:cNvSpPr/>
          <p:nvPr/>
        </p:nvSpPr>
        <p:spPr bwMode="auto">
          <a:xfrm>
            <a:off x="3505200" y="6096000"/>
            <a:ext cx="1600200" cy="685800"/>
          </a:xfrm>
          <a:prstGeom prst="roundRect">
            <a:avLst/>
          </a:prstGeom>
          <a:solidFill>
            <a:srgbClr val="FFFFFF"/>
          </a:solidFill>
          <a:ln w="9525" cap="flat" cmpd="sng" algn="ctr">
            <a:solidFill>
              <a:srgbClr val="00009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4" name="Rectangle 2"/>
          <p:cNvSpPr txBox="1">
            <a:spLocks noChangeArrowheads="1"/>
          </p:cNvSpPr>
          <p:nvPr/>
        </p:nvSpPr>
        <p:spPr bwMode="auto">
          <a:xfrm>
            <a:off x="3505200" y="6172200"/>
            <a:ext cx="1600200" cy="533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fontAlgn="base" hangingPunct="0">
              <a:spcBef>
                <a:spcPct val="0"/>
              </a:spcBef>
              <a:spcAft>
                <a:spcPct val="0"/>
              </a:spcAft>
            </a:pPr>
            <a:r>
              <a:rPr lang="en-US" sz="1600" dirty="0">
                <a:solidFill>
                  <a:srgbClr val="000090"/>
                </a:solidFill>
              </a:rPr>
              <a:t>Ridge-</a:t>
            </a:r>
            <a:r>
              <a:rPr lang="en-US" sz="1600" dirty="0" smtClean="0">
                <a:solidFill>
                  <a:srgbClr val="000090"/>
                </a:solidFill>
              </a:rPr>
              <a:t>Segment</a:t>
            </a:r>
          </a:p>
          <a:p>
            <a:pPr algn="ctr" eaLnBrk="0" fontAlgn="base" hangingPunct="0">
              <a:spcBef>
                <a:spcPct val="0"/>
              </a:spcBef>
              <a:spcAft>
                <a:spcPct val="0"/>
              </a:spcAft>
            </a:pPr>
            <a:r>
              <a:rPr lang="en-US" sz="1600" dirty="0" smtClean="0">
                <a:solidFill>
                  <a:srgbClr val="000090"/>
                </a:solidFill>
              </a:rPr>
              <a:t> (</a:t>
            </a:r>
            <a:r>
              <a:rPr lang="en-US" sz="1600" dirty="0">
                <a:solidFill>
                  <a:srgbClr val="000090"/>
                </a:solidFill>
              </a:rPr>
              <a:t>100s of km)</a:t>
            </a:r>
            <a:endParaRPr lang="en-GB" sz="1600" dirty="0">
              <a:solidFill>
                <a:srgbClr val="000090"/>
              </a:solidFill>
            </a:endParaRPr>
          </a:p>
        </p:txBody>
      </p:sp>
      <p:sp>
        <p:nvSpPr>
          <p:cNvPr id="15" name="Rectangle 2"/>
          <p:cNvSpPr txBox="1">
            <a:spLocks noChangeArrowheads="1"/>
          </p:cNvSpPr>
          <p:nvPr/>
        </p:nvSpPr>
        <p:spPr bwMode="auto">
          <a:xfrm>
            <a:off x="5715000" y="6172200"/>
            <a:ext cx="1447800" cy="533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fontAlgn="base" hangingPunct="0">
              <a:spcBef>
                <a:spcPct val="0"/>
              </a:spcBef>
              <a:spcAft>
                <a:spcPct val="0"/>
              </a:spcAft>
            </a:pPr>
            <a:r>
              <a:rPr lang="en-US" sz="1600" dirty="0" smtClean="0">
                <a:solidFill>
                  <a:srgbClr val="000090"/>
                </a:solidFill>
              </a:rPr>
              <a:t>Basin</a:t>
            </a:r>
            <a:r>
              <a:rPr lang="en-US" sz="1600" dirty="0">
                <a:solidFill>
                  <a:srgbClr val="000090"/>
                </a:solidFill>
              </a:rPr>
              <a:t>-</a:t>
            </a:r>
            <a:r>
              <a:rPr lang="en-US" sz="1600" dirty="0" smtClean="0">
                <a:solidFill>
                  <a:srgbClr val="000090"/>
                </a:solidFill>
              </a:rPr>
              <a:t>Scale </a:t>
            </a:r>
          </a:p>
          <a:p>
            <a:pPr algn="ctr" eaLnBrk="0" fontAlgn="base" hangingPunct="0">
              <a:spcBef>
                <a:spcPct val="0"/>
              </a:spcBef>
              <a:spcAft>
                <a:spcPct val="0"/>
              </a:spcAft>
            </a:pPr>
            <a:r>
              <a:rPr lang="en-US" sz="1600" dirty="0" smtClean="0">
                <a:solidFill>
                  <a:srgbClr val="000090"/>
                </a:solidFill>
              </a:rPr>
              <a:t>(</a:t>
            </a:r>
            <a:r>
              <a:rPr lang="en-US" sz="1600" dirty="0">
                <a:solidFill>
                  <a:srgbClr val="000090"/>
                </a:solidFill>
              </a:rPr>
              <a:t>1000s of km)</a:t>
            </a:r>
            <a:endParaRPr lang="en-GB" sz="1600" dirty="0">
              <a:solidFill>
                <a:srgbClr val="000090"/>
              </a:solidFill>
            </a:endParaRPr>
          </a:p>
        </p:txBody>
      </p:sp>
      <p:sp>
        <p:nvSpPr>
          <p:cNvPr id="3" name="Rectangle 2"/>
          <p:cNvSpPr/>
          <p:nvPr/>
        </p:nvSpPr>
        <p:spPr bwMode="auto">
          <a:xfrm>
            <a:off x="1143000" y="914400"/>
            <a:ext cx="6400800" cy="5105400"/>
          </a:xfrm>
          <a:prstGeom prst="rect">
            <a:avLst/>
          </a:prstGeom>
          <a:solidFill>
            <a:srgbClr val="FFFFFF"/>
          </a:solidFill>
          <a:ln w="9525" cap="flat" cmpd="sng" algn="ctr">
            <a:solidFill>
              <a:srgbClr val="00009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pic>
        <p:nvPicPr>
          <p:cNvPr id="19" name="Picture 2" descr="C:\Documents and Settings\James Kinsey\My Documents\Dropbox\ITP\images\ConOpsImage\ConOpsAnnotated.pn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95401" y="1032456"/>
            <a:ext cx="6096000" cy="491114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7058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5029200" cy="2286000"/>
          </a:xfrm>
        </p:spPr>
        <p:txBody>
          <a:bodyPr/>
          <a:lstStyle/>
          <a:p>
            <a:pPr>
              <a:buFont typeface="Arial" panose="020B0604020202020204" pitchFamily="34" charset="0"/>
              <a:buChar char="•"/>
            </a:pPr>
            <a:r>
              <a:rPr lang="en-US" sz="2600" dirty="0" smtClean="0"/>
              <a:t>Nereid Under-Ice (NUI</a:t>
            </a:r>
            <a:r>
              <a:rPr lang="en-US" sz="2600" dirty="0"/>
              <a:t>) </a:t>
            </a:r>
            <a:r>
              <a:rPr lang="en-US" sz="2600" dirty="0" smtClean="0"/>
              <a:t>focuses on exploring biological </a:t>
            </a:r>
            <a:r>
              <a:rPr lang="en-US" sz="2600" dirty="0"/>
              <a:t>and </a:t>
            </a:r>
            <a:r>
              <a:rPr lang="en-US" sz="2600" dirty="0" smtClean="0"/>
              <a:t>physical environments in the polar regions including: </a:t>
            </a:r>
          </a:p>
          <a:p>
            <a:pPr lvl="1">
              <a:buFont typeface="Arial" panose="020B0604020202020204" pitchFamily="34" charset="0"/>
              <a:buChar char="•"/>
            </a:pPr>
            <a:r>
              <a:rPr lang="en-US" sz="2200" dirty="0" smtClean="0"/>
              <a:t>Operations under fixed ice shelves</a:t>
            </a:r>
          </a:p>
          <a:p>
            <a:pPr lvl="1">
              <a:buFont typeface="Arial" panose="020B0604020202020204" pitchFamily="34" charset="0"/>
              <a:buChar char="•"/>
            </a:pPr>
            <a:r>
              <a:rPr lang="en-US" sz="2200" dirty="0" smtClean="0"/>
              <a:t>Operations moving sea ice</a:t>
            </a:r>
          </a:p>
          <a:p>
            <a:pPr>
              <a:buFont typeface="Arial" panose="020B0604020202020204" pitchFamily="34" charset="0"/>
              <a:buChar char="•"/>
            </a:pPr>
            <a:r>
              <a:rPr lang="en-US" sz="2600" dirty="0" smtClean="0"/>
              <a:t>Tasks include:</a:t>
            </a:r>
          </a:p>
          <a:p>
            <a:pPr lvl="1">
              <a:buFont typeface="Arial" panose="020B0604020202020204" pitchFamily="34" charset="0"/>
              <a:buChar char="•"/>
            </a:pPr>
            <a:r>
              <a:rPr lang="en-US" sz="2200" dirty="0" smtClean="0"/>
              <a:t>Near-ice inspection and mapping</a:t>
            </a:r>
          </a:p>
          <a:p>
            <a:pPr lvl="1">
              <a:buFont typeface="Arial" panose="020B0604020202020204" pitchFamily="34" charset="0"/>
              <a:buChar char="•"/>
            </a:pPr>
            <a:r>
              <a:rPr lang="en-US" sz="2200" dirty="0" smtClean="0"/>
              <a:t>Instrument emplacement</a:t>
            </a:r>
          </a:p>
          <a:p>
            <a:pPr lvl="1">
              <a:buFont typeface="Arial" panose="020B0604020202020204" pitchFamily="34" charset="0"/>
              <a:buChar char="•"/>
            </a:pPr>
            <a:r>
              <a:rPr lang="en-US" sz="2200" dirty="0" smtClean="0"/>
              <a:t>Sediment sampling</a:t>
            </a:r>
          </a:p>
          <a:p>
            <a:pPr lvl="1">
              <a:buFont typeface="Arial" panose="020B0604020202020204" pitchFamily="34" charset="0"/>
              <a:buChar char="•"/>
            </a:pPr>
            <a:r>
              <a:rPr lang="en-US" sz="2200" dirty="0" smtClean="0"/>
              <a:t>Grounding line inspection</a:t>
            </a:r>
          </a:p>
          <a:p>
            <a:pPr lvl="1">
              <a:buFont typeface="Arial" panose="020B0604020202020204" pitchFamily="34" charset="0"/>
              <a:buChar char="•"/>
            </a:pPr>
            <a:endParaRPr lang="en-US" sz="2200" dirty="0" smtClean="0"/>
          </a:p>
          <a:p>
            <a:pPr lvl="1"/>
            <a:endParaRPr lang="en-US" sz="2200" dirty="0"/>
          </a:p>
          <a:p>
            <a:pPr marL="0" indent="0">
              <a:buNone/>
            </a:pPr>
            <a:endParaRPr lang="en-US" sz="2600" dirty="0"/>
          </a:p>
        </p:txBody>
      </p:sp>
      <p:sp>
        <p:nvSpPr>
          <p:cNvPr id="5" name="Title 4"/>
          <p:cNvSpPr>
            <a:spLocks noGrp="1"/>
          </p:cNvSpPr>
          <p:nvPr>
            <p:ph type="title"/>
          </p:nvPr>
        </p:nvSpPr>
        <p:spPr>
          <a:xfrm>
            <a:off x="685800" y="8467"/>
            <a:ext cx="7772400" cy="905933"/>
          </a:xfrm>
        </p:spPr>
        <p:txBody>
          <a:bodyPr/>
          <a:lstStyle/>
          <a:p>
            <a:r>
              <a:rPr lang="en-US" dirty="0" smtClean="0"/>
              <a:t>Nereid Under-Ice (NUI)</a:t>
            </a:r>
            <a:endParaRPr lang="en-US" dirty="0"/>
          </a:p>
        </p:txBody>
      </p:sp>
      <p:pic>
        <p:nvPicPr>
          <p:cNvPr id="4" name="Content Placeholder 3" descr="Screenshot-31.png"/>
          <p:cNvPicPr>
            <a:picLocks noChangeAspect="1"/>
          </p:cNvPicPr>
          <p:nvPr/>
        </p:nvPicPr>
        <p:blipFill rotWithShape="1">
          <a:blip r:embed="rId3" cstate="print">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sharpenSoften amount="25000"/>
                    </a14:imgEffect>
                    <a14:imgEffect>
                      <a14:brightnessContrast contrast="-20000"/>
                    </a14:imgEffect>
                  </a14:imgLayer>
                </a14:imgProps>
              </a:ext>
            </a:extLst>
          </a:blip>
          <a:srcRect l="29202" t="12734" r="29013" b="16035"/>
          <a:stretch/>
        </p:blipFill>
        <p:spPr bwMode="auto">
          <a:xfrm>
            <a:off x="5537074" y="4572000"/>
            <a:ext cx="3496607" cy="1676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pic>
      <p:pic>
        <p:nvPicPr>
          <p:cNvPr id="6" name="Picture 3"/>
          <p:cNvPicPr>
            <a:picLocks noChangeAspect="1" noChangeArrowheads="1"/>
          </p:cNvPicPr>
          <p:nvPr/>
        </p:nvPicPr>
        <p:blipFill>
          <a:blip r:embed="rId5" cstate="print"/>
          <a:srcRect l="1183" t="426" b="793"/>
          <a:stretch>
            <a:fillRect/>
          </a:stretch>
        </p:blipFill>
        <p:spPr bwMode="auto">
          <a:xfrm>
            <a:off x="5562600" y="1066800"/>
            <a:ext cx="3214902" cy="2411413"/>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974553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9" name="Picture 1" descr="Panel_twoB.jpeg"/>
          <p:cNvPicPr>
            <a:picLocks noChangeAspect="1"/>
          </p:cNvPicPr>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bwMode="auto">
          <a:xfrm>
            <a:off x="4755" y="-2"/>
            <a:ext cx="9144000" cy="132588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09570" name="Title 4"/>
          <p:cNvSpPr>
            <a:spLocks noGrp="1"/>
          </p:cNvSpPr>
          <p:nvPr>
            <p:ph type="title" idx="4294967295"/>
          </p:nvPr>
        </p:nvSpPr>
        <p:spPr>
          <a:xfrm>
            <a:off x="1051560" y="177223"/>
            <a:ext cx="7269480" cy="1143000"/>
          </a:xfrm>
        </p:spPr>
        <p:txBody>
          <a:bodyPr/>
          <a:lstStyle/>
          <a:p>
            <a:pPr algn="ctr" eaLnBrk="1" hangingPunct="1"/>
            <a:r>
              <a:rPr lang="en-US" sz="2800" i="1" dirty="0" smtClean="0">
                <a:solidFill>
                  <a:srgbClr val="FFFFFF"/>
                </a:solidFill>
                <a:latin typeface="Arial" pitchFamily="34" charset="0"/>
                <a:cs typeface="Arial" pitchFamily="34" charset="0"/>
              </a:rPr>
              <a:t>NUI</a:t>
            </a:r>
            <a:r>
              <a:rPr lang="en-US" sz="2800" dirty="0" smtClean="0">
                <a:solidFill>
                  <a:srgbClr val="FFFFFF"/>
                </a:solidFill>
                <a:latin typeface="Arial" pitchFamily="34" charset="0"/>
                <a:cs typeface="Arial" pitchFamily="34" charset="0"/>
              </a:rPr>
              <a:t> Specifications</a:t>
            </a:r>
            <a:endParaRPr lang="en-US" sz="2800" i="1" dirty="0">
              <a:solidFill>
                <a:srgbClr val="FFFFFF"/>
              </a:solidFill>
              <a:latin typeface="Arial" pitchFamily="34" charset="0"/>
              <a:cs typeface="Arial" pitchFamily="34" charset="0"/>
            </a:endParaRPr>
          </a:p>
        </p:txBody>
      </p:sp>
      <p:pic>
        <p:nvPicPr>
          <p:cNvPr id="35" name="Picture 34"/>
          <p:cNvPicPr>
            <a:picLocks noChangeAspect="1"/>
          </p:cNvPicPr>
          <p:nvPr/>
        </p:nvPicPr>
        <p:blipFill rotWithShape="1">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148726" y="1554480"/>
            <a:ext cx="2834717" cy="1707781"/>
          </a:xfrm>
          <a:prstGeom prst="rect">
            <a:avLst/>
          </a:prstGeom>
        </p:spPr>
      </p:pic>
      <p:pic>
        <p:nvPicPr>
          <p:cNvPr id="6" name="Picture 2"/>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126398" y="1631308"/>
            <a:ext cx="5974279" cy="496324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7" name="Content Placeholder 2"/>
          <p:cNvPicPr>
            <a:picLocks noChangeAspect="1"/>
          </p:cNvPicPr>
          <p:nvPr/>
        </p:nvPicPr>
        <p:blipFill rotWithShape="1">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1546" t="6045" r="7939"/>
          <a:stretch/>
        </p:blipFill>
        <p:spPr>
          <a:xfrm>
            <a:off x="148726" y="3446084"/>
            <a:ext cx="2834717" cy="330085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260334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 name="Picture 1" descr="Panel_twoB.jpeg"/>
          <p:cNvPicPr>
            <a:picLocks/>
          </p:cNvPicPr>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bwMode="auto">
          <a:xfrm>
            <a:off x="3170" y="2489199"/>
            <a:ext cx="9144000" cy="436880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6" name="Oval 35"/>
          <p:cNvSpPr/>
          <p:nvPr/>
        </p:nvSpPr>
        <p:spPr bwMode="auto">
          <a:xfrm>
            <a:off x="368300" y="-584200"/>
            <a:ext cx="8483600" cy="5638799"/>
          </a:xfrm>
          <a:prstGeom prst="ellipse">
            <a:avLst/>
          </a:prstGeom>
          <a:gradFill flip="none" rotWithShape="1">
            <a:gsLst>
              <a:gs pos="65000">
                <a:schemeClr val="accent1">
                  <a:tint val="66000"/>
                  <a:satMod val="160000"/>
                </a:schemeClr>
              </a:gs>
              <a:gs pos="26000">
                <a:schemeClr val="accent1">
                  <a:tint val="44500"/>
                  <a:satMod val="160000"/>
                </a:schemeClr>
              </a:gs>
              <a:gs pos="100000">
                <a:schemeClr val="accent1">
                  <a:tint val="23500"/>
                  <a:satMod val="160000"/>
                </a:schemeClr>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eaLnBrk="1" hangingPunct="1"/>
            <a:endParaRPr lang="en-US" sz="3200" i="1" smtClean="0">
              <a:solidFill>
                <a:srgbClr val="FFFFFF"/>
              </a:solidFill>
              <a:latin typeface="Times New Roman" pitchFamily="18" charset="0"/>
              <a:ea typeface="+mn-ea"/>
            </a:endParaRPr>
          </a:p>
        </p:txBody>
      </p:sp>
      <p:pic>
        <p:nvPicPr>
          <p:cNvPr id="109569" name="Picture 1" descr="Panel_twoB.jpeg"/>
          <p:cNvPicPr>
            <a:picLocks noChangeAspect="1"/>
          </p:cNvPicPr>
          <p:nvPr/>
        </p:nvPicPr>
        <p:blipFill rotWithShape="1">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bwMode="auto">
          <a:xfrm>
            <a:off x="3170" y="941388"/>
            <a:ext cx="9144000" cy="154781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09571" name="TextBox 6"/>
          <p:cNvSpPr txBox="1">
            <a:spLocks noChangeArrowheads="1"/>
          </p:cNvSpPr>
          <p:nvPr/>
        </p:nvSpPr>
        <p:spPr bwMode="auto">
          <a:xfrm>
            <a:off x="1398978" y="1383268"/>
            <a:ext cx="4443022" cy="36933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587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auto" hangingPunct="1">
              <a:spcBef>
                <a:spcPts val="0"/>
              </a:spcBef>
              <a:spcAft>
                <a:spcPts val="0"/>
              </a:spcAft>
            </a:pPr>
            <a:r>
              <a:rPr lang="en-US" sz="1800" dirty="0" smtClean="0">
                <a:solidFill>
                  <a:srgbClr val="000000"/>
                </a:solidFill>
                <a:latin typeface="Calibri" charset="0"/>
                <a:cs typeface="Arial" charset="0"/>
              </a:rPr>
              <a:t>Light-weight Armored Cable (10 m - 100 m) </a:t>
            </a:r>
            <a:endParaRPr lang="en-US" sz="1800" dirty="0">
              <a:solidFill>
                <a:srgbClr val="000000"/>
              </a:solidFill>
              <a:latin typeface="Calibri" charset="0"/>
              <a:cs typeface="Arial" charset="0"/>
            </a:endParaRPr>
          </a:p>
        </p:txBody>
      </p:sp>
      <p:cxnSp>
        <p:nvCxnSpPr>
          <p:cNvPr id="8" name="Straight Arrow Connector 7"/>
          <p:cNvCxnSpPr/>
          <p:nvPr/>
        </p:nvCxnSpPr>
        <p:spPr>
          <a:xfrm>
            <a:off x="3796504" y="1752600"/>
            <a:ext cx="754851" cy="584200"/>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09573" name="TextBox 8"/>
          <p:cNvSpPr txBox="1">
            <a:spLocks noChangeArrowheads="1"/>
          </p:cNvSpPr>
          <p:nvPr/>
        </p:nvSpPr>
        <p:spPr bwMode="auto">
          <a:xfrm>
            <a:off x="4408879" y="3092872"/>
            <a:ext cx="2311400" cy="369888"/>
          </a:xfrm>
          <a:prstGeom prst="rect">
            <a:avLst/>
          </a:prstGeom>
          <a:noFill/>
          <a:ln w="15875">
            <a:no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auto" hangingPunct="1">
              <a:spcBef>
                <a:spcPts val="0"/>
              </a:spcBef>
              <a:spcAft>
                <a:spcPts val="0"/>
              </a:spcAft>
            </a:pPr>
            <a:r>
              <a:rPr lang="en-US" sz="1800" dirty="0" smtClean="0">
                <a:solidFill>
                  <a:srgbClr val="000000"/>
                </a:solidFill>
                <a:latin typeface="Calibri" charset="0"/>
                <a:cs typeface="Arial" charset="0"/>
              </a:rPr>
              <a:t>Depressor (~50 kg)</a:t>
            </a:r>
            <a:endParaRPr lang="en-US" sz="1800" dirty="0">
              <a:solidFill>
                <a:srgbClr val="000000"/>
              </a:solidFill>
              <a:latin typeface="Calibri" charset="0"/>
              <a:cs typeface="Arial" charset="0"/>
            </a:endParaRPr>
          </a:p>
        </p:txBody>
      </p:sp>
      <p:cxnSp>
        <p:nvCxnSpPr>
          <p:cNvPr id="10" name="Straight Arrow Connector 9"/>
          <p:cNvCxnSpPr/>
          <p:nvPr/>
        </p:nvCxnSpPr>
        <p:spPr>
          <a:xfrm flipH="1" flipV="1">
            <a:off x="4613270" y="2598202"/>
            <a:ext cx="187330" cy="472815"/>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09575" name="TextBox 10"/>
          <p:cNvSpPr txBox="1">
            <a:spLocks noChangeArrowheads="1"/>
          </p:cNvSpPr>
          <p:nvPr/>
        </p:nvSpPr>
        <p:spPr bwMode="auto">
          <a:xfrm>
            <a:off x="235466" y="5202556"/>
            <a:ext cx="8908534" cy="156966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587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auto" hangingPunct="1">
              <a:spcBef>
                <a:spcPts val="0"/>
              </a:spcBef>
              <a:spcAft>
                <a:spcPts val="0"/>
              </a:spcAft>
            </a:pPr>
            <a:r>
              <a:rPr lang="en-US" dirty="0" smtClean="0">
                <a:solidFill>
                  <a:srgbClr val="FFFFFF"/>
                </a:solidFill>
                <a:latin typeface="Arial" pitchFamily="34" charset="0"/>
                <a:cs typeface="Arial" pitchFamily="34" charset="0"/>
              </a:rPr>
              <a:t>Two-body launch :</a:t>
            </a:r>
          </a:p>
          <a:p>
            <a:pPr marL="285750" defTabSz="457200" eaLnBrk="1" fontAlgn="auto" hangingPunct="1">
              <a:spcBef>
                <a:spcPts val="0"/>
              </a:spcBef>
              <a:spcAft>
                <a:spcPts val="0"/>
              </a:spcAft>
              <a:buFont typeface="Arial" pitchFamily="34" charset="0"/>
              <a:buChar char="•"/>
            </a:pPr>
            <a:r>
              <a:rPr lang="en-US" dirty="0" smtClean="0">
                <a:solidFill>
                  <a:srgbClr val="FFFFFF"/>
                </a:solidFill>
                <a:latin typeface="Arial" pitchFamily="34" charset="0"/>
                <a:cs typeface="Arial" pitchFamily="34" charset="0"/>
              </a:rPr>
              <a:t> No descent/ascent weights---Pilot has control.</a:t>
            </a:r>
          </a:p>
          <a:p>
            <a:pPr marL="285750" defTabSz="457200" eaLnBrk="1" fontAlgn="auto" hangingPunct="1">
              <a:spcBef>
                <a:spcPts val="0"/>
              </a:spcBef>
              <a:spcAft>
                <a:spcPts val="0"/>
              </a:spcAft>
              <a:buFont typeface="Arial" pitchFamily="34" charset="0"/>
              <a:buChar char="•"/>
            </a:pPr>
            <a:r>
              <a:rPr lang="en-US" dirty="0" smtClean="0">
                <a:solidFill>
                  <a:srgbClr val="FFFFFF"/>
                </a:solidFill>
                <a:latin typeface="Arial" pitchFamily="34" charset="0"/>
                <a:cs typeface="Arial" pitchFamily="34" charset="0"/>
              </a:rPr>
              <a:t> Short descent (10-20 m)</a:t>
            </a:r>
          </a:p>
          <a:p>
            <a:pPr marL="285750" defTabSz="457200" eaLnBrk="1" fontAlgn="auto" hangingPunct="1">
              <a:spcBef>
                <a:spcPts val="0"/>
              </a:spcBef>
              <a:spcAft>
                <a:spcPts val="0"/>
              </a:spcAft>
              <a:buFont typeface="Arial" pitchFamily="34" charset="0"/>
              <a:buChar char="•"/>
            </a:pPr>
            <a:r>
              <a:rPr lang="en-US" dirty="0" smtClean="0">
                <a:solidFill>
                  <a:srgbClr val="FFFFFF"/>
                </a:solidFill>
                <a:latin typeface="Arial" pitchFamily="34" charset="0"/>
                <a:cs typeface="Arial" pitchFamily="34" charset="0"/>
              </a:rPr>
              <a:t> Light-weight depressor/tow-body system, ~85kg, 2 m tall</a:t>
            </a:r>
          </a:p>
        </p:txBody>
      </p:sp>
      <p:sp>
        <p:nvSpPr>
          <p:cNvPr id="109578" name="TextBox 13"/>
          <p:cNvSpPr txBox="1">
            <a:spLocks noChangeArrowheads="1"/>
          </p:cNvSpPr>
          <p:nvPr/>
        </p:nvSpPr>
        <p:spPr bwMode="auto">
          <a:xfrm>
            <a:off x="576915" y="2886073"/>
            <a:ext cx="942703" cy="369888"/>
          </a:xfrm>
          <a:prstGeom prst="rect">
            <a:avLst/>
          </a:prstGeom>
          <a:noFill/>
          <a:ln w="15875">
            <a:no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457200" eaLnBrk="1" fontAlgn="auto" hangingPunct="1">
              <a:spcBef>
                <a:spcPts val="0"/>
              </a:spcBef>
              <a:spcAft>
                <a:spcPts val="0"/>
              </a:spcAft>
            </a:pPr>
            <a:r>
              <a:rPr lang="en-US" sz="1800" i="1" dirty="0" err="1" smtClean="0">
                <a:solidFill>
                  <a:srgbClr val="000000"/>
                </a:solidFill>
                <a:latin typeface="Calibri" charset="0"/>
                <a:cs typeface="Arial" charset="0"/>
              </a:rPr>
              <a:t>nUI</a:t>
            </a:r>
            <a:endParaRPr lang="en-US" sz="1800" i="1" dirty="0">
              <a:solidFill>
                <a:srgbClr val="000000"/>
              </a:solidFill>
              <a:latin typeface="Calibri" charset="0"/>
              <a:cs typeface="Arial" charset="0"/>
            </a:endParaRPr>
          </a:p>
        </p:txBody>
      </p:sp>
      <p:cxnSp>
        <p:nvCxnSpPr>
          <p:cNvPr id="15" name="Straight Arrow Connector 14"/>
          <p:cNvCxnSpPr>
            <a:stCxn id="109578" idx="3"/>
          </p:cNvCxnSpPr>
          <p:nvPr/>
        </p:nvCxnSpPr>
        <p:spPr>
          <a:xfrm flipV="1">
            <a:off x="1519618" y="2787252"/>
            <a:ext cx="557484" cy="283765"/>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09580" name="TextBox 23"/>
          <p:cNvSpPr txBox="1">
            <a:spLocks noChangeArrowheads="1"/>
          </p:cNvSpPr>
          <p:nvPr/>
        </p:nvSpPr>
        <p:spPr bwMode="auto">
          <a:xfrm>
            <a:off x="4114800" y="3645694"/>
            <a:ext cx="4038600" cy="369888"/>
          </a:xfrm>
          <a:prstGeom prst="rect">
            <a:avLst/>
          </a:prstGeom>
          <a:noFill/>
          <a:ln w="15875">
            <a:no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auto" hangingPunct="1">
              <a:spcBef>
                <a:spcPts val="0"/>
              </a:spcBef>
              <a:spcAft>
                <a:spcPts val="0"/>
              </a:spcAft>
            </a:pPr>
            <a:r>
              <a:rPr lang="en-US" sz="1800" dirty="0">
                <a:solidFill>
                  <a:srgbClr val="000000"/>
                </a:solidFill>
                <a:latin typeface="Calibri" charset="0"/>
                <a:cs typeface="Arial" charset="0"/>
              </a:rPr>
              <a:t>Light Fiber-Optic </a:t>
            </a:r>
            <a:r>
              <a:rPr lang="en-US" sz="1800" dirty="0" smtClean="0">
                <a:solidFill>
                  <a:srgbClr val="000000"/>
                </a:solidFill>
                <a:latin typeface="Calibri" charset="0"/>
                <a:cs typeface="Arial" charset="0"/>
              </a:rPr>
              <a:t>Tether (20 km)</a:t>
            </a:r>
            <a:endParaRPr lang="en-US" sz="1800" dirty="0">
              <a:solidFill>
                <a:srgbClr val="000000"/>
              </a:solidFill>
              <a:latin typeface="Calibri" charset="0"/>
              <a:cs typeface="Arial" charset="0"/>
            </a:endParaRPr>
          </a:p>
        </p:txBody>
      </p:sp>
      <p:cxnSp>
        <p:nvCxnSpPr>
          <p:cNvPr id="25" name="Straight Arrow Connector 24"/>
          <p:cNvCxnSpPr/>
          <p:nvPr/>
        </p:nvCxnSpPr>
        <p:spPr>
          <a:xfrm flipH="1" flipV="1">
            <a:off x="3796504" y="3071017"/>
            <a:ext cx="318296" cy="759621"/>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9" name="Freeform 28"/>
          <p:cNvSpPr/>
          <p:nvPr/>
        </p:nvSpPr>
        <p:spPr bwMode="auto">
          <a:xfrm>
            <a:off x="2622534" y="2743034"/>
            <a:ext cx="247650" cy="23963"/>
          </a:xfrm>
          <a:custGeom>
            <a:avLst/>
            <a:gdLst>
              <a:gd name="connsiteX0" fmla="*/ 0 w 247650"/>
              <a:gd name="connsiteY0" fmla="*/ 19200 h 23963"/>
              <a:gd name="connsiteX1" fmla="*/ 23812 w 247650"/>
              <a:gd name="connsiteY1" fmla="*/ 150 h 23963"/>
              <a:gd name="connsiteX2" fmla="*/ 38100 w 247650"/>
              <a:gd name="connsiteY2" fmla="*/ 9675 h 23963"/>
              <a:gd name="connsiteX3" fmla="*/ 66675 w 247650"/>
              <a:gd name="connsiteY3" fmla="*/ 19200 h 23963"/>
              <a:gd name="connsiteX4" fmla="*/ 80962 w 247650"/>
              <a:gd name="connsiteY4" fmla="*/ 14438 h 23963"/>
              <a:gd name="connsiteX5" fmla="*/ 109537 w 247650"/>
              <a:gd name="connsiteY5" fmla="*/ 14438 h 23963"/>
              <a:gd name="connsiteX6" fmla="*/ 123825 w 247650"/>
              <a:gd name="connsiteY6" fmla="*/ 19200 h 23963"/>
              <a:gd name="connsiteX7" fmla="*/ 157162 w 247650"/>
              <a:gd name="connsiteY7" fmla="*/ 19200 h 23963"/>
              <a:gd name="connsiteX8" fmla="*/ 180975 w 247650"/>
              <a:gd name="connsiteY8" fmla="*/ 14438 h 23963"/>
              <a:gd name="connsiteX9" fmla="*/ 200025 w 247650"/>
              <a:gd name="connsiteY9" fmla="*/ 19200 h 23963"/>
              <a:gd name="connsiteX10" fmla="*/ 228600 w 247650"/>
              <a:gd name="connsiteY10" fmla="*/ 23963 h 23963"/>
              <a:gd name="connsiteX11" fmla="*/ 247650 w 247650"/>
              <a:gd name="connsiteY11" fmla="*/ 23963 h 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650" h="23963">
                <a:moveTo>
                  <a:pt x="0" y="19200"/>
                </a:moveTo>
                <a:cubicBezTo>
                  <a:pt x="7937" y="12850"/>
                  <a:pt x="13951" y="2615"/>
                  <a:pt x="23812" y="150"/>
                </a:cubicBezTo>
                <a:cubicBezTo>
                  <a:pt x="29365" y="-1238"/>
                  <a:pt x="32869" y="7350"/>
                  <a:pt x="38100" y="9675"/>
                </a:cubicBezTo>
                <a:cubicBezTo>
                  <a:pt x="47275" y="13753"/>
                  <a:pt x="66675" y="19200"/>
                  <a:pt x="66675" y="19200"/>
                </a:cubicBezTo>
                <a:cubicBezTo>
                  <a:pt x="71437" y="17613"/>
                  <a:pt x="75942" y="14438"/>
                  <a:pt x="80962" y="14438"/>
                </a:cubicBezTo>
                <a:cubicBezTo>
                  <a:pt x="119061" y="14438"/>
                  <a:pt x="71440" y="27136"/>
                  <a:pt x="109537" y="14438"/>
                </a:cubicBezTo>
                <a:cubicBezTo>
                  <a:pt x="114300" y="16025"/>
                  <a:pt x="118805" y="19200"/>
                  <a:pt x="123825" y="19200"/>
                </a:cubicBezTo>
                <a:cubicBezTo>
                  <a:pt x="165684" y="19200"/>
                  <a:pt x="122907" y="7782"/>
                  <a:pt x="157162" y="19200"/>
                </a:cubicBezTo>
                <a:cubicBezTo>
                  <a:pt x="165100" y="17613"/>
                  <a:pt x="172880" y="14438"/>
                  <a:pt x="180975" y="14438"/>
                </a:cubicBezTo>
                <a:cubicBezTo>
                  <a:pt x="187520" y="14438"/>
                  <a:pt x="193607" y="17916"/>
                  <a:pt x="200025" y="19200"/>
                </a:cubicBezTo>
                <a:cubicBezTo>
                  <a:pt x="209494" y="21094"/>
                  <a:pt x="219075" y="22375"/>
                  <a:pt x="228600" y="23963"/>
                </a:cubicBezTo>
                <a:cubicBezTo>
                  <a:pt x="245017" y="18490"/>
                  <a:pt x="239337" y="15650"/>
                  <a:pt x="247650" y="23963"/>
                </a:cubicBezTo>
              </a:path>
            </a:pathLst>
          </a:custGeom>
          <a:noFill/>
          <a:ln w="19050" cap="flat" cmpd="sng" algn="ctr">
            <a:solidFill>
              <a:schemeClr val="bg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eaLnBrk="1" hangingPunct="1"/>
            <a:endParaRPr lang="en-US" sz="3200" i="1" smtClean="0">
              <a:solidFill>
                <a:srgbClr val="FFFFFF"/>
              </a:solidFill>
              <a:latin typeface="Times New Roman" pitchFamily="18" charset="0"/>
              <a:ea typeface="+mn-ea"/>
            </a:endParaRPr>
          </a:p>
        </p:txBody>
      </p:sp>
      <p:sp>
        <p:nvSpPr>
          <p:cNvPr id="11" name="Freeform 10"/>
          <p:cNvSpPr/>
          <p:nvPr/>
        </p:nvSpPr>
        <p:spPr bwMode="auto">
          <a:xfrm>
            <a:off x="2627313" y="2743050"/>
            <a:ext cx="247650" cy="23963"/>
          </a:xfrm>
          <a:custGeom>
            <a:avLst/>
            <a:gdLst>
              <a:gd name="connsiteX0" fmla="*/ 0 w 247650"/>
              <a:gd name="connsiteY0" fmla="*/ 19200 h 23963"/>
              <a:gd name="connsiteX1" fmla="*/ 23812 w 247650"/>
              <a:gd name="connsiteY1" fmla="*/ 150 h 23963"/>
              <a:gd name="connsiteX2" fmla="*/ 38100 w 247650"/>
              <a:gd name="connsiteY2" fmla="*/ 9675 h 23963"/>
              <a:gd name="connsiteX3" fmla="*/ 66675 w 247650"/>
              <a:gd name="connsiteY3" fmla="*/ 19200 h 23963"/>
              <a:gd name="connsiteX4" fmla="*/ 80962 w 247650"/>
              <a:gd name="connsiteY4" fmla="*/ 14438 h 23963"/>
              <a:gd name="connsiteX5" fmla="*/ 109537 w 247650"/>
              <a:gd name="connsiteY5" fmla="*/ 14438 h 23963"/>
              <a:gd name="connsiteX6" fmla="*/ 123825 w 247650"/>
              <a:gd name="connsiteY6" fmla="*/ 19200 h 23963"/>
              <a:gd name="connsiteX7" fmla="*/ 157162 w 247650"/>
              <a:gd name="connsiteY7" fmla="*/ 19200 h 23963"/>
              <a:gd name="connsiteX8" fmla="*/ 180975 w 247650"/>
              <a:gd name="connsiteY8" fmla="*/ 14438 h 23963"/>
              <a:gd name="connsiteX9" fmla="*/ 200025 w 247650"/>
              <a:gd name="connsiteY9" fmla="*/ 19200 h 23963"/>
              <a:gd name="connsiteX10" fmla="*/ 228600 w 247650"/>
              <a:gd name="connsiteY10" fmla="*/ 23963 h 23963"/>
              <a:gd name="connsiteX11" fmla="*/ 247650 w 247650"/>
              <a:gd name="connsiteY11" fmla="*/ 23963 h 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650" h="23963">
                <a:moveTo>
                  <a:pt x="0" y="19200"/>
                </a:moveTo>
                <a:cubicBezTo>
                  <a:pt x="7937" y="12850"/>
                  <a:pt x="13951" y="2615"/>
                  <a:pt x="23812" y="150"/>
                </a:cubicBezTo>
                <a:cubicBezTo>
                  <a:pt x="29365" y="-1238"/>
                  <a:pt x="32869" y="7350"/>
                  <a:pt x="38100" y="9675"/>
                </a:cubicBezTo>
                <a:cubicBezTo>
                  <a:pt x="47275" y="13753"/>
                  <a:pt x="66675" y="19200"/>
                  <a:pt x="66675" y="19200"/>
                </a:cubicBezTo>
                <a:cubicBezTo>
                  <a:pt x="71437" y="17613"/>
                  <a:pt x="75942" y="14438"/>
                  <a:pt x="80962" y="14438"/>
                </a:cubicBezTo>
                <a:cubicBezTo>
                  <a:pt x="119061" y="14438"/>
                  <a:pt x="71440" y="27136"/>
                  <a:pt x="109537" y="14438"/>
                </a:cubicBezTo>
                <a:cubicBezTo>
                  <a:pt x="114300" y="16025"/>
                  <a:pt x="118805" y="19200"/>
                  <a:pt x="123825" y="19200"/>
                </a:cubicBezTo>
                <a:cubicBezTo>
                  <a:pt x="165684" y="19200"/>
                  <a:pt x="122907" y="7782"/>
                  <a:pt x="157162" y="19200"/>
                </a:cubicBezTo>
                <a:cubicBezTo>
                  <a:pt x="165100" y="17613"/>
                  <a:pt x="172880" y="14438"/>
                  <a:pt x="180975" y="14438"/>
                </a:cubicBezTo>
                <a:cubicBezTo>
                  <a:pt x="187520" y="14438"/>
                  <a:pt x="193607" y="17916"/>
                  <a:pt x="200025" y="19200"/>
                </a:cubicBezTo>
                <a:cubicBezTo>
                  <a:pt x="209494" y="21094"/>
                  <a:pt x="219075" y="22375"/>
                  <a:pt x="228600" y="23963"/>
                </a:cubicBezTo>
                <a:cubicBezTo>
                  <a:pt x="245017" y="18490"/>
                  <a:pt x="239337" y="15650"/>
                  <a:pt x="247650" y="23963"/>
                </a:cubicBezTo>
              </a:path>
            </a:pathLst>
          </a:custGeom>
          <a:noFill/>
          <a:ln w="9525" cap="flat" cmpd="sng" algn="ctr">
            <a:solidFill>
              <a:srgbClr val="92D050"/>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eaLnBrk="1" hangingPunct="1"/>
            <a:endParaRPr lang="en-US" sz="3200" i="1" smtClean="0">
              <a:solidFill>
                <a:srgbClr val="FFFFFF"/>
              </a:solidFill>
              <a:latin typeface="Times New Roman" pitchFamily="18" charset="0"/>
              <a:ea typeface="+mn-ea"/>
            </a:endParaRPr>
          </a:p>
        </p:txBody>
      </p:sp>
      <p:sp>
        <p:nvSpPr>
          <p:cNvPr id="9" name="Oval 8"/>
          <p:cNvSpPr/>
          <p:nvPr/>
        </p:nvSpPr>
        <p:spPr bwMode="auto">
          <a:xfrm>
            <a:off x="2859454" y="2741533"/>
            <a:ext cx="142408" cy="45719"/>
          </a:xfrm>
          <a:prstGeom prst="ellipse">
            <a:avLst/>
          </a:prstGeom>
          <a:solidFill>
            <a:srgbClr val="FF6600"/>
          </a:solidFill>
          <a:ln w="3175" cap="flat" cmpd="sng" algn="ctr">
            <a:solidFill>
              <a:schemeClr val="bg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eaLnBrk="1" hangingPunct="1"/>
            <a:endParaRPr lang="en-US" sz="3200" i="1" smtClean="0">
              <a:solidFill>
                <a:srgbClr val="FFFFFF"/>
              </a:solidFill>
              <a:latin typeface="Times New Roman" pitchFamily="18" charset="0"/>
              <a:ea typeface="+mn-ea"/>
            </a:endParaRPr>
          </a:p>
        </p:txBody>
      </p:sp>
      <p:pic>
        <p:nvPicPr>
          <p:cNvPr id="23" name="Content Placeholder 3" descr="nUI_skins.png"/>
          <p:cNvPicPr>
            <a:picLocks noChangeAspect="1"/>
          </p:cNvPicPr>
          <p:nvPr/>
        </p:nvPicPr>
        <p:blipFill>
          <a:blip r:embed="rId5" cstate="print">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6">
                    <a14:imgEffect>
                      <a14:backgroundRemoval t="0" b="100000" l="850" r="10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rot="467022" flipH="1">
            <a:off x="2110443" y="2564891"/>
            <a:ext cx="589898" cy="393265"/>
          </a:xfrm>
          <a:prstGeom prst="rect">
            <a:avLst/>
          </a:prstGeom>
        </p:spPr>
      </p:pic>
      <p:sp>
        <p:nvSpPr>
          <p:cNvPr id="14" name="Freeform 13"/>
          <p:cNvSpPr/>
          <p:nvPr/>
        </p:nvSpPr>
        <p:spPr bwMode="auto">
          <a:xfrm>
            <a:off x="3008313" y="2595563"/>
            <a:ext cx="1576383" cy="400050"/>
          </a:xfrm>
          <a:custGeom>
            <a:avLst/>
            <a:gdLst>
              <a:gd name="connsiteX0" fmla="*/ 0 w 1609725"/>
              <a:gd name="connsiteY0" fmla="*/ 171450 h 400050"/>
              <a:gd name="connsiteX1" fmla="*/ 23812 w 1609725"/>
              <a:gd name="connsiteY1" fmla="*/ 166687 h 400050"/>
              <a:gd name="connsiteX2" fmla="*/ 52387 w 1609725"/>
              <a:gd name="connsiteY2" fmla="*/ 176212 h 400050"/>
              <a:gd name="connsiteX3" fmla="*/ 66675 w 1609725"/>
              <a:gd name="connsiteY3" fmla="*/ 185737 h 400050"/>
              <a:gd name="connsiteX4" fmla="*/ 80962 w 1609725"/>
              <a:gd name="connsiteY4" fmla="*/ 190500 h 400050"/>
              <a:gd name="connsiteX5" fmla="*/ 109537 w 1609725"/>
              <a:gd name="connsiteY5" fmla="*/ 209550 h 400050"/>
              <a:gd name="connsiteX6" fmla="*/ 138112 w 1609725"/>
              <a:gd name="connsiteY6" fmla="*/ 219075 h 400050"/>
              <a:gd name="connsiteX7" fmla="*/ 152400 w 1609725"/>
              <a:gd name="connsiteY7" fmla="*/ 223837 h 400050"/>
              <a:gd name="connsiteX8" fmla="*/ 180975 w 1609725"/>
              <a:gd name="connsiteY8" fmla="*/ 238125 h 400050"/>
              <a:gd name="connsiteX9" fmla="*/ 209550 w 1609725"/>
              <a:gd name="connsiteY9" fmla="*/ 252412 h 400050"/>
              <a:gd name="connsiteX10" fmla="*/ 223837 w 1609725"/>
              <a:gd name="connsiteY10" fmla="*/ 261937 h 400050"/>
              <a:gd name="connsiteX11" fmla="*/ 238125 w 1609725"/>
              <a:gd name="connsiteY11" fmla="*/ 266700 h 400050"/>
              <a:gd name="connsiteX12" fmla="*/ 266700 w 1609725"/>
              <a:gd name="connsiteY12" fmla="*/ 285750 h 400050"/>
              <a:gd name="connsiteX13" fmla="*/ 300037 w 1609725"/>
              <a:gd name="connsiteY13" fmla="*/ 300037 h 400050"/>
              <a:gd name="connsiteX14" fmla="*/ 328612 w 1609725"/>
              <a:gd name="connsiteY14" fmla="*/ 314325 h 400050"/>
              <a:gd name="connsiteX15" fmla="*/ 357187 w 1609725"/>
              <a:gd name="connsiteY15" fmla="*/ 333375 h 400050"/>
              <a:gd name="connsiteX16" fmla="*/ 423862 w 1609725"/>
              <a:gd name="connsiteY16" fmla="*/ 352425 h 400050"/>
              <a:gd name="connsiteX17" fmla="*/ 442912 w 1609725"/>
              <a:gd name="connsiteY17" fmla="*/ 357187 h 400050"/>
              <a:gd name="connsiteX18" fmla="*/ 471487 w 1609725"/>
              <a:gd name="connsiteY18" fmla="*/ 361950 h 400050"/>
              <a:gd name="connsiteX19" fmla="*/ 509587 w 1609725"/>
              <a:gd name="connsiteY19" fmla="*/ 371475 h 400050"/>
              <a:gd name="connsiteX20" fmla="*/ 523875 w 1609725"/>
              <a:gd name="connsiteY20" fmla="*/ 376237 h 400050"/>
              <a:gd name="connsiteX21" fmla="*/ 576262 w 1609725"/>
              <a:gd name="connsiteY21" fmla="*/ 385762 h 400050"/>
              <a:gd name="connsiteX22" fmla="*/ 600075 w 1609725"/>
              <a:gd name="connsiteY22" fmla="*/ 390525 h 400050"/>
              <a:gd name="connsiteX23" fmla="*/ 709612 w 1609725"/>
              <a:gd name="connsiteY23" fmla="*/ 400050 h 400050"/>
              <a:gd name="connsiteX24" fmla="*/ 957262 w 1609725"/>
              <a:gd name="connsiteY24" fmla="*/ 395287 h 400050"/>
              <a:gd name="connsiteX25" fmla="*/ 1038225 w 1609725"/>
              <a:gd name="connsiteY25" fmla="*/ 385762 h 400050"/>
              <a:gd name="connsiteX26" fmla="*/ 1085850 w 1609725"/>
              <a:gd name="connsiteY26" fmla="*/ 376237 h 400050"/>
              <a:gd name="connsiteX27" fmla="*/ 1114425 w 1609725"/>
              <a:gd name="connsiteY27" fmla="*/ 371475 h 400050"/>
              <a:gd name="connsiteX28" fmla="*/ 1171575 w 1609725"/>
              <a:gd name="connsiteY28" fmla="*/ 361950 h 400050"/>
              <a:gd name="connsiteX29" fmla="*/ 1228725 w 1609725"/>
              <a:gd name="connsiteY29" fmla="*/ 352425 h 400050"/>
              <a:gd name="connsiteX30" fmla="*/ 1266825 w 1609725"/>
              <a:gd name="connsiteY30" fmla="*/ 342900 h 400050"/>
              <a:gd name="connsiteX31" fmla="*/ 1309687 w 1609725"/>
              <a:gd name="connsiteY31" fmla="*/ 328612 h 400050"/>
              <a:gd name="connsiteX32" fmla="*/ 1323975 w 1609725"/>
              <a:gd name="connsiteY32" fmla="*/ 323850 h 400050"/>
              <a:gd name="connsiteX33" fmla="*/ 1366837 w 1609725"/>
              <a:gd name="connsiteY33" fmla="*/ 304800 h 400050"/>
              <a:gd name="connsiteX34" fmla="*/ 1381125 w 1609725"/>
              <a:gd name="connsiteY34" fmla="*/ 300037 h 400050"/>
              <a:gd name="connsiteX35" fmla="*/ 1423987 w 1609725"/>
              <a:gd name="connsiteY35" fmla="*/ 280987 h 400050"/>
              <a:gd name="connsiteX36" fmla="*/ 1452562 w 1609725"/>
              <a:gd name="connsiteY36" fmla="*/ 271462 h 400050"/>
              <a:gd name="connsiteX37" fmla="*/ 1481137 w 1609725"/>
              <a:gd name="connsiteY37" fmla="*/ 257175 h 400050"/>
              <a:gd name="connsiteX38" fmla="*/ 1509712 w 1609725"/>
              <a:gd name="connsiteY38" fmla="*/ 238125 h 400050"/>
              <a:gd name="connsiteX39" fmla="*/ 1514475 w 1609725"/>
              <a:gd name="connsiteY39" fmla="*/ 223837 h 400050"/>
              <a:gd name="connsiteX40" fmla="*/ 1543050 w 1609725"/>
              <a:gd name="connsiteY40" fmla="*/ 195262 h 400050"/>
              <a:gd name="connsiteX41" fmla="*/ 1552575 w 1609725"/>
              <a:gd name="connsiteY41" fmla="*/ 180975 h 400050"/>
              <a:gd name="connsiteX42" fmla="*/ 1566862 w 1609725"/>
              <a:gd name="connsiteY42" fmla="*/ 138112 h 400050"/>
              <a:gd name="connsiteX43" fmla="*/ 1571625 w 1609725"/>
              <a:gd name="connsiteY43" fmla="*/ 123825 h 400050"/>
              <a:gd name="connsiteX44" fmla="*/ 1581150 w 1609725"/>
              <a:gd name="connsiteY44" fmla="*/ 109537 h 400050"/>
              <a:gd name="connsiteX45" fmla="*/ 1595437 w 1609725"/>
              <a:gd name="connsiteY45" fmla="*/ 76200 h 400050"/>
              <a:gd name="connsiteX46" fmla="*/ 1604962 w 1609725"/>
              <a:gd name="connsiteY46" fmla="*/ 47625 h 400050"/>
              <a:gd name="connsiteX47" fmla="*/ 1609725 w 1609725"/>
              <a:gd name="connsiteY47" fmla="*/ 33337 h 400050"/>
              <a:gd name="connsiteX48" fmla="*/ 1604962 w 1609725"/>
              <a:gd name="connsiteY48" fmla="*/ 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609725" h="400050">
                <a:moveTo>
                  <a:pt x="0" y="171450"/>
                </a:moveTo>
                <a:cubicBezTo>
                  <a:pt x="7937" y="169862"/>
                  <a:pt x="15751" y="165954"/>
                  <a:pt x="23812" y="166687"/>
                </a:cubicBezTo>
                <a:cubicBezTo>
                  <a:pt x="33811" y="167596"/>
                  <a:pt x="52387" y="176212"/>
                  <a:pt x="52387" y="176212"/>
                </a:cubicBezTo>
                <a:cubicBezTo>
                  <a:pt x="57150" y="179387"/>
                  <a:pt x="61555" y="183177"/>
                  <a:pt x="66675" y="185737"/>
                </a:cubicBezTo>
                <a:cubicBezTo>
                  <a:pt x="71165" y="187982"/>
                  <a:pt x="76574" y="188062"/>
                  <a:pt x="80962" y="190500"/>
                </a:cubicBezTo>
                <a:cubicBezTo>
                  <a:pt x="90969" y="196060"/>
                  <a:pt x="98677" y="205930"/>
                  <a:pt x="109537" y="209550"/>
                </a:cubicBezTo>
                <a:lnTo>
                  <a:pt x="138112" y="219075"/>
                </a:lnTo>
                <a:lnTo>
                  <a:pt x="152400" y="223837"/>
                </a:lnTo>
                <a:cubicBezTo>
                  <a:pt x="193343" y="251133"/>
                  <a:pt x="141541" y="218407"/>
                  <a:pt x="180975" y="238125"/>
                </a:cubicBezTo>
                <a:cubicBezTo>
                  <a:pt x="217897" y="256586"/>
                  <a:pt x="173643" y="240445"/>
                  <a:pt x="209550" y="252412"/>
                </a:cubicBezTo>
                <a:cubicBezTo>
                  <a:pt x="214312" y="255587"/>
                  <a:pt x="218718" y="259377"/>
                  <a:pt x="223837" y="261937"/>
                </a:cubicBezTo>
                <a:cubicBezTo>
                  <a:pt x="228327" y="264182"/>
                  <a:pt x="233736" y="264262"/>
                  <a:pt x="238125" y="266700"/>
                </a:cubicBezTo>
                <a:cubicBezTo>
                  <a:pt x="248132" y="272259"/>
                  <a:pt x="256461" y="280630"/>
                  <a:pt x="266700" y="285750"/>
                </a:cubicBezTo>
                <a:cubicBezTo>
                  <a:pt x="290240" y="297520"/>
                  <a:pt x="279015" y="293030"/>
                  <a:pt x="300037" y="300037"/>
                </a:cubicBezTo>
                <a:cubicBezTo>
                  <a:pt x="363477" y="342329"/>
                  <a:pt x="269451" y="281457"/>
                  <a:pt x="328612" y="314325"/>
                </a:cubicBezTo>
                <a:cubicBezTo>
                  <a:pt x="338619" y="319885"/>
                  <a:pt x="346327" y="329755"/>
                  <a:pt x="357187" y="333375"/>
                </a:cubicBezTo>
                <a:cubicBezTo>
                  <a:pt x="398177" y="347038"/>
                  <a:pt x="376027" y="340467"/>
                  <a:pt x="423862" y="352425"/>
                </a:cubicBezTo>
                <a:cubicBezTo>
                  <a:pt x="430212" y="354012"/>
                  <a:pt x="436456" y="356111"/>
                  <a:pt x="442912" y="357187"/>
                </a:cubicBezTo>
                <a:cubicBezTo>
                  <a:pt x="452437" y="358775"/>
                  <a:pt x="462045" y="359927"/>
                  <a:pt x="471487" y="361950"/>
                </a:cubicBezTo>
                <a:cubicBezTo>
                  <a:pt x="484287" y="364693"/>
                  <a:pt x="497168" y="367336"/>
                  <a:pt x="509587" y="371475"/>
                </a:cubicBezTo>
                <a:cubicBezTo>
                  <a:pt x="514350" y="373062"/>
                  <a:pt x="519005" y="375019"/>
                  <a:pt x="523875" y="376237"/>
                </a:cubicBezTo>
                <a:cubicBezTo>
                  <a:pt x="539580" y="380163"/>
                  <a:pt x="560669" y="382927"/>
                  <a:pt x="576262" y="385762"/>
                </a:cubicBezTo>
                <a:cubicBezTo>
                  <a:pt x="584226" y="387210"/>
                  <a:pt x="592061" y="389380"/>
                  <a:pt x="600075" y="390525"/>
                </a:cubicBezTo>
                <a:cubicBezTo>
                  <a:pt x="636178" y="395683"/>
                  <a:pt x="673401" y="397463"/>
                  <a:pt x="709612" y="400050"/>
                </a:cubicBezTo>
                <a:lnTo>
                  <a:pt x="957262" y="395287"/>
                </a:lnTo>
                <a:cubicBezTo>
                  <a:pt x="984584" y="394420"/>
                  <a:pt x="1011454" y="390782"/>
                  <a:pt x="1038225" y="385762"/>
                </a:cubicBezTo>
                <a:cubicBezTo>
                  <a:pt x="1054137" y="382778"/>
                  <a:pt x="1069881" y="378898"/>
                  <a:pt x="1085850" y="376237"/>
                </a:cubicBezTo>
                <a:lnTo>
                  <a:pt x="1114425" y="371475"/>
                </a:lnTo>
                <a:cubicBezTo>
                  <a:pt x="1143464" y="361794"/>
                  <a:pt x="1120530" y="368331"/>
                  <a:pt x="1171575" y="361950"/>
                </a:cubicBezTo>
                <a:cubicBezTo>
                  <a:pt x="1191882" y="359412"/>
                  <a:pt x="1209080" y="356958"/>
                  <a:pt x="1228725" y="352425"/>
                </a:cubicBezTo>
                <a:cubicBezTo>
                  <a:pt x="1241481" y="349482"/>
                  <a:pt x="1254406" y="347040"/>
                  <a:pt x="1266825" y="342900"/>
                </a:cubicBezTo>
                <a:lnTo>
                  <a:pt x="1309687" y="328612"/>
                </a:lnTo>
                <a:lnTo>
                  <a:pt x="1323975" y="323850"/>
                </a:lnTo>
                <a:cubicBezTo>
                  <a:pt x="1346616" y="308755"/>
                  <a:pt x="1332831" y="316136"/>
                  <a:pt x="1366837" y="304800"/>
                </a:cubicBezTo>
                <a:cubicBezTo>
                  <a:pt x="1371600" y="303212"/>
                  <a:pt x="1376948" y="302822"/>
                  <a:pt x="1381125" y="300037"/>
                </a:cubicBezTo>
                <a:cubicBezTo>
                  <a:pt x="1403765" y="284943"/>
                  <a:pt x="1389984" y="292321"/>
                  <a:pt x="1423987" y="280987"/>
                </a:cubicBezTo>
                <a:cubicBezTo>
                  <a:pt x="1423992" y="280985"/>
                  <a:pt x="1452557" y="271466"/>
                  <a:pt x="1452562" y="271462"/>
                </a:cubicBezTo>
                <a:cubicBezTo>
                  <a:pt x="1471027" y="259153"/>
                  <a:pt x="1461420" y="263747"/>
                  <a:pt x="1481137" y="257175"/>
                </a:cubicBezTo>
                <a:cubicBezTo>
                  <a:pt x="1490662" y="250825"/>
                  <a:pt x="1506092" y="248985"/>
                  <a:pt x="1509712" y="238125"/>
                </a:cubicBezTo>
                <a:cubicBezTo>
                  <a:pt x="1511300" y="233362"/>
                  <a:pt x="1511393" y="227800"/>
                  <a:pt x="1514475" y="223837"/>
                </a:cubicBezTo>
                <a:cubicBezTo>
                  <a:pt x="1522745" y="213204"/>
                  <a:pt x="1535578" y="206470"/>
                  <a:pt x="1543050" y="195262"/>
                </a:cubicBezTo>
                <a:lnTo>
                  <a:pt x="1552575" y="180975"/>
                </a:lnTo>
                <a:lnTo>
                  <a:pt x="1566862" y="138112"/>
                </a:lnTo>
                <a:cubicBezTo>
                  <a:pt x="1568449" y="133350"/>
                  <a:pt x="1568840" y="128002"/>
                  <a:pt x="1571625" y="123825"/>
                </a:cubicBezTo>
                <a:lnTo>
                  <a:pt x="1581150" y="109537"/>
                </a:lnTo>
                <a:cubicBezTo>
                  <a:pt x="1593746" y="59147"/>
                  <a:pt x="1576644" y="118483"/>
                  <a:pt x="1595437" y="76200"/>
                </a:cubicBezTo>
                <a:cubicBezTo>
                  <a:pt x="1599515" y="67025"/>
                  <a:pt x="1601787" y="57150"/>
                  <a:pt x="1604962" y="47625"/>
                </a:cubicBezTo>
                <a:lnTo>
                  <a:pt x="1609725" y="33337"/>
                </a:lnTo>
                <a:cubicBezTo>
                  <a:pt x="1604701" y="3196"/>
                  <a:pt x="1604962" y="14418"/>
                  <a:pt x="1604962" y="0"/>
                </a:cubicBezTo>
              </a:path>
            </a:pathLst>
          </a:custGeom>
          <a:noFill/>
          <a:ln w="3175" cap="flat" cmpd="sng" algn="ctr">
            <a:solidFill>
              <a:schemeClr val="bg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eaLnBrk="1" hangingPunct="1"/>
            <a:endParaRPr lang="en-US" sz="3200" i="1" smtClean="0">
              <a:solidFill>
                <a:srgbClr val="FFFFFF"/>
              </a:solidFill>
              <a:latin typeface="Times New Roman" pitchFamily="18" charset="0"/>
              <a:ea typeface="+mn-ea"/>
            </a:endParaRPr>
          </a:p>
        </p:txBody>
      </p:sp>
      <p:sp>
        <p:nvSpPr>
          <p:cNvPr id="39" name="TextBox 8"/>
          <p:cNvSpPr txBox="1">
            <a:spLocks noChangeArrowheads="1"/>
          </p:cNvSpPr>
          <p:nvPr/>
        </p:nvSpPr>
        <p:spPr bwMode="auto">
          <a:xfrm>
            <a:off x="3320827" y="4184172"/>
            <a:ext cx="2257441" cy="369888"/>
          </a:xfrm>
          <a:prstGeom prst="rect">
            <a:avLst/>
          </a:prstGeom>
          <a:noFill/>
          <a:ln w="15875">
            <a:no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auto" hangingPunct="1">
              <a:spcBef>
                <a:spcPts val="0"/>
              </a:spcBef>
              <a:spcAft>
                <a:spcPts val="0"/>
              </a:spcAft>
            </a:pPr>
            <a:r>
              <a:rPr lang="en-US" sz="1800" dirty="0" smtClean="0">
                <a:solidFill>
                  <a:srgbClr val="000000"/>
                </a:solidFill>
                <a:latin typeface="Calibri" charset="0"/>
                <a:cs typeface="Arial" charset="0"/>
              </a:rPr>
              <a:t>Tow-body (~35 kg) </a:t>
            </a:r>
            <a:endParaRPr lang="en-US" sz="1800" dirty="0">
              <a:solidFill>
                <a:srgbClr val="000000"/>
              </a:solidFill>
              <a:latin typeface="Calibri" charset="0"/>
              <a:cs typeface="Arial" charset="0"/>
            </a:endParaRPr>
          </a:p>
        </p:txBody>
      </p:sp>
      <p:cxnSp>
        <p:nvCxnSpPr>
          <p:cNvPr id="40" name="Straight Arrow Connector 39"/>
          <p:cNvCxnSpPr/>
          <p:nvPr/>
        </p:nvCxnSpPr>
        <p:spPr>
          <a:xfrm flipH="1" flipV="1">
            <a:off x="2930659" y="2819401"/>
            <a:ext cx="371341" cy="1505743"/>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2405392" y="2785001"/>
            <a:ext cx="340967" cy="967716"/>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8"/>
          <p:cNvSpPr txBox="1">
            <a:spLocks noChangeArrowheads="1"/>
          </p:cNvSpPr>
          <p:nvPr/>
        </p:nvSpPr>
        <p:spPr bwMode="auto">
          <a:xfrm>
            <a:off x="1525979" y="3761449"/>
            <a:ext cx="4038600" cy="369888"/>
          </a:xfrm>
          <a:prstGeom prst="rect">
            <a:avLst/>
          </a:prstGeom>
          <a:noFill/>
          <a:ln w="15875">
            <a:no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auto" hangingPunct="1">
              <a:spcBef>
                <a:spcPts val="0"/>
              </a:spcBef>
              <a:spcAft>
                <a:spcPts val="0"/>
              </a:spcAft>
            </a:pPr>
            <a:r>
              <a:rPr lang="en-US" sz="1800" dirty="0" smtClean="0">
                <a:solidFill>
                  <a:srgbClr val="000000"/>
                </a:solidFill>
                <a:latin typeface="Calibri" charset="0"/>
                <a:cs typeface="Arial" charset="0"/>
              </a:rPr>
              <a:t>Umbilical (5 m)</a:t>
            </a:r>
            <a:endParaRPr lang="en-US" sz="1800" dirty="0">
              <a:solidFill>
                <a:srgbClr val="000000"/>
              </a:solidFill>
              <a:latin typeface="Calibri" charset="0"/>
              <a:cs typeface="Arial" charset="0"/>
            </a:endParaRPr>
          </a:p>
        </p:txBody>
      </p:sp>
      <p:pic>
        <p:nvPicPr>
          <p:cNvPr id="49" name="Picture 1" descr="Panel_twoB.jpeg"/>
          <p:cNvPicPr>
            <a:picLocks noChangeAspect="1"/>
          </p:cNvPicPr>
          <p:nvPr/>
        </p:nvPicPr>
        <p:blipFill rotWithShape="1">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bwMode="auto">
          <a:xfrm>
            <a:off x="4755" y="-1"/>
            <a:ext cx="9144000" cy="111760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09570" name="Title 4"/>
          <p:cNvSpPr>
            <a:spLocks noGrp="1"/>
          </p:cNvSpPr>
          <p:nvPr>
            <p:ph type="title" idx="4294967295"/>
          </p:nvPr>
        </p:nvSpPr>
        <p:spPr>
          <a:xfrm>
            <a:off x="0" y="139337"/>
            <a:ext cx="9144000" cy="1143000"/>
          </a:xfrm>
        </p:spPr>
        <p:txBody>
          <a:bodyPr/>
          <a:lstStyle/>
          <a:p>
            <a:pPr algn="ctr"/>
            <a:r>
              <a:rPr lang="en-US" sz="2400" i="1" dirty="0">
                <a:solidFill>
                  <a:srgbClr val="FFFFFF"/>
                </a:solidFill>
                <a:latin typeface="Arial" pitchFamily="34" charset="0"/>
                <a:cs typeface="Arial" pitchFamily="34" charset="0"/>
              </a:rPr>
              <a:t>N</a:t>
            </a:r>
            <a:r>
              <a:rPr lang="en-US" sz="2400" i="1" dirty="0" smtClean="0">
                <a:solidFill>
                  <a:srgbClr val="FFFFFF"/>
                </a:solidFill>
                <a:latin typeface="Arial" pitchFamily="34" charset="0"/>
                <a:cs typeface="Arial" pitchFamily="34" charset="0"/>
              </a:rPr>
              <a:t>UI</a:t>
            </a:r>
            <a:r>
              <a:rPr lang="en-US" sz="2400" dirty="0" smtClean="0">
                <a:solidFill>
                  <a:srgbClr val="FFFFFF"/>
                </a:solidFill>
                <a:latin typeface="Arial" pitchFamily="34" charset="0"/>
                <a:cs typeface="Arial" pitchFamily="34" charset="0"/>
              </a:rPr>
              <a:t> Concept of Operations: Light Fiber-Optic Tether Operations</a:t>
            </a:r>
            <a:endParaRPr lang="en-US" sz="2400" i="1" dirty="0">
              <a:solidFill>
                <a:srgbClr val="FFFFFF"/>
              </a:solidFill>
              <a:latin typeface="Arial" pitchFamily="34" charset="0"/>
              <a:cs typeface="Arial" pitchFamily="34" charset="0"/>
            </a:endParaRPr>
          </a:p>
        </p:txBody>
      </p:sp>
      <p:cxnSp>
        <p:nvCxnSpPr>
          <p:cNvPr id="45" name="Straight Connector 44"/>
          <p:cNvCxnSpPr/>
          <p:nvPr/>
        </p:nvCxnSpPr>
        <p:spPr bwMode="auto">
          <a:xfrm>
            <a:off x="4584696" y="2166938"/>
            <a:ext cx="0" cy="359818"/>
          </a:xfrm>
          <a:prstGeom prst="line">
            <a:avLst/>
          </a:prstGeom>
          <a:noFill/>
          <a:ln w="19050" cap="flat" cmpd="sng" algn="ctr">
            <a:solidFill>
              <a:schemeClr val="bg2"/>
            </a:solidFill>
            <a:prstDash val="solid"/>
            <a:round/>
            <a:headEnd type="none" w="med" len="med"/>
            <a:tailEnd type="none" w="med" len="med"/>
          </a:ln>
          <a:effectLst/>
        </p:spPr>
      </p:cxnSp>
      <p:sp>
        <p:nvSpPr>
          <p:cNvPr id="17" name="Rounded Rectangle 16"/>
          <p:cNvSpPr/>
          <p:nvPr/>
        </p:nvSpPr>
        <p:spPr bwMode="auto">
          <a:xfrm>
            <a:off x="4551355" y="2509846"/>
            <a:ext cx="61915" cy="88356"/>
          </a:xfrm>
          <a:prstGeom prst="roundRect">
            <a:avLst/>
          </a:prstGeom>
          <a:solidFill>
            <a:srgbClr val="FF6600"/>
          </a:solidFill>
          <a:ln w="9525" cap="flat" cmpd="sng" algn="ctr">
            <a:solidFill>
              <a:schemeClr val="bg2"/>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eaLnBrk="1" hangingPunct="1"/>
            <a:endParaRPr lang="en-US" sz="3200" i="1" smtClean="0">
              <a:solidFill>
                <a:srgbClr val="FFFFFF"/>
              </a:solidFill>
              <a:latin typeface="Times New Roman" pitchFamily="18" charset="0"/>
              <a:ea typeface="+mn-ea"/>
            </a:endParaRPr>
          </a:p>
        </p:txBody>
      </p:sp>
      <p:sp>
        <p:nvSpPr>
          <p:cNvPr id="58" name="TextBox 8"/>
          <p:cNvSpPr txBox="1">
            <a:spLocks noChangeArrowheads="1"/>
          </p:cNvSpPr>
          <p:nvPr/>
        </p:nvSpPr>
        <p:spPr bwMode="auto">
          <a:xfrm>
            <a:off x="6886559" y="4917600"/>
            <a:ext cx="2257441" cy="369888"/>
          </a:xfrm>
          <a:prstGeom prst="rect">
            <a:avLst/>
          </a:prstGeom>
          <a:noFill/>
          <a:ln w="15875">
            <a:no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auto" hangingPunct="1">
              <a:spcBef>
                <a:spcPts val="0"/>
              </a:spcBef>
              <a:spcAft>
                <a:spcPts val="0"/>
              </a:spcAft>
            </a:pPr>
            <a:r>
              <a:rPr lang="en-US" sz="1800" dirty="0" smtClean="0">
                <a:solidFill>
                  <a:srgbClr val="000000"/>
                </a:solidFill>
                <a:latin typeface="Calibri" charset="0"/>
                <a:cs typeface="Arial" charset="0"/>
              </a:rPr>
              <a:t>Operating Envelope</a:t>
            </a:r>
            <a:endParaRPr lang="en-US" sz="1800" dirty="0">
              <a:solidFill>
                <a:srgbClr val="000000"/>
              </a:solidFill>
              <a:latin typeface="Calibri" charset="0"/>
              <a:cs typeface="Arial" charset="0"/>
            </a:endParaRPr>
          </a:p>
        </p:txBody>
      </p:sp>
      <p:cxnSp>
        <p:nvCxnSpPr>
          <p:cNvPr id="59" name="Straight Arrow Connector 58"/>
          <p:cNvCxnSpPr/>
          <p:nvPr/>
        </p:nvCxnSpPr>
        <p:spPr>
          <a:xfrm flipH="1" flipV="1">
            <a:off x="7723179" y="4167106"/>
            <a:ext cx="318296" cy="759621"/>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8" cstate="print">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9">
                    <a14:imgEffect>
                      <a14:backgroundRemoval t="4046" b="100000" l="9091" r="82492"/>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8505332">
            <a:off x="4835625" y="2649671"/>
            <a:ext cx="512983" cy="298808"/>
          </a:xfrm>
          <a:prstGeom prst="rect">
            <a:avLst/>
          </a:prstGeom>
        </p:spPr>
      </p:pic>
      <p:cxnSp>
        <p:nvCxnSpPr>
          <p:cNvPr id="31" name="Straight Connector 30"/>
          <p:cNvCxnSpPr/>
          <p:nvPr/>
        </p:nvCxnSpPr>
        <p:spPr bwMode="auto">
          <a:xfrm flipV="1">
            <a:off x="5092116" y="2443163"/>
            <a:ext cx="0" cy="152400"/>
          </a:xfrm>
          <a:prstGeom prst="line">
            <a:avLst/>
          </a:prstGeom>
          <a:noFill/>
          <a:ln w="9525" cap="flat" cmpd="sng" algn="ctr">
            <a:solidFill>
              <a:schemeClr val="bg2"/>
            </a:solidFill>
            <a:prstDash val="solid"/>
            <a:round/>
            <a:headEnd type="none" w="med" len="med"/>
            <a:tailEnd type="none" w="med" len="med"/>
          </a:ln>
          <a:effectLst/>
        </p:spPr>
      </p:cxnSp>
      <p:cxnSp>
        <p:nvCxnSpPr>
          <p:cNvPr id="32" name="Straight Connector 31"/>
          <p:cNvCxnSpPr/>
          <p:nvPr/>
        </p:nvCxnSpPr>
        <p:spPr bwMode="auto">
          <a:xfrm flipV="1">
            <a:off x="5395097" y="1721803"/>
            <a:ext cx="0" cy="66832"/>
          </a:xfrm>
          <a:prstGeom prst="line">
            <a:avLst/>
          </a:prstGeom>
          <a:noFill/>
          <a:ln w="9525" cap="flat" cmpd="sng" algn="ctr">
            <a:solidFill>
              <a:schemeClr val="bg2"/>
            </a:solidFill>
            <a:prstDash val="solid"/>
            <a:round/>
            <a:headEnd type="none" w="med" len="med"/>
            <a:tailEnd type="none" w="med" len="med"/>
          </a:ln>
          <a:effectLst/>
        </p:spPr>
      </p:cxnSp>
      <p:cxnSp>
        <p:nvCxnSpPr>
          <p:cNvPr id="38" name="Straight Arrow Connector 37"/>
          <p:cNvCxnSpPr/>
          <p:nvPr/>
        </p:nvCxnSpPr>
        <p:spPr>
          <a:xfrm flipH="1">
            <a:off x="5181600" y="2755031"/>
            <a:ext cx="499873" cy="64369"/>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8"/>
          <p:cNvSpPr txBox="1">
            <a:spLocks noChangeArrowheads="1"/>
          </p:cNvSpPr>
          <p:nvPr/>
        </p:nvSpPr>
        <p:spPr bwMode="auto">
          <a:xfrm>
            <a:off x="5730859" y="2548160"/>
            <a:ext cx="2311400" cy="369888"/>
          </a:xfrm>
          <a:prstGeom prst="rect">
            <a:avLst/>
          </a:prstGeom>
          <a:noFill/>
          <a:ln w="15875">
            <a:no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auto" hangingPunct="1">
              <a:spcBef>
                <a:spcPts val="0"/>
              </a:spcBef>
              <a:spcAft>
                <a:spcPts val="0"/>
              </a:spcAft>
            </a:pPr>
            <a:r>
              <a:rPr lang="en-US" sz="1800" dirty="0" smtClean="0">
                <a:solidFill>
                  <a:srgbClr val="000000"/>
                </a:solidFill>
                <a:latin typeface="Calibri" charset="0"/>
                <a:cs typeface="Arial" charset="0"/>
              </a:rPr>
              <a:t>Acoustics package</a:t>
            </a:r>
            <a:endParaRPr lang="en-US" sz="1800" dirty="0">
              <a:solidFill>
                <a:srgbClr val="000000"/>
              </a:solidFill>
              <a:latin typeface="Calibri" charset="0"/>
              <a:cs typeface="Arial"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20041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tx1"/>
                </a:solidFill>
                <a:latin typeface="Arial" pitchFamily="34" charset="0"/>
                <a:cs typeface="Arial" pitchFamily="34" charset="0"/>
              </a:rPr>
              <a:t>Equipment Overview: Over-the-side</a:t>
            </a:r>
            <a:endParaRPr lang="en-US" sz="3600" i="1" dirty="0">
              <a:solidFill>
                <a:schemeClr val="tx1"/>
              </a:solidFill>
              <a:latin typeface="Arial" pitchFamily="34" charset="0"/>
              <a:cs typeface="Arial"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160823" y="1403866"/>
            <a:ext cx="3355351" cy="2021438"/>
          </a:xfrm>
          <a:prstGeom prst="rect">
            <a:avLst/>
          </a:prstGeom>
        </p:spPr>
      </p:pic>
      <p:sp>
        <p:nvSpPr>
          <p:cNvPr id="9" name="TextBox 8"/>
          <p:cNvSpPr txBox="1"/>
          <p:nvPr/>
        </p:nvSpPr>
        <p:spPr>
          <a:xfrm>
            <a:off x="1463040" y="1024128"/>
            <a:ext cx="543739" cy="369332"/>
          </a:xfrm>
          <a:prstGeom prst="rect">
            <a:avLst/>
          </a:prstGeom>
          <a:noFill/>
        </p:spPr>
        <p:txBody>
          <a:bodyPr wrap="none" rtlCol="0">
            <a:spAutoFit/>
          </a:bodyPr>
          <a:lstStyle/>
          <a:p>
            <a:pPr defTabSz="457200" eaLnBrk="1" fontAlgn="auto" hangingPunct="1">
              <a:spcBef>
                <a:spcPts val="0"/>
              </a:spcBef>
              <a:spcAft>
                <a:spcPts val="0"/>
              </a:spcAft>
            </a:pPr>
            <a:r>
              <a:rPr lang="en-US" sz="1800" i="1" dirty="0" err="1" smtClean="0">
                <a:solidFill>
                  <a:srgbClr val="FFFFFF"/>
                </a:solidFill>
                <a:ea typeface="+mn-ea"/>
                <a:cs typeface="Arial" pitchFamily="34" charset="0"/>
              </a:rPr>
              <a:t>nUI</a:t>
            </a:r>
            <a:endParaRPr lang="en-US" sz="1800" i="1" dirty="0">
              <a:solidFill>
                <a:srgbClr val="FFFFFF"/>
              </a:solidFill>
              <a:ea typeface="+mn-ea"/>
              <a:cs typeface="Arial" pitchFamily="34" charset="0"/>
            </a:endParaRPr>
          </a:p>
        </p:txBody>
      </p:sp>
      <p:sp>
        <p:nvSpPr>
          <p:cNvPr id="11" name="TextBox 10"/>
          <p:cNvSpPr txBox="1"/>
          <p:nvPr/>
        </p:nvSpPr>
        <p:spPr>
          <a:xfrm>
            <a:off x="823706" y="3410095"/>
            <a:ext cx="2499402" cy="923330"/>
          </a:xfrm>
          <a:prstGeom prst="rect">
            <a:avLst/>
          </a:prstGeom>
          <a:noFill/>
        </p:spPr>
        <p:txBody>
          <a:bodyPr wrap="none" rtlCol="0">
            <a:spAutoFit/>
          </a:bodyPr>
          <a:lstStyle/>
          <a:p>
            <a:pPr marL="285750" indent="-285750" defTabSz="457200" eaLnBrk="1" fontAlgn="auto" hangingPunct="1">
              <a:spcBef>
                <a:spcPts val="0"/>
              </a:spcBef>
              <a:spcAft>
                <a:spcPts val="0"/>
              </a:spcAft>
              <a:buFont typeface="Arial" pitchFamily="34" charset="0"/>
              <a:buChar char="•"/>
            </a:pPr>
            <a:r>
              <a:rPr lang="en-US" sz="1800" i="1" dirty="0" smtClean="0">
                <a:solidFill>
                  <a:srgbClr val="FFFFFF"/>
                </a:solidFill>
                <a:ea typeface="+mn-ea"/>
                <a:cs typeface="Arial" pitchFamily="34" charset="0"/>
              </a:rPr>
              <a:t>1800 kg</a:t>
            </a:r>
          </a:p>
          <a:p>
            <a:pPr marL="285750" indent="-285750" defTabSz="457200" eaLnBrk="1" fontAlgn="auto" hangingPunct="1">
              <a:spcBef>
                <a:spcPts val="0"/>
              </a:spcBef>
              <a:spcAft>
                <a:spcPts val="0"/>
              </a:spcAft>
              <a:buFont typeface="Arial" pitchFamily="34" charset="0"/>
              <a:buChar char="•"/>
            </a:pPr>
            <a:r>
              <a:rPr lang="en-US" sz="1800" i="1" dirty="0" smtClean="0">
                <a:solidFill>
                  <a:srgbClr val="FFFFFF"/>
                </a:solidFill>
                <a:ea typeface="+mn-ea"/>
                <a:cs typeface="Arial" pitchFamily="34" charset="0"/>
              </a:rPr>
              <a:t>1.8 m x 1.8 m x 3 m</a:t>
            </a:r>
          </a:p>
          <a:p>
            <a:pPr marL="285750" indent="-285750" defTabSz="457200" eaLnBrk="1" fontAlgn="auto" hangingPunct="1">
              <a:spcBef>
                <a:spcPts val="0"/>
              </a:spcBef>
              <a:spcAft>
                <a:spcPts val="0"/>
              </a:spcAft>
              <a:buFont typeface="Arial" pitchFamily="34" charset="0"/>
              <a:buChar char="•"/>
            </a:pPr>
            <a:r>
              <a:rPr lang="en-US" sz="1800" i="1" dirty="0" smtClean="0">
                <a:solidFill>
                  <a:srgbClr val="FFFFFF"/>
                </a:solidFill>
                <a:ea typeface="+mn-ea"/>
                <a:cs typeface="Arial" pitchFamily="34" charset="0"/>
              </a:rPr>
              <a:t>Soft-line recovery</a:t>
            </a:r>
            <a:endParaRPr lang="en-US" sz="1800" i="1" dirty="0">
              <a:solidFill>
                <a:srgbClr val="FFFFFF"/>
              </a:solidFill>
              <a:ea typeface="+mn-ea"/>
              <a:cs typeface="Arial" pitchFamily="34" charset="0"/>
            </a:endParaRPr>
          </a:p>
        </p:txBody>
      </p:sp>
      <p:grpSp>
        <p:nvGrpSpPr>
          <p:cNvPr id="3" name="Group 20"/>
          <p:cNvGrpSpPr/>
          <p:nvPr/>
        </p:nvGrpSpPr>
        <p:grpSpPr>
          <a:xfrm>
            <a:off x="291509" y="4514612"/>
            <a:ext cx="2678938" cy="2080967"/>
            <a:chOff x="291509" y="4404884"/>
            <a:chExt cx="2678938" cy="2080967"/>
          </a:xfrm>
        </p:grpSpPr>
        <p:pic>
          <p:nvPicPr>
            <p:cNvPr id="6" name="Picture 5"/>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06939" y="5009841"/>
              <a:ext cx="1473200" cy="829903"/>
            </a:xfrm>
            <a:prstGeom prst="rect">
              <a:avLst/>
            </a:prstGeom>
          </p:spPr>
        </p:pic>
        <p:sp>
          <p:nvSpPr>
            <p:cNvPr id="10" name="TextBox 9"/>
            <p:cNvSpPr txBox="1"/>
            <p:nvPr/>
          </p:nvSpPr>
          <p:spPr>
            <a:xfrm>
              <a:off x="389126" y="4404884"/>
              <a:ext cx="1967205" cy="923330"/>
            </a:xfrm>
            <a:prstGeom prst="rect">
              <a:avLst/>
            </a:prstGeom>
            <a:noFill/>
          </p:spPr>
          <p:txBody>
            <a:bodyPr wrap="none" rtlCol="0">
              <a:spAutoFit/>
            </a:bodyPr>
            <a:lstStyle/>
            <a:p>
              <a:pPr defTabSz="457200" eaLnBrk="1" fontAlgn="auto" hangingPunct="1">
                <a:spcBef>
                  <a:spcPts val="0"/>
                </a:spcBef>
                <a:spcAft>
                  <a:spcPts val="0"/>
                </a:spcAft>
              </a:pPr>
              <a:r>
                <a:rPr lang="en-US" sz="1800" i="1" dirty="0" smtClean="0">
                  <a:solidFill>
                    <a:srgbClr val="FFFFFF"/>
                  </a:solidFill>
                  <a:ea typeface="+mn-ea"/>
                  <a:cs typeface="Arial" pitchFamily="34" charset="0"/>
                </a:rPr>
                <a:t>Transponders (2)</a:t>
              </a:r>
            </a:p>
            <a:p>
              <a:pPr defTabSz="457200" eaLnBrk="1" fontAlgn="auto" hangingPunct="1">
                <a:spcBef>
                  <a:spcPts val="0"/>
                </a:spcBef>
                <a:spcAft>
                  <a:spcPts val="0"/>
                </a:spcAft>
              </a:pPr>
              <a:r>
                <a:rPr lang="en-US" sz="1800" i="1" dirty="0" smtClean="0">
                  <a:solidFill>
                    <a:srgbClr val="FFFFFF"/>
                  </a:solidFill>
                  <a:ea typeface="+mn-ea"/>
                  <a:cs typeface="Arial" pitchFamily="34" charset="0"/>
                </a:rPr>
                <a:t>Benthos XT 6001</a:t>
              </a:r>
            </a:p>
            <a:p>
              <a:pPr defTabSz="457200" eaLnBrk="1" fontAlgn="auto" hangingPunct="1">
                <a:spcBef>
                  <a:spcPts val="0"/>
                </a:spcBef>
                <a:spcAft>
                  <a:spcPts val="0"/>
                </a:spcAft>
              </a:pPr>
              <a:endParaRPr lang="en-US" sz="1800" i="1" dirty="0">
                <a:solidFill>
                  <a:srgbClr val="FFFFFF"/>
                </a:solidFill>
                <a:ea typeface="+mn-ea"/>
                <a:cs typeface="Arial" pitchFamily="34" charset="0"/>
              </a:endParaRPr>
            </a:p>
          </p:txBody>
        </p:sp>
        <p:sp>
          <p:nvSpPr>
            <p:cNvPr id="12" name="TextBox 11"/>
            <p:cNvSpPr txBox="1"/>
            <p:nvPr/>
          </p:nvSpPr>
          <p:spPr>
            <a:xfrm>
              <a:off x="291509" y="5839520"/>
              <a:ext cx="2678938" cy="646331"/>
            </a:xfrm>
            <a:prstGeom prst="rect">
              <a:avLst/>
            </a:prstGeom>
            <a:noFill/>
          </p:spPr>
          <p:txBody>
            <a:bodyPr wrap="none" rtlCol="0">
              <a:spAutoFit/>
            </a:bodyPr>
            <a:lstStyle/>
            <a:p>
              <a:pPr marL="285750" indent="-285750" defTabSz="457200" eaLnBrk="1" fontAlgn="auto" hangingPunct="1">
                <a:spcBef>
                  <a:spcPts val="0"/>
                </a:spcBef>
                <a:spcAft>
                  <a:spcPts val="0"/>
                </a:spcAft>
                <a:buFont typeface="Arial" pitchFamily="34" charset="0"/>
                <a:buChar char="•"/>
              </a:pPr>
              <a:r>
                <a:rPr lang="en-US" sz="1800" dirty="0" smtClean="0">
                  <a:solidFill>
                    <a:srgbClr val="FFFFFF"/>
                  </a:solidFill>
                  <a:ea typeface="+mn-ea"/>
                  <a:cs typeface="Arial" pitchFamily="34" charset="0"/>
                </a:rPr>
                <a:t>Deployed fore and aft</a:t>
              </a:r>
            </a:p>
            <a:p>
              <a:pPr marL="285750" indent="-285750" defTabSz="457200" eaLnBrk="1" fontAlgn="auto" hangingPunct="1">
                <a:spcBef>
                  <a:spcPts val="0"/>
                </a:spcBef>
                <a:spcAft>
                  <a:spcPts val="0"/>
                </a:spcAft>
                <a:buFont typeface="Arial" pitchFamily="34" charset="0"/>
                <a:buChar char="•"/>
              </a:pPr>
              <a:r>
                <a:rPr lang="en-US" sz="1800" dirty="0" smtClean="0">
                  <a:solidFill>
                    <a:srgbClr val="FFFFFF"/>
                  </a:solidFill>
                  <a:ea typeface="+mn-ea"/>
                  <a:cs typeface="Arial" pitchFamily="34" charset="0"/>
                </a:rPr>
                <a:t>Battery powered</a:t>
              </a:r>
              <a:endParaRPr lang="en-US" sz="1800" dirty="0">
                <a:solidFill>
                  <a:srgbClr val="FFFFFF"/>
                </a:solidFill>
                <a:ea typeface="+mn-ea"/>
                <a:cs typeface="Arial" pitchFamily="34" charset="0"/>
              </a:endParaRPr>
            </a:p>
          </p:txBody>
        </p:sp>
      </p:grpSp>
      <p:grpSp>
        <p:nvGrpSpPr>
          <p:cNvPr id="4" name="Group 15"/>
          <p:cNvGrpSpPr/>
          <p:nvPr/>
        </p:nvGrpSpPr>
        <p:grpSpPr>
          <a:xfrm>
            <a:off x="6783415" y="1405652"/>
            <a:ext cx="2263049" cy="3974324"/>
            <a:chOff x="4292145" y="1009757"/>
            <a:chExt cx="2263049" cy="3974324"/>
          </a:xfrm>
        </p:grpSpPr>
        <p:pic>
          <p:nvPicPr>
            <p:cNvPr id="7" name="Picture 6"/>
            <p:cNvPicPr>
              <a:picLocks noChangeAspect="1"/>
            </p:cNvPicPr>
            <p:nvPr/>
          </p:nvPicPr>
          <p:blipFill rotWithShape="1">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4443054" y="1731026"/>
              <a:ext cx="1027152" cy="2532664"/>
            </a:xfrm>
            <a:prstGeom prst="rect">
              <a:avLst/>
            </a:prstGeom>
          </p:spPr>
        </p:pic>
        <p:sp>
          <p:nvSpPr>
            <p:cNvPr id="13" name="TextBox 12"/>
            <p:cNvSpPr txBox="1"/>
            <p:nvPr/>
          </p:nvSpPr>
          <p:spPr>
            <a:xfrm>
              <a:off x="4306452" y="1009757"/>
              <a:ext cx="1300356" cy="646331"/>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FFFFFF"/>
                  </a:solidFill>
                  <a:ea typeface="+mn-ea"/>
                  <a:cs typeface="Arial" pitchFamily="34" charset="0"/>
                </a:rPr>
                <a:t>Depressor</a:t>
              </a:r>
            </a:p>
            <a:p>
              <a:pPr defTabSz="457200" eaLnBrk="1" fontAlgn="auto" hangingPunct="1">
                <a:spcBef>
                  <a:spcPts val="0"/>
                </a:spcBef>
                <a:spcAft>
                  <a:spcPts val="0"/>
                </a:spcAft>
              </a:pPr>
              <a:r>
                <a:rPr lang="en-US" sz="1800" dirty="0" smtClean="0">
                  <a:solidFill>
                    <a:srgbClr val="FFFFFF"/>
                  </a:solidFill>
                  <a:ea typeface="+mn-ea"/>
                  <a:cs typeface="Arial" pitchFamily="34" charset="0"/>
                </a:rPr>
                <a:t>(prototype)</a:t>
              </a:r>
              <a:endParaRPr lang="en-US" sz="1800" dirty="0">
                <a:solidFill>
                  <a:srgbClr val="FFFFFF"/>
                </a:solidFill>
                <a:ea typeface="+mn-ea"/>
                <a:cs typeface="Arial" pitchFamily="34" charset="0"/>
              </a:endParaRPr>
            </a:p>
          </p:txBody>
        </p:sp>
        <p:sp>
          <p:nvSpPr>
            <p:cNvPr id="14" name="TextBox 13"/>
            <p:cNvSpPr txBox="1"/>
            <p:nvPr/>
          </p:nvSpPr>
          <p:spPr>
            <a:xfrm>
              <a:off x="4292145" y="4337750"/>
              <a:ext cx="2263049" cy="646331"/>
            </a:xfrm>
            <a:prstGeom prst="rect">
              <a:avLst/>
            </a:prstGeom>
            <a:noFill/>
          </p:spPr>
          <p:txBody>
            <a:bodyPr wrap="square" rtlCol="0">
              <a:spAutoFit/>
            </a:bodyPr>
            <a:lstStyle/>
            <a:p>
              <a:pPr marL="285750" indent="-285750" defTabSz="457200" eaLnBrk="1" fontAlgn="auto" hangingPunct="1">
                <a:spcBef>
                  <a:spcPts val="0"/>
                </a:spcBef>
                <a:spcAft>
                  <a:spcPts val="0"/>
                </a:spcAft>
                <a:buFont typeface="Arial" pitchFamily="34" charset="0"/>
                <a:buChar char="•"/>
              </a:pPr>
              <a:r>
                <a:rPr lang="en-US" sz="1800" i="1" dirty="0" smtClean="0">
                  <a:solidFill>
                    <a:srgbClr val="FFFFFF"/>
                  </a:solidFill>
                  <a:ea typeface="+mn-ea"/>
                  <a:cs typeface="Arial" pitchFamily="34" charset="0"/>
                </a:rPr>
                <a:t>~100 kg</a:t>
              </a:r>
            </a:p>
            <a:p>
              <a:pPr marL="285750" indent="-285750" defTabSz="457200" eaLnBrk="1" fontAlgn="auto" hangingPunct="1">
                <a:spcBef>
                  <a:spcPts val="0"/>
                </a:spcBef>
                <a:spcAft>
                  <a:spcPts val="0"/>
                </a:spcAft>
                <a:buFont typeface="Arial" pitchFamily="34" charset="0"/>
                <a:buChar char="•"/>
              </a:pPr>
              <a:r>
                <a:rPr lang="en-US" sz="1800" i="1" dirty="0" smtClean="0">
                  <a:solidFill>
                    <a:srgbClr val="FFFFFF"/>
                  </a:solidFill>
                  <a:ea typeface="+mn-ea"/>
                  <a:cs typeface="Arial" pitchFamily="34" charset="0"/>
                </a:rPr>
                <a:t>2 m tall</a:t>
              </a:r>
            </a:p>
          </p:txBody>
        </p:sp>
      </p:grpSp>
      <p:grpSp>
        <p:nvGrpSpPr>
          <p:cNvPr id="8" name="Group 19"/>
          <p:cNvGrpSpPr/>
          <p:nvPr/>
        </p:nvGrpSpPr>
        <p:grpSpPr>
          <a:xfrm>
            <a:off x="3901440" y="1259348"/>
            <a:ext cx="2706624" cy="3048045"/>
            <a:chOff x="3706368" y="1551956"/>
            <a:chExt cx="2706624" cy="3048045"/>
          </a:xfrm>
        </p:grpSpPr>
        <p:pic>
          <p:nvPicPr>
            <p:cNvPr id="15" name="Picture 14"/>
            <p:cNvPicPr>
              <a:picLocks noChangeAspect="1"/>
            </p:cNvPicPr>
            <p:nvPr/>
          </p:nvPicPr>
          <p:blipFill rotWithShape="1">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3706368" y="1972719"/>
              <a:ext cx="2218944" cy="759377"/>
            </a:xfrm>
            <a:prstGeom prst="rect">
              <a:avLst/>
            </a:prstGeom>
          </p:spPr>
        </p:pic>
        <p:sp>
          <p:nvSpPr>
            <p:cNvPr id="17" name="TextBox 16"/>
            <p:cNvSpPr txBox="1"/>
            <p:nvPr/>
          </p:nvSpPr>
          <p:spPr>
            <a:xfrm>
              <a:off x="4216926" y="1551956"/>
              <a:ext cx="1197828"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FFFFFF"/>
                  </a:solidFill>
                  <a:ea typeface="+mn-ea"/>
                  <a:cs typeface="Arial" pitchFamily="34" charset="0"/>
                </a:rPr>
                <a:t>Tow-Body</a:t>
              </a:r>
              <a:endParaRPr lang="en-US" sz="1800" dirty="0">
                <a:solidFill>
                  <a:srgbClr val="FFFFFF"/>
                </a:solidFill>
                <a:ea typeface="+mn-ea"/>
                <a:cs typeface="Arial" pitchFamily="34" charset="0"/>
              </a:endParaRPr>
            </a:p>
          </p:txBody>
        </p:sp>
        <p:sp>
          <p:nvSpPr>
            <p:cNvPr id="18" name="TextBox 17"/>
            <p:cNvSpPr txBox="1"/>
            <p:nvPr/>
          </p:nvSpPr>
          <p:spPr>
            <a:xfrm>
              <a:off x="3822171" y="2845675"/>
              <a:ext cx="2590821" cy="1754326"/>
            </a:xfrm>
            <a:prstGeom prst="rect">
              <a:avLst/>
            </a:prstGeom>
            <a:noFill/>
          </p:spPr>
          <p:txBody>
            <a:bodyPr wrap="square" rtlCol="0">
              <a:spAutoFit/>
            </a:bodyPr>
            <a:lstStyle/>
            <a:p>
              <a:pPr marL="285750" indent="-285750" defTabSz="457200" eaLnBrk="1" fontAlgn="auto" hangingPunct="1">
                <a:spcBef>
                  <a:spcPts val="0"/>
                </a:spcBef>
                <a:spcAft>
                  <a:spcPts val="0"/>
                </a:spcAft>
                <a:buFont typeface="Arial" pitchFamily="34" charset="0"/>
                <a:buChar char="•"/>
              </a:pPr>
              <a:r>
                <a:rPr lang="en-US" sz="1800" dirty="0" smtClean="0">
                  <a:solidFill>
                    <a:srgbClr val="FFFFFF"/>
                  </a:solidFill>
                  <a:ea typeface="+mn-ea"/>
                  <a:cs typeface="Arial" pitchFamily="34" charset="0"/>
                </a:rPr>
                <a:t>35 kg</a:t>
              </a:r>
            </a:p>
            <a:p>
              <a:pPr marL="285750" indent="-285750" defTabSz="457200" eaLnBrk="1" fontAlgn="auto" hangingPunct="1">
                <a:spcBef>
                  <a:spcPts val="0"/>
                </a:spcBef>
                <a:spcAft>
                  <a:spcPts val="0"/>
                </a:spcAft>
                <a:buFont typeface="Arial" pitchFamily="34" charset="0"/>
                <a:buChar char="•"/>
              </a:pPr>
              <a:r>
                <a:rPr lang="en-US" sz="1800" dirty="0" smtClean="0">
                  <a:solidFill>
                    <a:srgbClr val="FFFFFF"/>
                  </a:solidFill>
                  <a:ea typeface="+mn-ea"/>
                  <a:cs typeface="Arial" pitchFamily="34" charset="0"/>
                </a:rPr>
                <a:t>1 m long</a:t>
              </a:r>
            </a:p>
            <a:p>
              <a:pPr marL="285750" indent="-285750" defTabSz="457200" eaLnBrk="1" fontAlgn="auto" hangingPunct="1">
                <a:spcBef>
                  <a:spcPts val="0"/>
                </a:spcBef>
                <a:spcAft>
                  <a:spcPts val="0"/>
                </a:spcAft>
                <a:buFont typeface="Arial" pitchFamily="34" charset="0"/>
                <a:buChar char="•"/>
              </a:pPr>
              <a:r>
                <a:rPr lang="en-US" sz="1800" dirty="0" smtClean="0">
                  <a:solidFill>
                    <a:srgbClr val="FFFFFF"/>
                  </a:solidFill>
                  <a:ea typeface="+mn-ea"/>
                  <a:cs typeface="Arial" pitchFamily="34" charset="0"/>
                </a:rPr>
                <a:t>Mated to depressor  for launch</a:t>
              </a:r>
            </a:p>
            <a:p>
              <a:pPr marL="285750" indent="-285750" defTabSz="457200" eaLnBrk="1" fontAlgn="auto" hangingPunct="1">
                <a:spcBef>
                  <a:spcPts val="0"/>
                </a:spcBef>
                <a:spcAft>
                  <a:spcPts val="0"/>
                </a:spcAft>
                <a:buFont typeface="Arial" pitchFamily="34" charset="0"/>
                <a:buChar char="•"/>
              </a:pPr>
              <a:r>
                <a:rPr lang="en-US" sz="1800" dirty="0" smtClean="0">
                  <a:solidFill>
                    <a:srgbClr val="FFFFFF"/>
                  </a:solidFill>
                  <a:ea typeface="+mn-ea"/>
                  <a:cs typeface="Arial" pitchFamily="34" charset="0"/>
                </a:rPr>
                <a:t>≥ 5 m umbilical to </a:t>
              </a:r>
              <a:r>
                <a:rPr lang="en-US" sz="1800" i="1" dirty="0" err="1" smtClean="0">
                  <a:solidFill>
                    <a:srgbClr val="FFFFFF"/>
                  </a:solidFill>
                  <a:ea typeface="+mn-ea"/>
                  <a:cs typeface="Arial" pitchFamily="34" charset="0"/>
                </a:rPr>
                <a:t>nUI</a:t>
              </a:r>
              <a:endParaRPr lang="en-US" sz="1800" i="1" dirty="0" smtClean="0">
                <a:solidFill>
                  <a:srgbClr val="FFFFFF"/>
                </a:solidFill>
                <a:ea typeface="+mn-ea"/>
                <a:cs typeface="Arial" pitchFamily="34" charset="0"/>
              </a:endParaRPr>
            </a:p>
          </p:txBody>
        </p:sp>
      </p:grpSp>
      <p:grpSp>
        <p:nvGrpSpPr>
          <p:cNvPr id="16" name="Group 25"/>
          <p:cNvGrpSpPr/>
          <p:nvPr/>
        </p:nvGrpSpPr>
        <p:grpSpPr>
          <a:xfrm>
            <a:off x="3015649" y="4406418"/>
            <a:ext cx="3838011" cy="3570445"/>
            <a:chOff x="3491137" y="4357650"/>
            <a:chExt cx="3838011" cy="3570445"/>
          </a:xfrm>
        </p:grpSpPr>
        <p:pic>
          <p:nvPicPr>
            <p:cNvPr id="23" name="Picture 22"/>
            <p:cNvPicPr>
              <a:picLocks noChangeAspect="1"/>
            </p:cNvPicPr>
            <p:nvPr/>
          </p:nvPicPr>
          <p:blipFill>
            <a:blip r:embed="rId7" cstate="print">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8">
                      <a14:imgEffect>
                        <a14:backgroundRemoval t="4046" b="100000" l="9091" r="82492"/>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91137" y="4357650"/>
              <a:ext cx="3552296" cy="2069182"/>
            </a:xfrm>
            <a:prstGeom prst="rect">
              <a:avLst/>
            </a:prstGeom>
          </p:spPr>
        </p:pic>
        <p:sp>
          <p:nvSpPr>
            <p:cNvPr id="24" name="TextBox 23"/>
            <p:cNvSpPr txBox="1"/>
            <p:nvPr/>
          </p:nvSpPr>
          <p:spPr>
            <a:xfrm>
              <a:off x="4031049" y="4421463"/>
              <a:ext cx="1236236" cy="646331"/>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FFFFFF"/>
                  </a:solidFill>
                  <a:ea typeface="+mn-ea"/>
                  <a:cs typeface="Arial" pitchFamily="34" charset="0"/>
                </a:rPr>
                <a:t>Acoustics </a:t>
              </a:r>
            </a:p>
            <a:p>
              <a:pPr defTabSz="457200" eaLnBrk="1" fontAlgn="auto" hangingPunct="1">
                <a:spcBef>
                  <a:spcPts val="0"/>
                </a:spcBef>
                <a:spcAft>
                  <a:spcPts val="0"/>
                </a:spcAft>
              </a:pPr>
              <a:r>
                <a:rPr lang="en-US" sz="1800" dirty="0" smtClean="0">
                  <a:solidFill>
                    <a:srgbClr val="FFFFFF"/>
                  </a:solidFill>
                  <a:ea typeface="+mn-ea"/>
                  <a:cs typeface="Arial" pitchFamily="34" charset="0"/>
                </a:rPr>
                <a:t>Package</a:t>
              </a:r>
              <a:endParaRPr lang="en-US" sz="1800" dirty="0">
                <a:solidFill>
                  <a:srgbClr val="FFFFFF"/>
                </a:solidFill>
                <a:ea typeface="+mn-ea"/>
                <a:cs typeface="Arial" pitchFamily="34" charset="0"/>
              </a:endParaRPr>
            </a:p>
          </p:txBody>
        </p:sp>
        <p:sp>
          <p:nvSpPr>
            <p:cNvPr id="25" name="TextBox 24"/>
            <p:cNvSpPr txBox="1"/>
            <p:nvPr/>
          </p:nvSpPr>
          <p:spPr>
            <a:xfrm>
              <a:off x="4945162" y="5619771"/>
              <a:ext cx="2383986" cy="2308324"/>
            </a:xfrm>
            <a:prstGeom prst="rect">
              <a:avLst/>
            </a:prstGeom>
            <a:noFill/>
          </p:spPr>
          <p:txBody>
            <a:bodyPr wrap="none" rtlCol="0">
              <a:spAutoFit/>
            </a:bodyPr>
            <a:lstStyle/>
            <a:p>
              <a:pPr marL="285750" indent="-285750" defTabSz="457200" eaLnBrk="1" fontAlgn="auto" hangingPunct="1">
                <a:spcBef>
                  <a:spcPts val="0"/>
                </a:spcBef>
                <a:spcAft>
                  <a:spcPts val="0"/>
                </a:spcAft>
                <a:buFont typeface="Arial" pitchFamily="34" charset="0"/>
                <a:buChar char="•"/>
              </a:pPr>
              <a:r>
                <a:rPr lang="en-US" sz="1800" dirty="0" smtClean="0">
                  <a:solidFill>
                    <a:srgbClr val="FFFFFF"/>
                  </a:solidFill>
                  <a:ea typeface="+mn-ea"/>
                  <a:cs typeface="Arial" pitchFamily="34" charset="0"/>
                </a:rPr>
                <a:t>1000 m max depth</a:t>
              </a:r>
            </a:p>
            <a:p>
              <a:pPr marL="285750" indent="-285750" defTabSz="457200" eaLnBrk="1" fontAlgn="auto" hangingPunct="1">
                <a:spcBef>
                  <a:spcPts val="0"/>
                </a:spcBef>
                <a:spcAft>
                  <a:spcPts val="0"/>
                </a:spcAft>
                <a:buFont typeface="Arial" pitchFamily="34" charset="0"/>
                <a:buChar char="•"/>
              </a:pPr>
              <a:r>
                <a:rPr lang="en-US" sz="1800" dirty="0" smtClean="0">
                  <a:solidFill>
                    <a:srgbClr val="FFFFFF"/>
                  </a:solidFill>
                  <a:ea typeface="+mn-ea"/>
                  <a:cs typeface="Arial" pitchFamily="34" charset="0"/>
                </a:rPr>
                <a:t>2 m tall</a:t>
              </a:r>
            </a:p>
            <a:p>
              <a:pPr marL="285750" indent="-285750" defTabSz="457200" eaLnBrk="1" fontAlgn="auto" hangingPunct="1">
                <a:spcBef>
                  <a:spcPts val="0"/>
                </a:spcBef>
                <a:spcAft>
                  <a:spcPts val="0"/>
                </a:spcAft>
                <a:buFont typeface="Arial" pitchFamily="34" charset="0"/>
                <a:buChar char="•"/>
              </a:pPr>
              <a:r>
                <a:rPr lang="en-US" sz="1800" dirty="0" smtClean="0">
                  <a:solidFill>
                    <a:srgbClr val="FFFFFF"/>
                  </a:solidFill>
                  <a:ea typeface="+mn-ea"/>
                  <a:cs typeface="Arial" pitchFamily="34" charset="0"/>
                </a:rPr>
                <a:t>~40 kg </a:t>
              </a:r>
            </a:p>
            <a:p>
              <a:pPr marL="285750" indent="-285750" defTabSz="457200" eaLnBrk="1" fontAlgn="auto" hangingPunct="1">
                <a:spcBef>
                  <a:spcPts val="0"/>
                </a:spcBef>
                <a:spcAft>
                  <a:spcPts val="0"/>
                </a:spcAft>
                <a:buFont typeface="Arial" pitchFamily="34" charset="0"/>
                <a:buChar char="•"/>
              </a:pPr>
              <a:endParaRPr lang="en-US" sz="1800" dirty="0" smtClean="0">
                <a:solidFill>
                  <a:srgbClr val="FFFFFF"/>
                </a:solidFill>
                <a:ea typeface="+mn-ea"/>
                <a:cs typeface="Arial" pitchFamily="34" charset="0"/>
              </a:endParaRPr>
            </a:p>
            <a:p>
              <a:pPr marL="285750" indent="-285750" defTabSz="457200" eaLnBrk="1" fontAlgn="auto" hangingPunct="1">
                <a:spcBef>
                  <a:spcPts val="0"/>
                </a:spcBef>
                <a:spcAft>
                  <a:spcPts val="0"/>
                </a:spcAft>
                <a:buFont typeface="Arial" pitchFamily="34" charset="0"/>
                <a:buChar char="•"/>
              </a:pPr>
              <a:endParaRPr lang="en-US" sz="1800" dirty="0" smtClean="0">
                <a:solidFill>
                  <a:srgbClr val="FFFFFF"/>
                </a:solidFill>
                <a:ea typeface="+mn-ea"/>
                <a:cs typeface="Arial" pitchFamily="34" charset="0"/>
              </a:endParaRPr>
            </a:p>
            <a:p>
              <a:pPr marL="285750" indent="-285750" defTabSz="457200" eaLnBrk="1" fontAlgn="auto" hangingPunct="1">
                <a:spcBef>
                  <a:spcPts val="0"/>
                </a:spcBef>
                <a:spcAft>
                  <a:spcPts val="0"/>
                </a:spcAft>
                <a:buFont typeface="Arial" pitchFamily="34" charset="0"/>
                <a:buChar char="•"/>
              </a:pPr>
              <a:endParaRPr lang="en-US" sz="1800" dirty="0" smtClean="0">
                <a:solidFill>
                  <a:srgbClr val="FFFFFF"/>
                </a:solidFill>
                <a:ea typeface="+mn-ea"/>
                <a:cs typeface="Arial" pitchFamily="34" charset="0"/>
              </a:endParaRPr>
            </a:p>
            <a:p>
              <a:pPr marL="285750" indent="-285750" defTabSz="457200" eaLnBrk="1" fontAlgn="auto" hangingPunct="1">
                <a:spcBef>
                  <a:spcPts val="0"/>
                </a:spcBef>
                <a:spcAft>
                  <a:spcPts val="0"/>
                </a:spcAft>
                <a:buFont typeface="Arial" pitchFamily="34" charset="0"/>
                <a:buChar char="•"/>
              </a:pPr>
              <a:endParaRPr lang="en-US" sz="1800" dirty="0" smtClean="0">
                <a:solidFill>
                  <a:srgbClr val="FFFFFF"/>
                </a:solidFill>
                <a:ea typeface="+mn-ea"/>
                <a:cs typeface="Arial" pitchFamily="34" charset="0"/>
              </a:endParaRPr>
            </a:p>
            <a:p>
              <a:pPr marL="285750" indent="-285750" defTabSz="457200" eaLnBrk="1" fontAlgn="auto" hangingPunct="1">
                <a:spcBef>
                  <a:spcPts val="0"/>
                </a:spcBef>
                <a:spcAft>
                  <a:spcPts val="0"/>
                </a:spcAft>
                <a:buFont typeface="Arial" pitchFamily="34" charset="0"/>
                <a:buChar char="•"/>
              </a:pPr>
              <a:endParaRPr lang="en-US" sz="1800" dirty="0">
                <a:solidFill>
                  <a:srgbClr val="FFFFFF"/>
                </a:solidFill>
                <a:ea typeface="+mn-ea"/>
                <a:cs typeface="Arial" pitchFamily="34" charset="0"/>
              </a:endParaRP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762625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160"/>
            <a:ext cx="9144000" cy="1143000"/>
          </a:xfrm>
        </p:spPr>
        <p:txBody>
          <a:bodyPr/>
          <a:lstStyle/>
          <a:p>
            <a:r>
              <a:rPr lang="en-US" sz="3200" dirty="0" smtClean="0"/>
              <a:t>NUI Summer 2014 Deployments </a:t>
            </a:r>
            <a:r>
              <a:rPr lang="en-US" sz="3200" dirty="0"/>
              <a:t>at </a:t>
            </a:r>
            <a:r>
              <a:rPr lang="en-US" sz="3200" dirty="0" smtClean="0"/>
              <a:t>83° N 6° W</a:t>
            </a:r>
            <a:br>
              <a:rPr lang="en-US" sz="3200" dirty="0" smtClean="0"/>
            </a:br>
            <a:r>
              <a:rPr lang="en-US" sz="3200" dirty="0" smtClean="0"/>
              <a:t>F/V </a:t>
            </a:r>
            <a:r>
              <a:rPr lang="en-US" sz="3200" dirty="0" err="1" smtClean="0"/>
              <a:t>Polarstern</a:t>
            </a:r>
            <a:r>
              <a:rPr lang="en-US" sz="3200" dirty="0" smtClean="0"/>
              <a:t> PS86</a:t>
            </a:r>
            <a:endParaRPr lang="en-US" sz="3200"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8600" y="1645920"/>
            <a:ext cx="4334713" cy="1889760"/>
          </a:xfrm>
        </p:spPr>
      </p:pic>
      <p:pic>
        <p:nvPicPr>
          <p:cNvPr id="4" name="Content Placeholder 3"/>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bwMode="auto">
          <a:xfrm>
            <a:off x="5334000" y="2590800"/>
            <a:ext cx="3688080" cy="368808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pic>
      <p:pic>
        <p:nvPicPr>
          <p:cNvPr id="5" name="Content Placeholder 2"/>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bwMode="auto">
          <a:xfrm>
            <a:off x="457200" y="3657600"/>
            <a:ext cx="4038600" cy="30289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166363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8"/>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bwMode="auto">
          <a:xfrm>
            <a:off x="4419600" y="211667"/>
            <a:ext cx="4343400" cy="32575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bwMode="auto">
          <a:xfrm>
            <a:off x="716781" y="3601112"/>
            <a:ext cx="2864619" cy="304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pic>
      <p:pic>
        <p:nvPicPr>
          <p:cNvPr id="7" name="Content Placeholder 3"/>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bwMode="auto">
          <a:xfrm>
            <a:off x="4191000" y="3601112"/>
            <a:ext cx="4572000" cy="304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pic>
      <p:sp>
        <p:nvSpPr>
          <p:cNvPr id="9" name="Title 1"/>
          <p:cNvSpPr>
            <a:spLocks noGrp="1"/>
          </p:cNvSpPr>
          <p:nvPr>
            <p:ph type="title"/>
          </p:nvPr>
        </p:nvSpPr>
        <p:spPr>
          <a:xfrm>
            <a:off x="228600" y="381000"/>
            <a:ext cx="3962400" cy="1752600"/>
          </a:xfrm>
        </p:spPr>
        <p:txBody>
          <a:bodyPr/>
          <a:lstStyle/>
          <a:p>
            <a:r>
              <a:rPr lang="en-US" sz="3200" dirty="0" smtClean="0"/>
              <a:t>Launch and Recovery</a:t>
            </a:r>
            <a:endParaRPr lang="en-US" sz="3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0889636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8600" y="1752600"/>
            <a:ext cx="4588145" cy="4360947"/>
          </a:xfrm>
        </p:spPr>
      </p:pic>
      <p:pic>
        <p:nvPicPr>
          <p:cNvPr id="5" name="Content Placeholder 3"/>
          <p:cNvPicPr>
            <a:picLocks noGrp="1"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bwMode="auto">
          <a:xfrm>
            <a:off x="4978400" y="4038600"/>
            <a:ext cx="3903343" cy="2209800"/>
          </a:xfrm>
          <a:prstGeom prst="rect">
            <a:avLst/>
          </a:prstGeom>
          <a:noFill/>
          <a:ln w="9525">
            <a:noFill/>
            <a:miter lim="800000"/>
            <a:headEnd/>
            <a:tailEnd/>
          </a:ln>
          <a:effectLst/>
        </p:spPr>
      </p:pic>
      <p:pic>
        <p:nvPicPr>
          <p:cNvPr id="6" name="Content Placeholder 3"/>
          <p:cNvPicPr>
            <a:picLocks noGrp="1"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bwMode="auto">
          <a:xfrm>
            <a:off x="4978399" y="1669488"/>
            <a:ext cx="3903343" cy="2195460"/>
          </a:xfrm>
          <a:prstGeom prst="rect">
            <a:avLst/>
          </a:prstGeom>
          <a:noFill/>
          <a:ln w="9525">
            <a:noFill/>
            <a:miter lim="800000"/>
            <a:headEnd/>
            <a:tailEnd/>
          </a:ln>
          <a:effectLst/>
        </p:spPr>
      </p:pic>
      <p:sp>
        <p:nvSpPr>
          <p:cNvPr id="7" name="Title 1"/>
          <p:cNvSpPr>
            <a:spLocks noGrp="1"/>
          </p:cNvSpPr>
          <p:nvPr>
            <p:ph type="title"/>
          </p:nvPr>
        </p:nvSpPr>
        <p:spPr>
          <a:xfrm>
            <a:off x="0" y="137160"/>
            <a:ext cx="9144000" cy="1143000"/>
          </a:xfrm>
        </p:spPr>
        <p:txBody>
          <a:bodyPr/>
          <a:lstStyle/>
          <a:p>
            <a:r>
              <a:rPr lang="en-US" sz="3200" dirty="0" smtClean="0"/>
              <a:t>Under-Ice</a:t>
            </a:r>
            <a:endParaRPr lang="en-US" sz="3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1045363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7860" y="228600"/>
            <a:ext cx="7772400" cy="1143000"/>
          </a:xfrm>
        </p:spPr>
        <p:txBody>
          <a:bodyPr/>
          <a:lstStyle/>
          <a:p>
            <a:r>
              <a:rPr lang="en-US" dirty="0" smtClean="0"/>
              <a:t>Questions</a:t>
            </a:r>
            <a:endParaRPr lang="en-US" dirty="0"/>
          </a:p>
        </p:txBody>
      </p:sp>
      <p:pic>
        <p:nvPicPr>
          <p:cNvPr id="9" name="Content Placeholder 3"/>
          <p:cNvPicPr>
            <a:picLocks noGrp="1"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bwMode="auto">
          <a:xfrm>
            <a:off x="4800600" y="2286000"/>
            <a:ext cx="4162037" cy="3121528"/>
          </a:xfrm>
          <a:prstGeom prst="rect">
            <a:avLst/>
          </a:prstGeom>
          <a:noFill/>
          <a:ln w="9525">
            <a:noFill/>
            <a:miter lim="800000"/>
            <a:headEnd/>
            <a:tailEnd/>
          </a:ln>
          <a:effectLst/>
        </p:spPr>
      </p:pic>
      <p:pic>
        <p:nvPicPr>
          <p:cNvPr id="3" name="Picture 2"/>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18429" y="2292350"/>
            <a:ext cx="4153571" cy="3115178"/>
          </a:xfrm>
          <a:prstGeom prst="rect">
            <a:avLst/>
          </a:prstGeom>
        </p:spPr>
      </p:pic>
      <p:sp>
        <p:nvSpPr>
          <p:cNvPr id="4" name="TextBox 3"/>
          <p:cNvSpPr txBox="1"/>
          <p:nvPr/>
        </p:nvSpPr>
        <p:spPr>
          <a:xfrm>
            <a:off x="1828800" y="5791200"/>
            <a:ext cx="5486400" cy="369332"/>
          </a:xfrm>
          <a:prstGeom prst="rect">
            <a:avLst/>
          </a:prstGeom>
          <a:noFill/>
        </p:spPr>
        <p:txBody>
          <a:bodyPr wrap="square" rtlCol="0">
            <a:spAutoFit/>
          </a:bodyPr>
          <a:lstStyle/>
          <a:p>
            <a:pPr algn="ctr"/>
            <a:r>
              <a:rPr lang="en-US" dirty="0" smtClean="0"/>
              <a:t>jkinsey@whoi.edu</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8348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70" name="Picture 3" descr="NDSF.psd"/>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2400" y="584200"/>
            <a:ext cx="4822825" cy="4876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4099" name="Rectangle 2"/>
          <p:cNvSpPr>
            <a:spLocks noChangeArrowheads="1"/>
          </p:cNvSpPr>
          <p:nvPr/>
        </p:nvSpPr>
        <p:spPr bwMode="auto">
          <a:xfrm>
            <a:off x="533400" y="0"/>
            <a:ext cx="8142288" cy="584775"/>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3200" dirty="0">
                <a:solidFill>
                  <a:srgbClr val="FFFF00"/>
                </a:solidFill>
                <a:effectLst>
                  <a:outerShdw blurRad="38100" dist="38100" dir="2700000" algn="tl">
                    <a:srgbClr val="000000">
                      <a:alpha val="43137"/>
                    </a:srgbClr>
                  </a:outerShdw>
                </a:effectLst>
                <a:latin typeface="+mj-lt"/>
                <a:cs typeface="Times New Roman" pitchFamily="18" charset="0"/>
              </a:rPr>
              <a:t>Deep Submergence Lab </a:t>
            </a:r>
          </a:p>
        </p:txBody>
      </p:sp>
      <p:sp>
        <p:nvSpPr>
          <p:cNvPr id="3" name="TextBox 2"/>
          <p:cNvSpPr txBox="1"/>
          <p:nvPr/>
        </p:nvSpPr>
        <p:spPr>
          <a:xfrm>
            <a:off x="5257800" y="584200"/>
            <a:ext cx="3657600" cy="4401205"/>
          </a:xfrm>
          <a:prstGeom prst="rect">
            <a:avLst/>
          </a:prstGeom>
          <a:noFill/>
        </p:spPr>
        <p:txBody>
          <a:bodyPr>
            <a:spAutoFit/>
          </a:bodyPr>
          <a:lstStyle/>
          <a:p>
            <a:pPr marL="285750" indent="-285750" fontAlgn="auto">
              <a:spcBef>
                <a:spcPts val="0"/>
              </a:spcBef>
              <a:spcAft>
                <a:spcPts val="0"/>
              </a:spcAft>
              <a:buFont typeface="Wingdings" pitchFamily="2" charset="2"/>
              <a:buChar char="q"/>
              <a:defRPr/>
            </a:pPr>
            <a:r>
              <a:rPr lang="en-US" sz="2000" dirty="0" smtClean="0"/>
              <a:t>Design, build and operate a </a:t>
            </a:r>
            <a:r>
              <a:rPr lang="en-US" sz="2000" dirty="0"/>
              <a:t>variety of ocean </a:t>
            </a:r>
            <a:r>
              <a:rPr lang="en-US" sz="2000" dirty="0" smtClean="0"/>
              <a:t>robots</a:t>
            </a:r>
          </a:p>
          <a:p>
            <a:pPr marL="285750" indent="-285750" fontAlgn="auto">
              <a:spcBef>
                <a:spcPts val="0"/>
              </a:spcBef>
              <a:spcAft>
                <a:spcPts val="0"/>
              </a:spcAft>
              <a:buFont typeface="Wingdings" pitchFamily="2" charset="2"/>
              <a:buChar char="q"/>
              <a:defRPr/>
            </a:pPr>
            <a:r>
              <a:rPr lang="en-US" sz="2000" dirty="0" smtClean="0"/>
              <a:t>Home to the National Deep Submergence Facility (NDSF)</a:t>
            </a:r>
            <a:endParaRPr lang="en-US" sz="2000" dirty="0"/>
          </a:p>
          <a:p>
            <a:pPr marL="285750" indent="-285750" fontAlgn="auto">
              <a:spcBef>
                <a:spcPts val="0"/>
              </a:spcBef>
              <a:spcAft>
                <a:spcPts val="0"/>
              </a:spcAft>
              <a:buFont typeface="Wingdings" pitchFamily="2" charset="2"/>
              <a:buChar char="q"/>
              <a:defRPr/>
            </a:pPr>
            <a:r>
              <a:rPr lang="en-US" sz="2000" dirty="0"/>
              <a:t>Field Operations:</a:t>
            </a:r>
          </a:p>
          <a:p>
            <a:pPr marL="742950" lvl="1" indent="-285750" fontAlgn="auto">
              <a:spcBef>
                <a:spcPts val="0"/>
              </a:spcBef>
              <a:spcAft>
                <a:spcPts val="0"/>
              </a:spcAft>
              <a:buFont typeface="Wingdings" pitchFamily="2" charset="2"/>
              <a:buChar char="q"/>
              <a:defRPr/>
            </a:pPr>
            <a:r>
              <a:rPr lang="en-US" sz="2000" dirty="0"/>
              <a:t>10+ ROV cruises/year</a:t>
            </a:r>
          </a:p>
          <a:p>
            <a:pPr marL="742950" lvl="1" indent="-285750" fontAlgn="auto">
              <a:spcBef>
                <a:spcPts val="0"/>
              </a:spcBef>
              <a:spcAft>
                <a:spcPts val="0"/>
              </a:spcAft>
              <a:buFont typeface="Wingdings" pitchFamily="2" charset="2"/>
              <a:buChar char="q"/>
              <a:defRPr/>
            </a:pPr>
            <a:r>
              <a:rPr lang="en-US" sz="2000" dirty="0"/>
              <a:t>~10 AUV cruises/year</a:t>
            </a:r>
          </a:p>
          <a:p>
            <a:pPr marL="285750" indent="-285750" fontAlgn="auto">
              <a:spcBef>
                <a:spcPts val="0"/>
              </a:spcBef>
              <a:spcAft>
                <a:spcPts val="0"/>
              </a:spcAft>
              <a:buFont typeface="Wingdings" pitchFamily="2" charset="2"/>
              <a:buChar char="q"/>
              <a:defRPr/>
            </a:pPr>
            <a:r>
              <a:rPr lang="en-US" sz="2000" dirty="0"/>
              <a:t>Core </a:t>
            </a:r>
            <a:r>
              <a:rPr lang="en-US" sz="2000" dirty="0" smtClean="0"/>
              <a:t>areas </a:t>
            </a:r>
            <a:r>
              <a:rPr lang="en-US" sz="2000" dirty="0"/>
              <a:t>include:</a:t>
            </a:r>
          </a:p>
          <a:p>
            <a:pPr marL="742950" lvl="1" indent="-285750" fontAlgn="auto">
              <a:spcBef>
                <a:spcPts val="0"/>
              </a:spcBef>
              <a:spcAft>
                <a:spcPts val="0"/>
              </a:spcAft>
              <a:buFont typeface="Wingdings" pitchFamily="2" charset="2"/>
              <a:buChar char="q"/>
              <a:defRPr/>
            </a:pPr>
            <a:r>
              <a:rPr lang="en-US" sz="2000" dirty="0"/>
              <a:t>Robotics</a:t>
            </a:r>
          </a:p>
          <a:p>
            <a:pPr marL="742950" lvl="1" indent="-285750" fontAlgn="auto">
              <a:spcBef>
                <a:spcPts val="0"/>
              </a:spcBef>
              <a:spcAft>
                <a:spcPts val="0"/>
              </a:spcAft>
              <a:buFont typeface="Wingdings" pitchFamily="2" charset="2"/>
              <a:buChar char="q"/>
              <a:defRPr/>
            </a:pPr>
            <a:r>
              <a:rPr lang="en-US" sz="2000" dirty="0"/>
              <a:t>Control and navigation</a:t>
            </a:r>
          </a:p>
          <a:p>
            <a:pPr marL="742950" lvl="1" indent="-285750" fontAlgn="auto">
              <a:spcBef>
                <a:spcPts val="0"/>
              </a:spcBef>
              <a:spcAft>
                <a:spcPts val="0"/>
              </a:spcAft>
              <a:buFont typeface="Wingdings" pitchFamily="2" charset="2"/>
              <a:buChar char="q"/>
              <a:defRPr/>
            </a:pPr>
            <a:r>
              <a:rPr lang="en-US" sz="2000" dirty="0" smtClean="0"/>
              <a:t>Sensing</a:t>
            </a:r>
            <a:endParaRPr lang="en-US" sz="2000" dirty="0"/>
          </a:p>
          <a:p>
            <a:pPr marL="742950" lvl="1" indent="-285750" fontAlgn="auto">
              <a:spcBef>
                <a:spcPts val="0"/>
              </a:spcBef>
              <a:spcAft>
                <a:spcPts val="0"/>
              </a:spcAft>
              <a:buFont typeface="Wingdings" pitchFamily="2" charset="2"/>
              <a:buChar char="q"/>
              <a:defRPr/>
            </a:pPr>
            <a:r>
              <a:rPr lang="en-US" sz="2000" dirty="0" smtClean="0"/>
              <a:t>Autonomy</a:t>
            </a:r>
          </a:p>
          <a:p>
            <a:pPr>
              <a:defRPr/>
            </a:pPr>
            <a:endParaRPr lang="en-US" sz="2000" dirty="0"/>
          </a:p>
        </p:txBody>
      </p:sp>
      <p:pic>
        <p:nvPicPr>
          <p:cNvPr id="7173" name="Picture 8" descr="Blog19_Pic2.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30425" y="4630718"/>
            <a:ext cx="2844800" cy="2133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0128957"/>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70" name="Picture 3" descr="NDSF.psd"/>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2400" y="584200"/>
            <a:ext cx="4822825" cy="4876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4099" name="Rectangle 2"/>
          <p:cNvSpPr>
            <a:spLocks noChangeArrowheads="1"/>
          </p:cNvSpPr>
          <p:nvPr/>
        </p:nvSpPr>
        <p:spPr bwMode="auto">
          <a:xfrm>
            <a:off x="533400" y="0"/>
            <a:ext cx="8142288" cy="584775"/>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3200" dirty="0">
                <a:solidFill>
                  <a:srgbClr val="FFFF00"/>
                </a:solidFill>
                <a:effectLst>
                  <a:outerShdw blurRad="38100" dist="38100" dir="2700000" algn="tl">
                    <a:srgbClr val="000000">
                      <a:alpha val="43137"/>
                    </a:srgbClr>
                  </a:outerShdw>
                </a:effectLst>
                <a:latin typeface="+mj-lt"/>
                <a:cs typeface="Times New Roman" pitchFamily="18" charset="0"/>
              </a:rPr>
              <a:t>Deep Submergence Lab </a:t>
            </a:r>
          </a:p>
        </p:txBody>
      </p:sp>
      <p:sp>
        <p:nvSpPr>
          <p:cNvPr id="3" name="TextBox 2"/>
          <p:cNvSpPr txBox="1"/>
          <p:nvPr/>
        </p:nvSpPr>
        <p:spPr>
          <a:xfrm>
            <a:off x="5257800" y="584200"/>
            <a:ext cx="3657600" cy="6247864"/>
          </a:xfrm>
          <a:prstGeom prst="rect">
            <a:avLst/>
          </a:prstGeom>
          <a:noFill/>
        </p:spPr>
        <p:txBody>
          <a:bodyPr>
            <a:spAutoFit/>
          </a:bodyPr>
          <a:lstStyle/>
          <a:p>
            <a:pPr marL="285750" indent="-285750" fontAlgn="auto">
              <a:spcBef>
                <a:spcPts val="0"/>
              </a:spcBef>
              <a:spcAft>
                <a:spcPts val="0"/>
              </a:spcAft>
              <a:buFont typeface="Wingdings" pitchFamily="2" charset="2"/>
              <a:buChar char="q"/>
              <a:defRPr/>
            </a:pPr>
            <a:r>
              <a:rPr lang="en-US" sz="2000" dirty="0" smtClean="0"/>
              <a:t>Design, build and operate a </a:t>
            </a:r>
            <a:r>
              <a:rPr lang="en-US" sz="2000" dirty="0"/>
              <a:t>variety of ocean </a:t>
            </a:r>
            <a:r>
              <a:rPr lang="en-US" sz="2000" dirty="0" smtClean="0"/>
              <a:t>robots</a:t>
            </a:r>
          </a:p>
          <a:p>
            <a:pPr marL="285750" indent="-285750" fontAlgn="auto">
              <a:spcBef>
                <a:spcPts val="0"/>
              </a:spcBef>
              <a:spcAft>
                <a:spcPts val="0"/>
              </a:spcAft>
              <a:buFont typeface="Wingdings" pitchFamily="2" charset="2"/>
              <a:buChar char="q"/>
              <a:defRPr/>
            </a:pPr>
            <a:r>
              <a:rPr lang="en-US" sz="2000" dirty="0" smtClean="0"/>
              <a:t>Home to the National Deep Submergence Facility (NDSF)</a:t>
            </a:r>
            <a:endParaRPr lang="en-US" sz="2000" dirty="0"/>
          </a:p>
          <a:p>
            <a:pPr marL="285750" indent="-285750" fontAlgn="auto">
              <a:spcBef>
                <a:spcPts val="0"/>
              </a:spcBef>
              <a:spcAft>
                <a:spcPts val="0"/>
              </a:spcAft>
              <a:buFont typeface="Wingdings" pitchFamily="2" charset="2"/>
              <a:buChar char="q"/>
              <a:defRPr/>
            </a:pPr>
            <a:r>
              <a:rPr lang="en-US" sz="2000" dirty="0"/>
              <a:t>Field Operations:</a:t>
            </a:r>
          </a:p>
          <a:p>
            <a:pPr marL="742950" lvl="1" indent="-285750" fontAlgn="auto">
              <a:spcBef>
                <a:spcPts val="0"/>
              </a:spcBef>
              <a:spcAft>
                <a:spcPts val="0"/>
              </a:spcAft>
              <a:buFont typeface="Wingdings" pitchFamily="2" charset="2"/>
              <a:buChar char="q"/>
              <a:defRPr/>
            </a:pPr>
            <a:r>
              <a:rPr lang="en-US" sz="2000" dirty="0"/>
              <a:t>10+ ROV cruises/year</a:t>
            </a:r>
          </a:p>
          <a:p>
            <a:pPr marL="742950" lvl="1" indent="-285750" fontAlgn="auto">
              <a:spcBef>
                <a:spcPts val="0"/>
              </a:spcBef>
              <a:spcAft>
                <a:spcPts val="0"/>
              </a:spcAft>
              <a:buFont typeface="Wingdings" pitchFamily="2" charset="2"/>
              <a:buChar char="q"/>
              <a:defRPr/>
            </a:pPr>
            <a:r>
              <a:rPr lang="en-US" sz="2000" dirty="0"/>
              <a:t>~10 AUV cruises/year</a:t>
            </a:r>
          </a:p>
          <a:p>
            <a:pPr marL="285750" indent="-285750" fontAlgn="auto">
              <a:spcBef>
                <a:spcPts val="0"/>
              </a:spcBef>
              <a:spcAft>
                <a:spcPts val="0"/>
              </a:spcAft>
              <a:buFont typeface="Wingdings" pitchFamily="2" charset="2"/>
              <a:buChar char="q"/>
              <a:defRPr/>
            </a:pPr>
            <a:r>
              <a:rPr lang="en-US" sz="2000" dirty="0"/>
              <a:t>Core </a:t>
            </a:r>
            <a:r>
              <a:rPr lang="en-US" sz="2000" dirty="0" smtClean="0"/>
              <a:t>areas </a:t>
            </a:r>
            <a:r>
              <a:rPr lang="en-US" sz="2000" dirty="0"/>
              <a:t>include:</a:t>
            </a:r>
          </a:p>
          <a:p>
            <a:pPr marL="742950" lvl="1" indent="-285750" fontAlgn="auto">
              <a:spcBef>
                <a:spcPts val="0"/>
              </a:spcBef>
              <a:spcAft>
                <a:spcPts val="0"/>
              </a:spcAft>
              <a:buFont typeface="Wingdings" pitchFamily="2" charset="2"/>
              <a:buChar char="q"/>
              <a:defRPr/>
            </a:pPr>
            <a:r>
              <a:rPr lang="en-US" sz="2000" dirty="0"/>
              <a:t>Robotics</a:t>
            </a:r>
          </a:p>
          <a:p>
            <a:pPr marL="742950" lvl="1" indent="-285750" fontAlgn="auto">
              <a:spcBef>
                <a:spcPts val="0"/>
              </a:spcBef>
              <a:spcAft>
                <a:spcPts val="0"/>
              </a:spcAft>
              <a:buFont typeface="Wingdings" pitchFamily="2" charset="2"/>
              <a:buChar char="q"/>
              <a:defRPr/>
            </a:pPr>
            <a:r>
              <a:rPr lang="en-US" sz="2000" dirty="0"/>
              <a:t>Control and navigation</a:t>
            </a:r>
          </a:p>
          <a:p>
            <a:pPr marL="742950" lvl="1" indent="-285750" fontAlgn="auto">
              <a:spcBef>
                <a:spcPts val="0"/>
              </a:spcBef>
              <a:spcAft>
                <a:spcPts val="0"/>
              </a:spcAft>
              <a:buFont typeface="Wingdings" pitchFamily="2" charset="2"/>
              <a:buChar char="q"/>
              <a:defRPr/>
            </a:pPr>
            <a:r>
              <a:rPr lang="en-US" sz="2000" dirty="0" smtClean="0"/>
              <a:t>Sensing</a:t>
            </a:r>
            <a:endParaRPr lang="en-US" sz="2000" dirty="0"/>
          </a:p>
          <a:p>
            <a:pPr marL="742950" lvl="1" indent="-285750" fontAlgn="auto">
              <a:spcBef>
                <a:spcPts val="0"/>
              </a:spcBef>
              <a:spcAft>
                <a:spcPts val="0"/>
              </a:spcAft>
              <a:buFont typeface="Wingdings" pitchFamily="2" charset="2"/>
              <a:buChar char="q"/>
              <a:defRPr/>
            </a:pPr>
            <a:r>
              <a:rPr lang="en-US" sz="2000" dirty="0" smtClean="0"/>
              <a:t>Autonomy</a:t>
            </a:r>
          </a:p>
          <a:p>
            <a:pPr marL="285750" indent="-285750">
              <a:buFont typeface="Wingdings" pitchFamily="2" charset="2"/>
              <a:buChar char="q"/>
              <a:defRPr/>
            </a:pPr>
            <a:endParaRPr lang="en-US" sz="2000" dirty="0"/>
          </a:p>
          <a:p>
            <a:pPr marL="285750" indent="-285750">
              <a:buFont typeface="Wingdings" pitchFamily="2" charset="2"/>
              <a:buChar char="q"/>
              <a:defRPr/>
            </a:pPr>
            <a:r>
              <a:rPr lang="en-US" sz="2000" b="1" dirty="0" smtClean="0"/>
              <a:t>Today’s talk focuses on 2 recent projects:</a:t>
            </a:r>
          </a:p>
          <a:p>
            <a:pPr marL="742950" lvl="1" indent="-285750">
              <a:buFont typeface="Wingdings" pitchFamily="2" charset="2"/>
              <a:buChar char="q"/>
              <a:defRPr/>
            </a:pPr>
            <a:r>
              <a:rPr lang="en-US" sz="2000" b="1" dirty="0" smtClean="0"/>
              <a:t>Coordinated AUV-ASV operations</a:t>
            </a:r>
          </a:p>
          <a:p>
            <a:pPr marL="742950" lvl="1" indent="-285750">
              <a:buFont typeface="Wingdings" pitchFamily="2" charset="2"/>
              <a:buChar char="q"/>
              <a:defRPr/>
            </a:pPr>
            <a:r>
              <a:rPr lang="en-US" sz="2000" b="1" dirty="0" smtClean="0"/>
              <a:t>Nereid Under-Ice robot</a:t>
            </a:r>
            <a:endParaRPr lang="en-US" sz="2000" b="1" dirty="0"/>
          </a:p>
        </p:txBody>
      </p:sp>
      <p:pic>
        <p:nvPicPr>
          <p:cNvPr id="7173" name="Picture 8" descr="Blog19_Pic2.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30425" y="4630718"/>
            <a:ext cx="2844800" cy="2133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650350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TextBox 5"/>
          <p:cNvSpPr txBox="1">
            <a:spLocks noChangeArrowheads="1"/>
          </p:cNvSpPr>
          <p:nvPr/>
        </p:nvSpPr>
        <p:spPr bwMode="auto">
          <a:xfrm>
            <a:off x="1676400" y="5943600"/>
            <a:ext cx="184150" cy="366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pPr>
            <a:endParaRPr lang="en-US" sz="1800">
              <a:solidFill>
                <a:srgbClr val="000000"/>
              </a:solidFill>
              <a:latin typeface="Calibri" charset="0"/>
            </a:endParaRPr>
          </a:p>
        </p:txBody>
      </p:sp>
      <p:sp>
        <p:nvSpPr>
          <p:cNvPr id="6" name="Rounded Rectangle 5"/>
          <p:cNvSpPr/>
          <p:nvPr/>
        </p:nvSpPr>
        <p:spPr bwMode="auto">
          <a:xfrm>
            <a:off x="1143000" y="152400"/>
            <a:ext cx="6934200" cy="838200"/>
          </a:xfrm>
          <a:prstGeom prst="roundRect">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dirty="0" smtClean="0">
                <a:solidFill>
                  <a:srgbClr val="000090"/>
                </a:solidFill>
              </a:rPr>
              <a:t>Coordinated AUV-ASV Operations</a:t>
            </a:r>
          </a:p>
          <a:p>
            <a:pPr algn="ctr" eaLnBrk="0" fontAlgn="base" hangingPunct="0">
              <a:spcBef>
                <a:spcPct val="0"/>
              </a:spcBef>
              <a:spcAft>
                <a:spcPct val="0"/>
              </a:spcAft>
            </a:pPr>
            <a:r>
              <a:rPr lang="en-US" sz="2400" dirty="0" smtClean="0">
                <a:solidFill>
                  <a:srgbClr val="000090"/>
                </a:solidFill>
              </a:rPr>
              <a:t>AUV Operations: </a:t>
            </a:r>
            <a:r>
              <a:rPr lang="en-US" sz="2400" b="1" dirty="0" smtClean="0">
                <a:solidFill>
                  <a:srgbClr val="000090"/>
                </a:solidFill>
              </a:rPr>
              <a:t>Then</a:t>
            </a:r>
            <a:endParaRPr lang="en-US" sz="2400" b="1" dirty="0">
              <a:solidFill>
                <a:srgbClr val="000090"/>
              </a:solidFill>
            </a:endParaRPr>
          </a:p>
        </p:txBody>
      </p:sp>
      <p:sp>
        <p:nvSpPr>
          <p:cNvPr id="2" name="Rounded Rectangle 1"/>
          <p:cNvSpPr/>
          <p:nvPr/>
        </p:nvSpPr>
        <p:spPr bwMode="auto">
          <a:xfrm>
            <a:off x="304800" y="1143000"/>
            <a:ext cx="8458200" cy="5638800"/>
          </a:xfrm>
          <a:prstGeom prst="roundRect">
            <a:avLst/>
          </a:prstGeom>
          <a:solidFill>
            <a:srgbClr val="FFFFFF"/>
          </a:solidFill>
          <a:ln w="9525" cap="flat" cmpd="sng" algn="ctr">
            <a:solidFill>
              <a:srgbClr val="00009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pic>
        <p:nvPicPr>
          <p:cNvPr id="8" name="Picture 3" descr="LBL_clean"/>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105400" y="1676400"/>
            <a:ext cx="3249969" cy="3205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nvGrpSpPr>
          <p:cNvPr id="10" name="Group 25"/>
          <p:cNvGrpSpPr>
            <a:grpSpLocks/>
          </p:cNvGrpSpPr>
          <p:nvPr/>
        </p:nvGrpSpPr>
        <p:grpSpPr bwMode="auto">
          <a:xfrm>
            <a:off x="762000" y="1835149"/>
            <a:ext cx="3948113" cy="2887663"/>
            <a:chOff x="288" y="1056"/>
            <a:chExt cx="2487" cy="1819"/>
          </a:xfrm>
        </p:grpSpPr>
        <p:pic>
          <p:nvPicPr>
            <p:cNvPr id="11" name="Picture 26" descr="C:\Documents and Settings\James Kinsey\Desktop\presentations\thesis_defense\abe_recover_gr.jpg"/>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88" y="1056"/>
              <a:ext cx="2208" cy="181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2" name="Text Box 27"/>
            <p:cNvSpPr txBox="1">
              <a:spLocks noChangeArrowheads="1"/>
            </p:cNvSpPr>
            <p:nvPr/>
          </p:nvSpPr>
          <p:spPr bwMode="auto">
            <a:xfrm>
              <a:off x="2544" y="1104"/>
              <a:ext cx="231" cy="16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eaVert">
              <a:spAutoFit/>
            </a:bodyPr>
            <a:lstStyle/>
            <a:p>
              <a:pPr eaLnBrk="0" fontAlgn="base" hangingPunct="0">
                <a:spcBef>
                  <a:spcPct val="50000"/>
                </a:spcBef>
                <a:spcAft>
                  <a:spcPct val="0"/>
                </a:spcAft>
              </a:pPr>
              <a:r>
                <a:rPr lang="en-US" sz="1200">
                  <a:solidFill>
                    <a:srgbClr val="FFFFFF"/>
                  </a:solidFill>
                </a:rPr>
                <a:t>Credit: D. Yoerger WHOI</a:t>
              </a:r>
            </a:p>
          </p:txBody>
        </p:sp>
      </p:grpSp>
      <p:sp>
        <p:nvSpPr>
          <p:cNvPr id="5" name="TextBox 4"/>
          <p:cNvSpPr txBox="1"/>
          <p:nvPr/>
        </p:nvSpPr>
        <p:spPr>
          <a:xfrm>
            <a:off x="762000" y="4881563"/>
            <a:ext cx="7772400" cy="1569660"/>
          </a:xfrm>
          <a:prstGeom prst="rect">
            <a:avLst/>
          </a:prstGeom>
          <a:noFill/>
        </p:spPr>
        <p:txBody>
          <a:bodyPr wrap="square" rtlCol="0">
            <a:spAutoFit/>
          </a:bodyPr>
          <a:lstStyle/>
          <a:p>
            <a:pPr marL="342900" indent="-342900" eaLnBrk="0" fontAlgn="base" hangingPunct="0">
              <a:spcBef>
                <a:spcPct val="0"/>
              </a:spcBef>
              <a:spcAft>
                <a:spcPct val="0"/>
              </a:spcAft>
              <a:buFont typeface="Wingdings" pitchFamily="2" charset="2"/>
              <a:buChar char="q"/>
            </a:pPr>
            <a:r>
              <a:rPr lang="en-US" sz="2400" dirty="0">
                <a:solidFill>
                  <a:srgbClr val="000000"/>
                </a:solidFill>
              </a:rPr>
              <a:t>Use to </a:t>
            </a:r>
            <a:r>
              <a:rPr lang="en-US" sz="2400" dirty="0" smtClean="0">
                <a:solidFill>
                  <a:srgbClr val="000000"/>
                </a:solidFill>
              </a:rPr>
              <a:t>deploy </a:t>
            </a:r>
            <a:r>
              <a:rPr lang="en-US" sz="2400" dirty="0">
                <a:solidFill>
                  <a:srgbClr val="000000"/>
                </a:solidFill>
              </a:rPr>
              <a:t>a deep AUV and leave it for 20+ hours to go do other work</a:t>
            </a:r>
          </a:p>
          <a:p>
            <a:pPr marL="342900" indent="-342900" eaLnBrk="0" fontAlgn="base" hangingPunct="0">
              <a:spcBef>
                <a:spcPct val="0"/>
              </a:spcBef>
              <a:spcAft>
                <a:spcPct val="0"/>
              </a:spcAft>
              <a:buFont typeface="Wingdings" pitchFamily="2" charset="2"/>
              <a:buChar char="q"/>
            </a:pPr>
            <a:r>
              <a:rPr lang="en-US" sz="2400" dirty="0">
                <a:solidFill>
                  <a:srgbClr val="000000"/>
                </a:solidFill>
              </a:rPr>
              <a:t>LBL provided external </a:t>
            </a:r>
            <a:r>
              <a:rPr lang="en-US" sz="2400" dirty="0" err="1">
                <a:solidFill>
                  <a:srgbClr val="000000"/>
                </a:solidFill>
              </a:rPr>
              <a:t>nav</a:t>
            </a:r>
            <a:r>
              <a:rPr lang="en-US" sz="2400" dirty="0">
                <a:solidFill>
                  <a:srgbClr val="000000"/>
                </a:solidFill>
              </a:rPr>
              <a:t> aiding</a:t>
            </a:r>
          </a:p>
          <a:p>
            <a:pPr marL="342900" indent="-342900" eaLnBrk="0" fontAlgn="base" hangingPunct="0">
              <a:spcBef>
                <a:spcPct val="0"/>
              </a:spcBef>
              <a:spcAft>
                <a:spcPct val="0"/>
              </a:spcAft>
              <a:buFont typeface="Wingdings" pitchFamily="2" charset="2"/>
              <a:buChar char="q"/>
            </a:pPr>
            <a:r>
              <a:rPr lang="en-US" sz="2400" dirty="0">
                <a:solidFill>
                  <a:srgbClr val="000000"/>
                </a:solidFill>
              </a:rPr>
              <a:t>Very minimal telemetry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35522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1747" name="Group 8"/>
          <p:cNvGrpSpPr>
            <a:grpSpLocks/>
          </p:cNvGrpSpPr>
          <p:nvPr/>
        </p:nvGrpSpPr>
        <p:grpSpPr bwMode="auto">
          <a:xfrm>
            <a:off x="5327561" y="1135591"/>
            <a:ext cx="3048000" cy="5029200"/>
            <a:chOff x="2959" y="118"/>
            <a:chExt cx="2801" cy="4202"/>
          </a:xfrm>
        </p:grpSpPr>
        <p:pic>
          <p:nvPicPr>
            <p:cNvPr id="31751" name="Picture 3" descr="intervention.pn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959" y="118"/>
              <a:ext cx="2801" cy="420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53254" name="Text Box 7"/>
            <p:cNvSpPr txBox="1">
              <a:spLocks noChangeArrowheads="1"/>
            </p:cNvSpPr>
            <p:nvPr/>
          </p:nvSpPr>
          <p:spPr bwMode="auto">
            <a:xfrm>
              <a:off x="3792" y="2352"/>
              <a:ext cx="1344" cy="198"/>
            </a:xfrm>
            <a:prstGeom prst="rect">
              <a:avLst/>
            </a:prstGeom>
            <a:noFill/>
            <a:ln w="9525">
              <a:noFill/>
              <a:miter lim="800000"/>
              <a:headEnd/>
              <a:tailEnd/>
            </a:ln>
          </p:spPr>
          <p:txBody>
            <a:bodyPr>
              <a:spAutoFit/>
            </a:bodyPr>
            <a:lstStyle/>
            <a:p>
              <a:pPr eaLnBrk="0" fontAlgn="base" hangingPunct="0">
                <a:spcBef>
                  <a:spcPct val="50000"/>
                </a:spcBef>
                <a:spcAft>
                  <a:spcPct val="0"/>
                </a:spcAft>
                <a:defRPr/>
              </a:pPr>
              <a:r>
                <a:rPr lang="en-US" sz="1200" b="1" dirty="0">
                  <a:solidFill>
                    <a:srgbClr val="FF0000"/>
                  </a:solidFill>
                  <a:effectLst>
                    <a:outerShdw blurRad="38100" dist="38100" dir="2700000" algn="tl">
                      <a:srgbClr val="000000">
                        <a:alpha val="43137"/>
                      </a:srgbClr>
                    </a:outerShdw>
                  </a:effectLst>
                </a:rPr>
                <a:t>Strongest Plume Signal</a:t>
              </a:r>
            </a:p>
          </p:txBody>
        </p:sp>
      </p:grpSp>
      <p:sp>
        <p:nvSpPr>
          <p:cNvPr id="10" name="Rounded Rectangle 9"/>
          <p:cNvSpPr/>
          <p:nvPr/>
        </p:nvSpPr>
        <p:spPr bwMode="auto">
          <a:xfrm>
            <a:off x="1219200" y="76200"/>
            <a:ext cx="6705600" cy="914400"/>
          </a:xfrm>
          <a:prstGeom prst="roundRect">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dirty="0">
                <a:solidFill>
                  <a:srgbClr val="000090"/>
                </a:solidFill>
              </a:rPr>
              <a:t>Coordinated AUV-ASV Operations</a:t>
            </a:r>
          </a:p>
          <a:p>
            <a:pPr algn="ctr" eaLnBrk="0" fontAlgn="base" hangingPunct="0">
              <a:spcBef>
                <a:spcPct val="0"/>
              </a:spcBef>
              <a:spcAft>
                <a:spcPct val="0"/>
              </a:spcAft>
            </a:pPr>
            <a:r>
              <a:rPr lang="en-US" sz="2400" dirty="0" smtClean="0">
                <a:solidFill>
                  <a:srgbClr val="000090"/>
                </a:solidFill>
              </a:rPr>
              <a:t> AUV Operations </a:t>
            </a:r>
            <a:r>
              <a:rPr lang="en-US" sz="2400" b="1" dirty="0" smtClean="0">
                <a:solidFill>
                  <a:srgbClr val="000090"/>
                </a:solidFill>
              </a:rPr>
              <a:t>Now</a:t>
            </a:r>
            <a:r>
              <a:rPr lang="en-US" sz="2400" dirty="0" smtClean="0">
                <a:solidFill>
                  <a:srgbClr val="000090"/>
                </a:solidFill>
              </a:rPr>
              <a:t>:</a:t>
            </a:r>
            <a:endParaRPr lang="en-US" sz="2400" dirty="0">
              <a:solidFill>
                <a:srgbClr val="000090"/>
              </a:solidFill>
            </a:endParaRPr>
          </a:p>
        </p:txBody>
      </p:sp>
      <p:sp>
        <p:nvSpPr>
          <p:cNvPr id="3" name="Rectangle 2"/>
          <p:cNvSpPr/>
          <p:nvPr/>
        </p:nvSpPr>
        <p:spPr bwMode="auto">
          <a:xfrm>
            <a:off x="533400" y="1084421"/>
            <a:ext cx="4419600" cy="2649379"/>
          </a:xfrm>
          <a:prstGeom prst="rect">
            <a:avLst/>
          </a:prstGeom>
          <a:solidFill>
            <a:schemeClr val="bg1"/>
          </a:solidFill>
          <a:ln w="9525" cap="flat" cmpd="sng" algn="ctr">
            <a:solidFill>
              <a:srgbClr val="00009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1" name="Rectangle 6"/>
          <p:cNvSpPr>
            <a:spLocks noChangeArrowheads="1"/>
          </p:cNvSpPr>
          <p:nvPr/>
        </p:nvSpPr>
        <p:spPr bwMode="auto">
          <a:xfrm>
            <a:off x="609600" y="1128326"/>
            <a:ext cx="4343400" cy="255309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360">
                <a:solidFill>
                  <a:srgbClr val="000000"/>
                </a:solidFill>
                <a:miter lim="800000"/>
                <a:headEnd/>
                <a:tailEnd/>
              </a14:hiddenLine>
            </a:ext>
          </a:extLst>
        </p:spPr>
        <p:txBody>
          <a:bodyPr wrap="square" lIns="90000" tIns="45000" rIns="90000" bIns="45000">
            <a:spAutoFit/>
          </a:bodyPr>
          <a:lstStyle/>
          <a:p>
            <a:pPr defTabSz="457200" eaLnBrk="0" fontAlgn="base" hangingPunct="0">
              <a:spcBef>
                <a:spcPct val="0"/>
              </a:spcBef>
              <a:spcAft>
                <a:spcPct val="0"/>
              </a:spcAft>
              <a:buClr>
                <a:srgbClr val="000000"/>
              </a:buClr>
              <a:buSzPct val="45000"/>
              <a:tabLst>
                <a:tab pos="723900" algn="l"/>
                <a:tab pos="1447800" algn="l"/>
                <a:tab pos="2171700" algn="l"/>
                <a:tab pos="2895600" algn="l"/>
                <a:tab pos="3619500" algn="l"/>
                <a:tab pos="4343400" algn="l"/>
              </a:tabLst>
            </a:pPr>
            <a:r>
              <a:rPr lang="en-US" dirty="0">
                <a:solidFill>
                  <a:srgbClr val="000090"/>
                </a:solidFill>
                <a:cs typeface="DejaVu Sans" charset="0"/>
              </a:rPr>
              <a:t>Limited Acoustic Telemetry</a:t>
            </a:r>
          </a:p>
          <a:p>
            <a:pPr marL="285750" indent="-285750" defTabSz="457200" eaLnBrk="0" fontAlgn="base" hangingPunct="0">
              <a:spcBef>
                <a:spcPct val="0"/>
              </a:spcBef>
              <a:spcAft>
                <a:spcPct val="0"/>
              </a:spcAft>
              <a:buClr>
                <a:srgbClr val="000000"/>
              </a:buClr>
              <a:buSzPct val="45000"/>
              <a:buFont typeface="Wingdings" pitchFamily="2" charset="2"/>
              <a:buChar char="q"/>
              <a:tabLst>
                <a:tab pos="723900" algn="l"/>
                <a:tab pos="1447800" algn="l"/>
                <a:tab pos="2171700" algn="l"/>
                <a:tab pos="2895600" algn="l"/>
                <a:tab pos="3619500" algn="l"/>
                <a:tab pos="4343400" algn="l"/>
              </a:tabLst>
            </a:pPr>
            <a:r>
              <a:rPr lang="en-US" dirty="0">
                <a:solidFill>
                  <a:srgbClr val="000090"/>
                </a:solidFill>
                <a:cs typeface="DejaVu Sans" charset="0"/>
              </a:rPr>
              <a:t>Transmitted science data enabled 	interrogation of mission progress</a:t>
            </a:r>
          </a:p>
          <a:p>
            <a:pPr marL="285750" indent="-285750" defTabSz="457200" eaLnBrk="0" fontAlgn="base" hangingPunct="0">
              <a:spcBef>
                <a:spcPct val="0"/>
              </a:spcBef>
              <a:spcAft>
                <a:spcPct val="0"/>
              </a:spcAft>
              <a:buClr>
                <a:srgbClr val="000000"/>
              </a:buClr>
              <a:buSzPct val="45000"/>
              <a:buFont typeface="Wingdings" pitchFamily="2" charset="2"/>
              <a:buChar char="q"/>
              <a:tabLst>
                <a:tab pos="723900" algn="l"/>
                <a:tab pos="1447800" algn="l"/>
                <a:tab pos="2171700" algn="l"/>
                <a:tab pos="2895600" algn="l"/>
                <a:tab pos="3619500" algn="l"/>
                <a:tab pos="4343400" algn="l"/>
              </a:tabLst>
            </a:pPr>
            <a:r>
              <a:rPr lang="en-US" dirty="0">
                <a:solidFill>
                  <a:srgbClr val="000090"/>
                </a:solidFill>
                <a:cs typeface="DejaVu Sans" charset="0"/>
              </a:rPr>
              <a:t>Facilitated </a:t>
            </a:r>
            <a:r>
              <a:rPr lang="en-US" dirty="0" smtClean="0">
                <a:solidFill>
                  <a:srgbClr val="000090"/>
                </a:solidFill>
                <a:cs typeface="DejaVu Sans" charset="0"/>
              </a:rPr>
              <a:t>in-situ re-tasking </a:t>
            </a:r>
            <a:r>
              <a:rPr lang="en-US" dirty="0">
                <a:solidFill>
                  <a:srgbClr val="000090"/>
                </a:solidFill>
                <a:cs typeface="DejaVu Sans" charset="0"/>
              </a:rPr>
              <a:t>of vehicle </a:t>
            </a:r>
          </a:p>
          <a:p>
            <a:pPr marL="285750" indent="-285750" defTabSz="457200" eaLnBrk="0" fontAlgn="base" hangingPunct="0">
              <a:spcBef>
                <a:spcPct val="0"/>
              </a:spcBef>
              <a:spcAft>
                <a:spcPct val="0"/>
              </a:spcAft>
              <a:buClr>
                <a:srgbClr val="000000"/>
              </a:buClr>
              <a:buSzPct val="45000"/>
              <a:buFont typeface="Wingdings" pitchFamily="2" charset="2"/>
              <a:buChar char="q"/>
              <a:tabLst>
                <a:tab pos="723900" algn="l"/>
                <a:tab pos="1447800" algn="l"/>
                <a:tab pos="2171700" algn="l"/>
                <a:tab pos="2895600" algn="l"/>
                <a:tab pos="3619500" algn="l"/>
                <a:tab pos="4343400" algn="l"/>
              </a:tabLst>
            </a:pPr>
            <a:r>
              <a:rPr lang="en-US" b="1" dirty="0" smtClean="0">
                <a:solidFill>
                  <a:srgbClr val="000090"/>
                </a:solidFill>
                <a:cs typeface="DejaVu Sans" charset="0"/>
              </a:rPr>
              <a:t>Acoustic </a:t>
            </a:r>
            <a:r>
              <a:rPr lang="en-US" b="1" dirty="0">
                <a:solidFill>
                  <a:srgbClr val="000090"/>
                </a:solidFill>
                <a:cs typeface="DejaVu Sans" charset="0"/>
              </a:rPr>
              <a:t>telemetry has transformed AUV operations however it has created an “acoustic leash” for many AUVs!</a:t>
            </a:r>
          </a:p>
          <a:p>
            <a:pPr defTabSz="457200" eaLnBrk="0" fontAlgn="base" hangingPunct="0">
              <a:spcBef>
                <a:spcPct val="0"/>
              </a:spcBef>
              <a:spcAft>
                <a:spcPct val="0"/>
              </a:spcAft>
              <a:buClr>
                <a:srgbClr val="000000"/>
              </a:buClr>
              <a:buSzPct val="45000"/>
              <a:tabLst>
                <a:tab pos="723900" algn="l"/>
                <a:tab pos="1447800" algn="l"/>
                <a:tab pos="2171700" algn="l"/>
                <a:tab pos="2895600" algn="l"/>
                <a:tab pos="3619500" algn="l"/>
                <a:tab pos="4343400" algn="l"/>
              </a:tabLst>
            </a:pPr>
            <a:endParaRPr lang="en-US" sz="1600" dirty="0">
              <a:solidFill>
                <a:srgbClr val="000090"/>
              </a:solidFill>
              <a:cs typeface="DejaVu Sans" charset="0"/>
            </a:endParaRPr>
          </a:p>
        </p:txBody>
      </p:sp>
      <p:pic>
        <p:nvPicPr>
          <p:cNvPr id="13" name="Picture 5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14400" y="3958415"/>
            <a:ext cx="3352800" cy="25401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2" name="TextBox 1"/>
          <p:cNvSpPr txBox="1"/>
          <p:nvPr/>
        </p:nvSpPr>
        <p:spPr>
          <a:xfrm>
            <a:off x="533400" y="6553200"/>
            <a:ext cx="4343400" cy="338554"/>
          </a:xfrm>
          <a:prstGeom prst="rect">
            <a:avLst/>
          </a:prstGeom>
          <a:noFill/>
        </p:spPr>
        <p:txBody>
          <a:bodyPr wrap="square" rtlCol="0">
            <a:spAutoFit/>
          </a:bodyPr>
          <a:lstStyle/>
          <a:p>
            <a:pPr eaLnBrk="0" fontAlgn="base" hangingPunct="0">
              <a:spcBef>
                <a:spcPct val="0"/>
              </a:spcBef>
              <a:spcAft>
                <a:spcPct val="0"/>
              </a:spcAft>
            </a:pPr>
            <a:r>
              <a:rPr lang="en-US" sz="1600" dirty="0">
                <a:solidFill>
                  <a:srgbClr val="000000"/>
                </a:solidFill>
              </a:rPr>
              <a:t>[</a:t>
            </a:r>
            <a:r>
              <a:rPr lang="en-US" sz="1600" dirty="0" err="1">
                <a:solidFill>
                  <a:srgbClr val="000000"/>
                </a:solidFill>
              </a:rPr>
              <a:t>Camilli</a:t>
            </a:r>
            <a:r>
              <a:rPr lang="en-US" sz="1600" dirty="0">
                <a:solidFill>
                  <a:srgbClr val="000000"/>
                </a:solidFill>
              </a:rPr>
              <a:t> et al. </a:t>
            </a:r>
            <a:r>
              <a:rPr lang="en-US" sz="1600" i="1" dirty="0">
                <a:solidFill>
                  <a:srgbClr val="000000"/>
                </a:solidFill>
              </a:rPr>
              <a:t>Science </a:t>
            </a:r>
            <a:r>
              <a:rPr lang="en-US" sz="1600" dirty="0">
                <a:solidFill>
                  <a:srgbClr val="000000"/>
                </a:solidFill>
              </a:rPr>
              <a:t>2010]</a:t>
            </a:r>
          </a:p>
        </p:txBody>
      </p:sp>
      <p:sp>
        <p:nvSpPr>
          <p:cNvPr id="14" name="TextBox 13"/>
          <p:cNvSpPr txBox="1"/>
          <p:nvPr/>
        </p:nvSpPr>
        <p:spPr>
          <a:xfrm>
            <a:off x="5181600" y="6214646"/>
            <a:ext cx="4343400" cy="338554"/>
          </a:xfrm>
          <a:prstGeom prst="rect">
            <a:avLst/>
          </a:prstGeom>
          <a:noFill/>
        </p:spPr>
        <p:txBody>
          <a:bodyPr wrap="square" rtlCol="0">
            <a:spAutoFit/>
          </a:bodyPr>
          <a:lstStyle/>
          <a:p>
            <a:pPr eaLnBrk="0" fontAlgn="base" hangingPunct="0">
              <a:spcBef>
                <a:spcPct val="0"/>
              </a:spcBef>
              <a:spcAft>
                <a:spcPct val="0"/>
              </a:spcAft>
            </a:pPr>
            <a:r>
              <a:rPr lang="en-US" sz="1600" dirty="0">
                <a:solidFill>
                  <a:srgbClr val="000000"/>
                </a:solidFill>
              </a:rPr>
              <a:t>[German et al. </a:t>
            </a:r>
            <a:r>
              <a:rPr lang="en-US" sz="1600" i="1" dirty="0">
                <a:solidFill>
                  <a:srgbClr val="000000"/>
                </a:solidFill>
              </a:rPr>
              <a:t>PNAS </a:t>
            </a:r>
            <a:r>
              <a:rPr lang="en-US" sz="1600" dirty="0">
                <a:solidFill>
                  <a:srgbClr val="000000"/>
                </a:solidFill>
              </a:rPr>
              <a:t>2010]</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46300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TextBox 5"/>
          <p:cNvSpPr txBox="1">
            <a:spLocks noChangeArrowheads="1"/>
          </p:cNvSpPr>
          <p:nvPr/>
        </p:nvSpPr>
        <p:spPr bwMode="auto">
          <a:xfrm>
            <a:off x="1676400" y="5943600"/>
            <a:ext cx="184150" cy="366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pPr>
            <a:endParaRPr lang="en-US" sz="1800">
              <a:solidFill>
                <a:srgbClr val="000000"/>
              </a:solidFill>
              <a:latin typeface="Calibri" charset="0"/>
            </a:endParaRPr>
          </a:p>
        </p:txBody>
      </p:sp>
      <p:sp>
        <p:nvSpPr>
          <p:cNvPr id="2" name="Rounded Rectangle 1"/>
          <p:cNvSpPr/>
          <p:nvPr/>
        </p:nvSpPr>
        <p:spPr bwMode="auto">
          <a:xfrm>
            <a:off x="1395451" y="76200"/>
            <a:ext cx="6376949" cy="609600"/>
          </a:xfrm>
          <a:prstGeom prst="roundRect">
            <a:avLst/>
          </a:prstGeom>
          <a:solidFill>
            <a:srgbClr val="FFFFFF"/>
          </a:solidFill>
          <a:ln w="9525" cap="flat" cmpd="sng" algn="ctr">
            <a:solidFill>
              <a:srgbClr val="00009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3" name="Rectangle 2"/>
          <p:cNvSpPr/>
          <p:nvPr/>
        </p:nvSpPr>
        <p:spPr bwMode="auto">
          <a:xfrm>
            <a:off x="164325" y="914400"/>
            <a:ext cx="8839200" cy="5562600"/>
          </a:xfrm>
          <a:prstGeom prst="rect">
            <a:avLst/>
          </a:prstGeom>
          <a:solidFill>
            <a:srgbClr val="FFFFFF"/>
          </a:solidFill>
          <a:ln w="9525" cap="flat" cmpd="sng" algn="ctr">
            <a:solidFill>
              <a:srgbClr val="00009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0" name="Content Placeholder 4"/>
          <p:cNvSpPr>
            <a:spLocks noGrp="1"/>
          </p:cNvSpPr>
          <p:nvPr>
            <p:ph sz="half" idx="2"/>
          </p:nvPr>
        </p:nvSpPr>
        <p:spPr>
          <a:xfrm>
            <a:off x="3200400" y="1066800"/>
            <a:ext cx="5486400" cy="5280025"/>
          </a:xfrm>
        </p:spPr>
        <p:txBody>
          <a:bodyPr/>
          <a:lstStyle/>
          <a:p>
            <a:r>
              <a:rPr lang="en-US" sz="1800" dirty="0" smtClean="0">
                <a:solidFill>
                  <a:srgbClr val="000090"/>
                </a:solidFill>
                <a:latin typeface="Arial" charset="0"/>
                <a:ea typeface="ＭＳ Ｐゴシック" charset="0"/>
                <a:cs typeface="ＭＳ Ｐゴシック" charset="0"/>
              </a:rPr>
              <a:t>Joint operations with AUVs and ROVs or manned submersibles are increasingly common</a:t>
            </a:r>
          </a:p>
          <a:p>
            <a:r>
              <a:rPr lang="en-US" sz="1800" dirty="0" smtClean="0">
                <a:solidFill>
                  <a:srgbClr val="000090"/>
                </a:solidFill>
                <a:latin typeface="Arial" charset="0"/>
                <a:ea typeface="ＭＳ Ｐゴシック" charset="0"/>
              </a:rPr>
              <a:t>For example, in the last year the Sentry AUV did 6 cruises with either the Jason ROV or the Alvin manned submersible</a:t>
            </a:r>
          </a:p>
          <a:p>
            <a:pPr lvl="1"/>
            <a:r>
              <a:rPr lang="en-US" sz="1800" dirty="0" smtClean="0">
                <a:solidFill>
                  <a:srgbClr val="000090"/>
                </a:solidFill>
                <a:latin typeface="Arial" charset="0"/>
                <a:ea typeface="ＭＳ Ｐゴシック" charset="0"/>
              </a:rPr>
              <a:t>With Alvin, Sentry dives at night for a 10-12 hour dive.  Is recovered with a 50% battery charge.</a:t>
            </a:r>
          </a:p>
          <a:p>
            <a:pPr lvl="1"/>
            <a:r>
              <a:rPr lang="en-US" sz="1800" dirty="0" smtClean="0">
                <a:solidFill>
                  <a:srgbClr val="000090"/>
                </a:solidFill>
                <a:latin typeface="Arial" charset="0"/>
                <a:ea typeface="ＭＳ Ｐゴシック" charset="0"/>
              </a:rPr>
              <a:t>With Jason, Sentry operates within ~5km of the ship.</a:t>
            </a:r>
          </a:p>
          <a:p>
            <a:pPr lvl="2"/>
            <a:r>
              <a:rPr lang="en-US" sz="1800" dirty="0" smtClean="0">
                <a:solidFill>
                  <a:srgbClr val="000090"/>
                </a:solidFill>
                <a:latin typeface="Arial" charset="0"/>
                <a:ea typeface="ＭＳ Ｐゴシック" charset="0"/>
              </a:rPr>
              <a:t>Launch and recover with Jason in the water.</a:t>
            </a:r>
          </a:p>
          <a:p>
            <a:r>
              <a:rPr lang="en-US" sz="1800" dirty="0" smtClean="0">
                <a:solidFill>
                  <a:srgbClr val="000090"/>
                </a:solidFill>
                <a:latin typeface="Arial" charset="0"/>
                <a:ea typeface="ＭＳ Ｐゴシック" charset="0"/>
              </a:rPr>
              <a:t>Efficiency could be improved if Sentry could operate far away from the ship without having to sacrifice:</a:t>
            </a:r>
          </a:p>
          <a:p>
            <a:pPr lvl="1"/>
            <a:r>
              <a:rPr lang="en-US" sz="1800" dirty="0" smtClean="0">
                <a:solidFill>
                  <a:srgbClr val="000090"/>
                </a:solidFill>
                <a:latin typeface="Arial" charset="0"/>
                <a:ea typeface="ＭＳ Ｐゴシック" charset="0"/>
              </a:rPr>
              <a:t>External navigation aiding</a:t>
            </a:r>
          </a:p>
          <a:p>
            <a:pPr lvl="1"/>
            <a:r>
              <a:rPr lang="en-US" sz="1800" dirty="0" smtClean="0">
                <a:solidFill>
                  <a:srgbClr val="000090"/>
                </a:solidFill>
                <a:latin typeface="Arial" charset="0"/>
                <a:ea typeface="ＭＳ Ｐゴシック" charset="0"/>
              </a:rPr>
              <a:t>In-situ monitoring and intervention</a:t>
            </a:r>
          </a:p>
          <a:p>
            <a:pPr lvl="1"/>
            <a:endParaRPr lang="en-US" sz="1000" dirty="0" smtClean="0">
              <a:solidFill>
                <a:srgbClr val="000090"/>
              </a:solidFill>
              <a:latin typeface="Arial" charset="0"/>
              <a:ea typeface="ＭＳ Ｐゴシック" charset="0"/>
            </a:endParaRPr>
          </a:p>
          <a:p>
            <a:endParaRPr lang="en-US" sz="2600" dirty="0">
              <a:solidFill>
                <a:srgbClr val="000090"/>
              </a:solidFill>
              <a:latin typeface="Arial" charset="0"/>
              <a:ea typeface="ＭＳ Ｐゴシック" charset="0"/>
            </a:endParaRPr>
          </a:p>
        </p:txBody>
      </p:sp>
      <p:sp>
        <p:nvSpPr>
          <p:cNvPr id="12" name="Rectangle 2"/>
          <p:cNvSpPr txBox="1">
            <a:spLocks noChangeArrowheads="1"/>
          </p:cNvSpPr>
          <p:nvPr/>
        </p:nvSpPr>
        <p:spPr bwMode="auto">
          <a:xfrm>
            <a:off x="685800" y="76200"/>
            <a:ext cx="7772400" cy="533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fontAlgn="base" hangingPunct="0">
              <a:spcBef>
                <a:spcPct val="0"/>
              </a:spcBef>
              <a:spcAft>
                <a:spcPct val="0"/>
              </a:spcAft>
            </a:pPr>
            <a:r>
              <a:rPr lang="en-US" dirty="0" smtClean="0">
                <a:solidFill>
                  <a:srgbClr val="000090"/>
                </a:solidFill>
              </a:rPr>
              <a:t>Joint Vehicle Operations</a:t>
            </a:r>
            <a:endParaRPr lang="en-GB" dirty="0">
              <a:solidFill>
                <a:srgbClr val="000090"/>
              </a:solidFill>
            </a:endParaRPr>
          </a:p>
        </p:txBody>
      </p:sp>
      <p:grpSp>
        <p:nvGrpSpPr>
          <p:cNvPr id="9" name="Group 16"/>
          <p:cNvGrpSpPr>
            <a:grpSpLocks/>
          </p:cNvGrpSpPr>
          <p:nvPr/>
        </p:nvGrpSpPr>
        <p:grpSpPr bwMode="auto">
          <a:xfrm>
            <a:off x="648924" y="959641"/>
            <a:ext cx="2054949" cy="2114229"/>
            <a:chOff x="4512" y="2928"/>
            <a:chExt cx="1152" cy="1208"/>
          </a:xfrm>
        </p:grpSpPr>
        <p:pic>
          <p:nvPicPr>
            <p:cNvPr id="13" name="Picture 17" descr="jasonII trials luanch"/>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12" y="2928"/>
              <a:ext cx="1152" cy="101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4" name="Text Box 18"/>
            <p:cNvSpPr txBox="1">
              <a:spLocks noChangeArrowheads="1"/>
            </p:cNvSpPr>
            <p:nvPr/>
          </p:nvSpPr>
          <p:spPr bwMode="auto">
            <a:xfrm>
              <a:off x="4512" y="3978"/>
              <a:ext cx="1152" cy="15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200" dirty="0"/>
                <a:t>Image </a:t>
              </a:r>
              <a:r>
                <a:rPr lang="en-US" altLang="en-US" sz="1200" dirty="0" smtClean="0"/>
                <a:t>Credits: </a:t>
              </a:r>
              <a:r>
                <a:rPr lang="en-US" altLang="en-US" sz="1200" dirty="0"/>
                <a:t>WHOI.</a:t>
              </a:r>
            </a:p>
          </p:txBody>
        </p:sp>
      </p:grpSp>
      <p:pic>
        <p:nvPicPr>
          <p:cNvPr id="16" name="Picture 15" descr="Sentry_retrieval.jpg"/>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48925" y="3078862"/>
            <a:ext cx="2054949" cy="3093338"/>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353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TextBox 5"/>
          <p:cNvSpPr txBox="1">
            <a:spLocks noChangeArrowheads="1"/>
          </p:cNvSpPr>
          <p:nvPr/>
        </p:nvSpPr>
        <p:spPr bwMode="auto">
          <a:xfrm>
            <a:off x="1676400" y="5943600"/>
            <a:ext cx="184150" cy="366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pPr>
            <a:endParaRPr lang="en-US" sz="1800">
              <a:solidFill>
                <a:srgbClr val="000000"/>
              </a:solidFill>
              <a:latin typeface="Calibri" charset="0"/>
            </a:endParaRPr>
          </a:p>
        </p:txBody>
      </p:sp>
      <p:sp>
        <p:nvSpPr>
          <p:cNvPr id="2" name="Rounded Rectangle 1"/>
          <p:cNvSpPr/>
          <p:nvPr/>
        </p:nvSpPr>
        <p:spPr bwMode="auto">
          <a:xfrm>
            <a:off x="1395451" y="76200"/>
            <a:ext cx="6376949" cy="609600"/>
          </a:xfrm>
          <a:prstGeom prst="roundRect">
            <a:avLst/>
          </a:prstGeom>
          <a:solidFill>
            <a:srgbClr val="FFFFFF"/>
          </a:solidFill>
          <a:ln w="9525" cap="flat" cmpd="sng" algn="ctr">
            <a:solidFill>
              <a:srgbClr val="00009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3" name="Rectangle 2"/>
          <p:cNvSpPr/>
          <p:nvPr/>
        </p:nvSpPr>
        <p:spPr bwMode="auto">
          <a:xfrm>
            <a:off x="152400" y="914400"/>
            <a:ext cx="8839200" cy="5562600"/>
          </a:xfrm>
          <a:prstGeom prst="rect">
            <a:avLst/>
          </a:prstGeom>
          <a:solidFill>
            <a:srgbClr val="FFFFFF"/>
          </a:solidFill>
          <a:ln w="9525" cap="flat" cmpd="sng" algn="ctr">
            <a:solidFill>
              <a:srgbClr val="00009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0" name="Content Placeholder 4"/>
          <p:cNvSpPr>
            <a:spLocks noGrp="1"/>
          </p:cNvSpPr>
          <p:nvPr>
            <p:ph sz="half" idx="2"/>
          </p:nvPr>
        </p:nvSpPr>
        <p:spPr>
          <a:xfrm>
            <a:off x="3200400" y="1066800"/>
            <a:ext cx="5486400" cy="5280025"/>
          </a:xfrm>
        </p:spPr>
        <p:txBody>
          <a:bodyPr/>
          <a:lstStyle/>
          <a:p>
            <a:r>
              <a:rPr lang="en-US" sz="1800" dirty="0">
                <a:solidFill>
                  <a:srgbClr val="000090"/>
                </a:solidFill>
                <a:latin typeface="Arial" charset="0"/>
                <a:ea typeface="ＭＳ Ｐゴシック" charset="0"/>
                <a:cs typeface="ＭＳ Ｐゴシック" charset="0"/>
              </a:rPr>
              <a:t>CONOPS</a:t>
            </a:r>
          </a:p>
          <a:p>
            <a:pPr lvl="1"/>
            <a:r>
              <a:rPr lang="en-US" sz="1800" dirty="0" smtClean="0">
                <a:solidFill>
                  <a:srgbClr val="000090"/>
                </a:solidFill>
                <a:latin typeface="Arial" charset="0"/>
                <a:ea typeface="ＭＳ Ｐゴシック" charset="0"/>
              </a:rPr>
              <a:t>Actuated AUV and </a:t>
            </a:r>
            <a:r>
              <a:rPr lang="en-US" sz="1800" dirty="0" err="1" smtClean="0">
                <a:solidFill>
                  <a:srgbClr val="000090"/>
                </a:solidFill>
                <a:latin typeface="Arial" charset="0"/>
                <a:ea typeface="ＭＳ Ｐゴシック" charset="0"/>
              </a:rPr>
              <a:t>Waveglider</a:t>
            </a:r>
            <a:endParaRPr lang="en-US" sz="1800" dirty="0" smtClean="0">
              <a:solidFill>
                <a:srgbClr val="000090"/>
              </a:solidFill>
              <a:latin typeface="Arial" charset="0"/>
              <a:ea typeface="ＭＳ Ｐゴシック" charset="0"/>
            </a:endParaRPr>
          </a:p>
          <a:p>
            <a:pPr lvl="1"/>
            <a:r>
              <a:rPr lang="en-US" sz="1800" dirty="0" smtClean="0">
                <a:solidFill>
                  <a:srgbClr val="000090"/>
                </a:solidFill>
                <a:latin typeface="Arial" charset="0"/>
                <a:ea typeface="ＭＳ Ｐゴシック" charset="0"/>
              </a:rPr>
              <a:t>AUV/ASV </a:t>
            </a:r>
            <a:r>
              <a:rPr lang="en-US" sz="1800" dirty="0">
                <a:solidFill>
                  <a:srgbClr val="000090"/>
                </a:solidFill>
                <a:latin typeface="Arial" charset="0"/>
                <a:ea typeface="ＭＳ Ｐゴシック" charset="0"/>
              </a:rPr>
              <a:t>deployed and recovered from ship</a:t>
            </a:r>
          </a:p>
          <a:p>
            <a:pPr lvl="1"/>
            <a:r>
              <a:rPr lang="en-US" sz="1800" dirty="0">
                <a:solidFill>
                  <a:srgbClr val="000090"/>
                </a:solidFill>
                <a:latin typeface="Arial" charset="0"/>
                <a:ea typeface="ＭＳ Ｐゴシック" charset="0"/>
              </a:rPr>
              <a:t>AUV performs mission as usual</a:t>
            </a:r>
          </a:p>
          <a:p>
            <a:pPr lvl="1"/>
            <a:r>
              <a:rPr lang="en-US" sz="1800" dirty="0">
                <a:solidFill>
                  <a:srgbClr val="000090"/>
                </a:solidFill>
                <a:latin typeface="Arial" charset="0"/>
                <a:ea typeface="ＭＳ Ｐゴシック" charset="0"/>
              </a:rPr>
              <a:t>ASV, with knowledge of AUV mission plan, “tends” AUV</a:t>
            </a:r>
          </a:p>
          <a:p>
            <a:r>
              <a:rPr lang="en-US" sz="1800" dirty="0">
                <a:solidFill>
                  <a:srgbClr val="000090"/>
                </a:solidFill>
                <a:latin typeface="Arial" charset="0"/>
                <a:ea typeface="ＭＳ Ｐゴシック" charset="0"/>
                <a:cs typeface="ＭＳ Ｐゴシック" charset="0"/>
              </a:rPr>
              <a:t>ASV as navigation aid </a:t>
            </a:r>
          </a:p>
          <a:p>
            <a:pPr lvl="1"/>
            <a:r>
              <a:rPr lang="en-US" sz="1800" dirty="0">
                <a:solidFill>
                  <a:srgbClr val="000090"/>
                </a:solidFill>
                <a:latin typeface="Arial" charset="0"/>
                <a:ea typeface="ＭＳ Ｐゴシック" charset="0"/>
              </a:rPr>
              <a:t>Eliminates ship-required USBL systems or pre-deployed transponders</a:t>
            </a:r>
          </a:p>
          <a:p>
            <a:r>
              <a:rPr lang="en-US" sz="1800" dirty="0">
                <a:solidFill>
                  <a:srgbClr val="000090"/>
                </a:solidFill>
                <a:latin typeface="Arial" charset="0"/>
                <a:ea typeface="ＭＳ Ｐゴシック" charset="0"/>
                <a:cs typeface="ＭＳ Ｐゴシック" charset="0"/>
              </a:rPr>
              <a:t>ASV as force-multiplier:</a:t>
            </a:r>
          </a:p>
          <a:p>
            <a:pPr lvl="1"/>
            <a:r>
              <a:rPr lang="en-US" sz="1800" dirty="0">
                <a:solidFill>
                  <a:srgbClr val="000090"/>
                </a:solidFill>
                <a:latin typeface="Arial" charset="0"/>
                <a:ea typeface="ＭＳ Ｐゴシック" charset="0"/>
              </a:rPr>
              <a:t>Provides operators with real-time data and re-tasking capability</a:t>
            </a:r>
          </a:p>
          <a:p>
            <a:pPr lvl="1"/>
            <a:r>
              <a:rPr lang="en-US" sz="1800" dirty="0">
                <a:solidFill>
                  <a:srgbClr val="000090"/>
                </a:solidFill>
                <a:latin typeface="Arial" charset="0"/>
                <a:ea typeface="ＭＳ Ｐゴシック" charset="0"/>
              </a:rPr>
              <a:t>Frees ship to perform other over-the-side </a:t>
            </a:r>
            <a:r>
              <a:rPr lang="en-US" sz="1800" dirty="0" smtClean="0">
                <a:solidFill>
                  <a:srgbClr val="000090"/>
                </a:solidFill>
                <a:latin typeface="Arial" charset="0"/>
                <a:ea typeface="ＭＳ Ｐゴシック" charset="0"/>
              </a:rPr>
              <a:t>operations</a:t>
            </a:r>
            <a:endParaRPr lang="en-US" sz="1800" dirty="0">
              <a:solidFill>
                <a:srgbClr val="000090"/>
              </a:solidFill>
              <a:latin typeface="Arial" charset="0"/>
              <a:ea typeface="ＭＳ Ｐゴシック" charset="0"/>
            </a:endParaRPr>
          </a:p>
        </p:txBody>
      </p:sp>
      <p:pic>
        <p:nvPicPr>
          <p:cNvPr id="11" name="Picture 2"/>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66522"/>
          <a:stretch>
            <a:fillRect/>
          </a:stretch>
        </p:blipFill>
        <p:spPr bwMode="auto">
          <a:xfrm>
            <a:off x="369887" y="1044575"/>
            <a:ext cx="2601913" cy="52800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2" name="Rectangle 2"/>
          <p:cNvSpPr txBox="1">
            <a:spLocks noChangeArrowheads="1"/>
          </p:cNvSpPr>
          <p:nvPr/>
        </p:nvSpPr>
        <p:spPr bwMode="auto">
          <a:xfrm>
            <a:off x="685800" y="76200"/>
            <a:ext cx="7772400" cy="533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fontAlgn="base" hangingPunct="0">
              <a:spcBef>
                <a:spcPct val="0"/>
              </a:spcBef>
              <a:spcAft>
                <a:spcPct val="0"/>
              </a:spcAft>
            </a:pPr>
            <a:r>
              <a:rPr lang="en-US" dirty="0" smtClean="0">
                <a:solidFill>
                  <a:srgbClr val="000090"/>
                </a:solidFill>
              </a:rPr>
              <a:t>Autonomous AUV Tending</a:t>
            </a:r>
            <a:endParaRPr lang="en-GB" dirty="0">
              <a:solidFill>
                <a:srgbClr val="000090"/>
              </a:solidFill>
            </a:endParaRPr>
          </a:p>
        </p:txBody>
      </p:sp>
      <p:pic>
        <p:nvPicPr>
          <p:cNvPr id="8" name="Picture 1" descr="MCR_new.jpg"/>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1" y="2438400"/>
            <a:ext cx="938250" cy="1447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81353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TextBox 5"/>
          <p:cNvSpPr txBox="1">
            <a:spLocks noChangeArrowheads="1"/>
          </p:cNvSpPr>
          <p:nvPr/>
        </p:nvSpPr>
        <p:spPr bwMode="auto">
          <a:xfrm>
            <a:off x="1676400" y="5943600"/>
            <a:ext cx="184150" cy="366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pPr>
            <a:endParaRPr lang="en-US" sz="1800">
              <a:solidFill>
                <a:srgbClr val="000000"/>
              </a:solidFill>
              <a:latin typeface="Calibri" charset="0"/>
            </a:endParaRPr>
          </a:p>
        </p:txBody>
      </p:sp>
      <p:sp>
        <p:nvSpPr>
          <p:cNvPr id="7" name="Rectangle 6"/>
          <p:cNvSpPr/>
          <p:nvPr/>
        </p:nvSpPr>
        <p:spPr bwMode="auto">
          <a:xfrm>
            <a:off x="152400" y="914400"/>
            <a:ext cx="8839200" cy="5562600"/>
          </a:xfrm>
          <a:prstGeom prst="rect">
            <a:avLst/>
          </a:prstGeom>
          <a:solidFill>
            <a:srgbClr val="FFFFFF"/>
          </a:solidFill>
          <a:ln w="9525" cap="flat" cmpd="sng" algn="ctr">
            <a:solidFill>
              <a:srgbClr val="00009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srgbClr val="000090"/>
              </a:solidFill>
            </a:endParaRPr>
          </a:p>
        </p:txBody>
      </p:sp>
      <p:sp>
        <p:nvSpPr>
          <p:cNvPr id="12" name="Rounded Rectangle 11"/>
          <p:cNvSpPr/>
          <p:nvPr/>
        </p:nvSpPr>
        <p:spPr bwMode="auto">
          <a:xfrm>
            <a:off x="1981200" y="76200"/>
            <a:ext cx="4953000" cy="609600"/>
          </a:xfrm>
          <a:prstGeom prst="roundRect">
            <a:avLst/>
          </a:prstGeom>
          <a:solidFill>
            <a:srgbClr val="FFFFFF"/>
          </a:solidFill>
          <a:ln w="9525" cap="flat" cmpd="sng" algn="ctr">
            <a:solidFill>
              <a:srgbClr val="00009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6" name="Rectangle 2"/>
          <p:cNvSpPr txBox="1">
            <a:spLocks noChangeArrowheads="1"/>
          </p:cNvSpPr>
          <p:nvPr/>
        </p:nvSpPr>
        <p:spPr bwMode="auto">
          <a:xfrm>
            <a:off x="1676400" y="0"/>
            <a:ext cx="6248400" cy="762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fontAlgn="base" hangingPunct="0">
              <a:spcBef>
                <a:spcPct val="0"/>
              </a:spcBef>
              <a:spcAft>
                <a:spcPct val="0"/>
              </a:spcAft>
            </a:pPr>
            <a:r>
              <a:rPr lang="en-GB" dirty="0">
                <a:solidFill>
                  <a:srgbClr val="000090"/>
                </a:solidFill>
              </a:rPr>
              <a:t>Pilot Project </a:t>
            </a:r>
            <a:r>
              <a:rPr lang="en-GB" dirty="0" smtClean="0">
                <a:solidFill>
                  <a:srgbClr val="000090"/>
                </a:solidFill>
              </a:rPr>
              <a:t>Overview</a:t>
            </a:r>
            <a:endParaRPr lang="en-GB" dirty="0">
              <a:solidFill>
                <a:srgbClr val="000090"/>
              </a:solidFill>
            </a:endParaRPr>
          </a:p>
        </p:txBody>
      </p:sp>
      <p:pic>
        <p:nvPicPr>
          <p:cNvPr id="8" name="Picture 18" descr="WHOI_logo.jpg"/>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46955" y="152400"/>
            <a:ext cx="496245"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0" name="Content Placeholder 4"/>
          <p:cNvSpPr>
            <a:spLocks noGrp="1"/>
          </p:cNvSpPr>
          <p:nvPr>
            <p:ph sz="half" idx="2"/>
          </p:nvPr>
        </p:nvSpPr>
        <p:spPr>
          <a:xfrm>
            <a:off x="4572000" y="1049248"/>
            <a:ext cx="4267200" cy="4746625"/>
          </a:xfrm>
        </p:spPr>
        <p:txBody>
          <a:bodyPr/>
          <a:lstStyle/>
          <a:p>
            <a:pPr marL="0" indent="0" algn="ctr">
              <a:buNone/>
            </a:pPr>
            <a:r>
              <a:rPr lang="en-US" sz="1800" b="1" dirty="0" smtClean="0">
                <a:solidFill>
                  <a:srgbClr val="000090"/>
                </a:solidFill>
                <a:latin typeface="Arial" charset="0"/>
                <a:ea typeface="ＭＳ Ｐゴシック" charset="0"/>
                <a:cs typeface="ＭＳ Ｐゴシック" charset="0"/>
              </a:rPr>
              <a:t>PROJECT GOALS</a:t>
            </a:r>
          </a:p>
          <a:p>
            <a:pPr marL="0" indent="0" algn="ctr">
              <a:buNone/>
            </a:pPr>
            <a:endParaRPr lang="en-US" sz="1800" dirty="0">
              <a:solidFill>
                <a:srgbClr val="000090"/>
              </a:solidFill>
              <a:latin typeface="Arial" charset="0"/>
              <a:ea typeface="ＭＳ Ｐゴシック" charset="0"/>
              <a:cs typeface="ＭＳ Ｐゴシック" charset="0"/>
            </a:endParaRPr>
          </a:p>
          <a:p>
            <a:r>
              <a:rPr lang="en-US" sz="1800" dirty="0" smtClean="0">
                <a:solidFill>
                  <a:srgbClr val="000090"/>
                </a:solidFill>
                <a:latin typeface="Arial" charset="0"/>
                <a:ea typeface="ＭＳ Ｐゴシック" charset="0"/>
                <a:cs typeface="ＭＳ Ｐゴシック" charset="0"/>
              </a:rPr>
              <a:t>Demonstrate basic feasibility in 	shallow water</a:t>
            </a:r>
            <a:endParaRPr lang="en-US" sz="1800" dirty="0">
              <a:solidFill>
                <a:srgbClr val="000090"/>
              </a:solidFill>
              <a:latin typeface="Arial" charset="0"/>
              <a:ea typeface="ＭＳ Ｐゴシック" charset="0"/>
              <a:cs typeface="ＭＳ Ｐゴシック" charset="0"/>
            </a:endParaRPr>
          </a:p>
          <a:p>
            <a:pPr lvl="1"/>
            <a:r>
              <a:rPr lang="en-US" sz="1800" dirty="0" smtClean="0">
                <a:solidFill>
                  <a:srgbClr val="000090"/>
                </a:solidFill>
                <a:latin typeface="Arial" charset="0"/>
                <a:ea typeface="ＭＳ Ｐゴシック" charset="0"/>
              </a:rPr>
              <a:t>Wave-Glider ASV</a:t>
            </a:r>
            <a:endParaRPr lang="en-US" sz="1800" dirty="0">
              <a:solidFill>
                <a:srgbClr val="000090"/>
              </a:solidFill>
              <a:latin typeface="Arial" charset="0"/>
              <a:ea typeface="ＭＳ Ｐゴシック" charset="0"/>
            </a:endParaRPr>
          </a:p>
          <a:p>
            <a:pPr lvl="1"/>
            <a:r>
              <a:rPr lang="en-US" sz="1800" dirty="0" smtClean="0">
                <a:solidFill>
                  <a:srgbClr val="000090"/>
                </a:solidFill>
                <a:latin typeface="Arial" charset="0"/>
                <a:ea typeface="ＭＳ Ｐゴシック" charset="0"/>
              </a:rPr>
              <a:t>Iver2 AUV</a:t>
            </a:r>
          </a:p>
          <a:p>
            <a:pPr lvl="1"/>
            <a:endParaRPr lang="en-US" sz="1800" dirty="0">
              <a:solidFill>
                <a:srgbClr val="000090"/>
              </a:solidFill>
              <a:latin typeface="Arial" charset="0"/>
              <a:ea typeface="ＭＳ Ｐゴシック" charset="0"/>
            </a:endParaRPr>
          </a:p>
          <a:p>
            <a:r>
              <a:rPr lang="en-US" sz="1800" dirty="0" smtClean="0">
                <a:solidFill>
                  <a:srgbClr val="000090"/>
                </a:solidFill>
                <a:latin typeface="Arial" charset="0"/>
                <a:ea typeface="ＭＳ Ｐゴシック" charset="0"/>
                <a:cs typeface="ＭＳ Ｐゴシック" charset="0"/>
              </a:rPr>
              <a:t>Develop software that coordinates 	ASV trajectory with the AUV</a:t>
            </a:r>
          </a:p>
          <a:p>
            <a:r>
              <a:rPr lang="en-US" sz="1800" dirty="0" smtClean="0">
                <a:solidFill>
                  <a:srgbClr val="000090"/>
                </a:solidFill>
                <a:latin typeface="Arial" charset="0"/>
                <a:ea typeface="ＭＳ Ｐゴシック" charset="0"/>
                <a:cs typeface="ＭＳ Ｐゴシック" charset="0"/>
              </a:rPr>
              <a:t>Investigate performance of different 	</a:t>
            </a:r>
            <a:r>
              <a:rPr lang="en-US" sz="1800" dirty="0" err="1" smtClean="0">
                <a:solidFill>
                  <a:srgbClr val="000090"/>
                </a:solidFill>
                <a:latin typeface="Arial" charset="0"/>
                <a:ea typeface="ＭＳ Ｐゴシック" charset="0"/>
                <a:cs typeface="ＭＳ Ｐゴシック" charset="0"/>
              </a:rPr>
              <a:t>WaveGlider</a:t>
            </a:r>
            <a:r>
              <a:rPr lang="en-US" sz="1800" dirty="0" smtClean="0">
                <a:solidFill>
                  <a:srgbClr val="000090"/>
                </a:solidFill>
                <a:latin typeface="Arial" charset="0"/>
                <a:ea typeface="ＭＳ Ｐゴシック" charset="0"/>
                <a:cs typeface="ＭＳ Ｐゴシック" charset="0"/>
              </a:rPr>
              <a:t> ASV trajectories</a:t>
            </a:r>
          </a:p>
          <a:p>
            <a:pPr lvl="1"/>
            <a:r>
              <a:rPr lang="en-US" sz="1800" dirty="0" err="1" smtClean="0">
                <a:solidFill>
                  <a:srgbClr val="000090"/>
                </a:solidFill>
                <a:latin typeface="Arial" charset="0"/>
                <a:ea typeface="ＭＳ Ｐゴシック" charset="0"/>
                <a:cs typeface="ＭＳ Ｐゴシック" charset="0"/>
              </a:rPr>
              <a:t>Comms</a:t>
            </a:r>
            <a:r>
              <a:rPr lang="en-US" sz="1800" dirty="0" smtClean="0">
                <a:solidFill>
                  <a:srgbClr val="000090"/>
                </a:solidFill>
                <a:latin typeface="Arial" charset="0"/>
                <a:ea typeface="ＭＳ Ｐゴシック" charset="0"/>
                <a:cs typeface="ＭＳ Ｐゴシック" charset="0"/>
              </a:rPr>
              <a:t> and </a:t>
            </a:r>
            <a:r>
              <a:rPr lang="en-US" sz="1800" dirty="0" err="1" smtClean="0">
                <a:solidFill>
                  <a:srgbClr val="000090"/>
                </a:solidFill>
                <a:latin typeface="Arial" charset="0"/>
                <a:ea typeface="ＭＳ Ｐゴシック" charset="0"/>
                <a:cs typeface="ＭＳ Ｐゴシック" charset="0"/>
              </a:rPr>
              <a:t>Nav</a:t>
            </a:r>
            <a:r>
              <a:rPr lang="en-US" sz="1800" dirty="0" smtClean="0">
                <a:solidFill>
                  <a:srgbClr val="000090"/>
                </a:solidFill>
                <a:latin typeface="Arial" charset="0"/>
                <a:ea typeface="ＭＳ Ｐゴシック" charset="0"/>
                <a:cs typeface="ＭＳ Ｐゴシック" charset="0"/>
              </a:rPr>
              <a:t> constraints </a:t>
            </a:r>
          </a:p>
          <a:p>
            <a:r>
              <a:rPr lang="en-US" sz="1800" dirty="0" smtClean="0">
                <a:solidFill>
                  <a:srgbClr val="000090"/>
                </a:solidFill>
                <a:latin typeface="Arial" charset="0"/>
                <a:ea typeface="ＭＳ Ｐゴシック" charset="0"/>
                <a:cs typeface="ＭＳ Ｐゴシック" charset="0"/>
              </a:rPr>
              <a:t>Field tests </a:t>
            </a:r>
            <a:endParaRPr lang="en-US" sz="1800" dirty="0">
              <a:solidFill>
                <a:srgbClr val="000090"/>
              </a:solidFill>
              <a:latin typeface="Arial" charset="0"/>
              <a:ea typeface="ＭＳ Ｐゴシック" charset="0"/>
              <a:cs typeface="ＭＳ Ｐゴシック" charset="0"/>
            </a:endParaRPr>
          </a:p>
        </p:txBody>
      </p:sp>
      <p:sp>
        <p:nvSpPr>
          <p:cNvPr id="17" name="TextBox 12"/>
          <p:cNvSpPr txBox="1">
            <a:spLocks noChangeArrowheads="1"/>
          </p:cNvSpPr>
          <p:nvPr/>
        </p:nvSpPr>
        <p:spPr bwMode="auto">
          <a:xfrm>
            <a:off x="7086600" y="6361807"/>
            <a:ext cx="2857500" cy="30777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pPr>
            <a:r>
              <a:rPr lang="en-US" sz="1400" dirty="0" smtClean="0">
                <a:solidFill>
                  <a:srgbClr val="000000"/>
                </a:solidFill>
              </a:rPr>
              <a:t>.</a:t>
            </a:r>
            <a:endParaRPr lang="en-US" sz="1400" dirty="0">
              <a:solidFill>
                <a:srgbClr val="000000"/>
              </a:solidFill>
            </a:endParaRPr>
          </a:p>
        </p:txBody>
      </p:sp>
      <p:pic>
        <p:nvPicPr>
          <p:cNvPr id="11" name="Picture 10" descr="graphics-Tioga-Density array installation 006.jpg"/>
          <p:cNvPicPr>
            <a:picLocks noChangeAspect="1"/>
          </p:cNvPicPr>
          <p:nvPr/>
        </p:nvPicPr>
        <p:blipFill rotWithShape="1">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l="7940" t="15801" r="5637" b="25767"/>
          <a:stretch/>
        </p:blipFill>
        <p:spPr>
          <a:xfrm>
            <a:off x="662339" y="1032315"/>
            <a:ext cx="3563029" cy="1634685"/>
          </a:xfrm>
          <a:prstGeom prst="rect">
            <a:avLst/>
          </a:prstGeom>
        </p:spPr>
      </p:pic>
      <p:pic>
        <p:nvPicPr>
          <p:cNvPr id="15" name="Picture 14"/>
          <p:cNvPicPr>
            <a:picLocks noChangeAspect="1"/>
          </p:cNvPicPr>
          <p:nvPr/>
        </p:nvPicPr>
        <p:blipFill>
          <a:blip r:embed="rId5"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05622" y="2667000"/>
            <a:ext cx="2394065" cy="1795549"/>
          </a:xfrm>
          <a:prstGeom prst="rect">
            <a:avLst/>
          </a:prstGeom>
        </p:spPr>
      </p:pic>
      <p:pic>
        <p:nvPicPr>
          <p:cNvPr id="16" name="Picture 15"/>
          <p:cNvPicPr>
            <a:picLocks noChangeAspect="1"/>
          </p:cNvPicPr>
          <p:nvPr/>
        </p:nvPicPr>
        <p:blipFill>
          <a:blip r:embed="rId6"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676400" y="4406431"/>
            <a:ext cx="2659158" cy="199436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7548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TextBox 5"/>
          <p:cNvSpPr txBox="1">
            <a:spLocks noChangeArrowheads="1"/>
          </p:cNvSpPr>
          <p:nvPr/>
        </p:nvSpPr>
        <p:spPr bwMode="auto">
          <a:xfrm>
            <a:off x="857250" y="5943600"/>
            <a:ext cx="184150" cy="366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pPr>
            <a:endParaRPr lang="en-US" sz="1800">
              <a:solidFill>
                <a:srgbClr val="000000"/>
              </a:solidFill>
              <a:latin typeface="Calibri" charset="0"/>
            </a:endParaRPr>
          </a:p>
        </p:txBody>
      </p:sp>
      <p:sp>
        <p:nvSpPr>
          <p:cNvPr id="30" name="Rounded Rectangle 29"/>
          <p:cNvSpPr/>
          <p:nvPr/>
        </p:nvSpPr>
        <p:spPr bwMode="auto">
          <a:xfrm>
            <a:off x="1981200" y="76200"/>
            <a:ext cx="5638800" cy="609600"/>
          </a:xfrm>
          <a:prstGeom prst="roundRect">
            <a:avLst/>
          </a:prstGeom>
          <a:solidFill>
            <a:srgbClr val="FFFFFF"/>
          </a:solidFill>
          <a:ln w="9525" cap="flat" cmpd="sng" algn="ctr">
            <a:solidFill>
              <a:srgbClr val="00009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3" name="Rectangle 2"/>
          <p:cNvSpPr/>
          <p:nvPr/>
        </p:nvSpPr>
        <p:spPr>
          <a:xfrm>
            <a:off x="2057400" y="152400"/>
            <a:ext cx="5464407"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90"/>
                </a:solidFill>
              </a:rPr>
              <a:t>Acoustic Cycle (WHOI Micro-modems)</a:t>
            </a:r>
          </a:p>
        </p:txBody>
      </p:sp>
      <p:sp>
        <p:nvSpPr>
          <p:cNvPr id="33" name="Rectangle 32"/>
          <p:cNvSpPr/>
          <p:nvPr/>
        </p:nvSpPr>
        <p:spPr bwMode="auto">
          <a:xfrm>
            <a:off x="152400" y="838200"/>
            <a:ext cx="8839200" cy="5791200"/>
          </a:xfrm>
          <a:prstGeom prst="rect">
            <a:avLst/>
          </a:prstGeom>
          <a:solidFill>
            <a:srgbClr val="FFFFFF"/>
          </a:solidFill>
          <a:ln w="9525" cap="flat" cmpd="sng" algn="ctr">
            <a:solidFill>
              <a:srgbClr val="00009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srgbClr val="000090"/>
              </a:solidFill>
            </a:endParaRPr>
          </a:p>
        </p:txBody>
      </p:sp>
      <p:pic>
        <p:nvPicPr>
          <p:cNvPr id="35" name="Content Placeholder 2"/>
          <p:cNvPicPr>
            <a:picLocks noGrp="1" noChangeAspect="1"/>
          </p:cNvPicPr>
          <p:nvPr>
            <p:ph sz="half" idx="2"/>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225425" y="931863"/>
            <a:ext cx="2324906" cy="1582737"/>
          </a:xfrm>
        </p:spPr>
      </p:pic>
      <p:pic>
        <p:nvPicPr>
          <p:cNvPr id="37" name="Content Placeholder 2"/>
          <p:cNvPicPr>
            <a:picLocks noGrp="1" noChangeAspect="1"/>
          </p:cNvPicPr>
          <p:nvPr>
            <p:ph sz="half" idx="2"/>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228600" y="4800600"/>
            <a:ext cx="2286000" cy="1555200"/>
          </a:xfrm>
        </p:spPr>
      </p:pic>
      <p:cxnSp>
        <p:nvCxnSpPr>
          <p:cNvPr id="38" name="Straight Arrow Connector 37"/>
          <p:cNvCxnSpPr/>
          <p:nvPr/>
        </p:nvCxnSpPr>
        <p:spPr>
          <a:xfrm>
            <a:off x="1371600" y="2713038"/>
            <a:ext cx="381000" cy="201136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1981200" y="2667000"/>
            <a:ext cx="482600" cy="1997075"/>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04800" y="2743200"/>
            <a:ext cx="196850" cy="1997075"/>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762000" y="2619376"/>
            <a:ext cx="374650" cy="2105024"/>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3" name="TextBox 10"/>
          <p:cNvSpPr txBox="1">
            <a:spLocks noChangeArrowheads="1"/>
          </p:cNvSpPr>
          <p:nvPr/>
        </p:nvSpPr>
        <p:spPr bwMode="auto">
          <a:xfrm>
            <a:off x="304800" y="2667000"/>
            <a:ext cx="593883" cy="30777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pPr>
            <a:r>
              <a:rPr lang="en-US" sz="1400" dirty="0" smtClean="0">
                <a:solidFill>
                  <a:srgbClr val="000090"/>
                </a:solidFill>
              </a:rPr>
              <a:t> Ping </a:t>
            </a:r>
            <a:endParaRPr lang="en-US" sz="1400" dirty="0">
              <a:solidFill>
                <a:srgbClr val="000090"/>
              </a:solidFill>
            </a:endParaRPr>
          </a:p>
        </p:txBody>
      </p:sp>
      <p:sp>
        <p:nvSpPr>
          <p:cNvPr id="44" name="TextBox 29"/>
          <p:cNvSpPr txBox="1">
            <a:spLocks noChangeArrowheads="1"/>
          </p:cNvSpPr>
          <p:nvPr/>
        </p:nvSpPr>
        <p:spPr bwMode="auto">
          <a:xfrm>
            <a:off x="788645" y="4267200"/>
            <a:ext cx="659155" cy="5232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pPr>
            <a:r>
              <a:rPr lang="en-US" sz="1400" dirty="0" smtClean="0">
                <a:solidFill>
                  <a:srgbClr val="000000"/>
                </a:solidFill>
              </a:rPr>
              <a:t> </a:t>
            </a:r>
            <a:r>
              <a:rPr lang="en-US" sz="1400" dirty="0" smtClean="0">
                <a:solidFill>
                  <a:srgbClr val="000090"/>
                </a:solidFill>
              </a:rPr>
              <a:t>Ping</a:t>
            </a:r>
            <a:endParaRPr lang="en-US" sz="1400" dirty="0">
              <a:solidFill>
                <a:srgbClr val="000090"/>
              </a:solidFill>
            </a:endParaRPr>
          </a:p>
          <a:p>
            <a:pPr eaLnBrk="0" fontAlgn="base" hangingPunct="0">
              <a:spcBef>
                <a:spcPct val="0"/>
              </a:spcBef>
              <a:spcAft>
                <a:spcPct val="0"/>
              </a:spcAft>
            </a:pPr>
            <a:r>
              <a:rPr lang="en-US" sz="1400" dirty="0">
                <a:solidFill>
                  <a:srgbClr val="000090"/>
                </a:solidFill>
              </a:rPr>
              <a:t>Reply</a:t>
            </a:r>
          </a:p>
        </p:txBody>
      </p:sp>
      <p:sp>
        <p:nvSpPr>
          <p:cNvPr id="45" name="TextBox 44"/>
          <p:cNvSpPr txBox="1">
            <a:spLocks noChangeArrowheads="1"/>
          </p:cNvSpPr>
          <p:nvPr/>
        </p:nvSpPr>
        <p:spPr bwMode="auto">
          <a:xfrm>
            <a:off x="1371600" y="2677180"/>
            <a:ext cx="933231" cy="5232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pPr>
            <a:r>
              <a:rPr lang="en-US" sz="1400" dirty="0">
                <a:solidFill>
                  <a:srgbClr val="000090"/>
                </a:solidFill>
              </a:rPr>
              <a:t>WG </a:t>
            </a:r>
            <a:r>
              <a:rPr lang="en-US" sz="1400" dirty="0" smtClean="0">
                <a:solidFill>
                  <a:srgbClr val="000090"/>
                </a:solidFill>
              </a:rPr>
              <a:t>GPS </a:t>
            </a:r>
            <a:endParaRPr lang="en-US" sz="1400" dirty="0">
              <a:solidFill>
                <a:srgbClr val="000090"/>
              </a:solidFill>
            </a:endParaRPr>
          </a:p>
          <a:p>
            <a:pPr eaLnBrk="0" fontAlgn="base" hangingPunct="0">
              <a:spcBef>
                <a:spcPct val="0"/>
              </a:spcBef>
              <a:spcAft>
                <a:spcPct val="0"/>
              </a:spcAft>
            </a:pPr>
            <a:r>
              <a:rPr lang="en-US" sz="1400" dirty="0" smtClean="0">
                <a:solidFill>
                  <a:srgbClr val="000090"/>
                </a:solidFill>
              </a:rPr>
              <a:t> &amp; Range</a:t>
            </a:r>
            <a:endParaRPr lang="en-US" sz="1400" dirty="0">
              <a:solidFill>
                <a:srgbClr val="000090"/>
              </a:solidFill>
            </a:endParaRPr>
          </a:p>
        </p:txBody>
      </p:sp>
      <p:sp>
        <p:nvSpPr>
          <p:cNvPr id="48" name="TextBox 40"/>
          <p:cNvSpPr txBox="1">
            <a:spLocks noChangeArrowheads="1"/>
          </p:cNvSpPr>
          <p:nvPr/>
        </p:nvSpPr>
        <p:spPr bwMode="auto">
          <a:xfrm>
            <a:off x="1981200" y="4277380"/>
            <a:ext cx="603876" cy="5232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pPr>
            <a:r>
              <a:rPr lang="en-US" sz="1400" dirty="0" smtClean="0">
                <a:solidFill>
                  <a:srgbClr val="000090"/>
                </a:solidFill>
              </a:rPr>
              <a:t> </a:t>
            </a:r>
            <a:r>
              <a:rPr lang="en-US" sz="1400" dirty="0" err="1" smtClean="0">
                <a:solidFill>
                  <a:srgbClr val="000090"/>
                </a:solidFill>
              </a:rPr>
              <a:t>Iver</a:t>
            </a:r>
            <a:r>
              <a:rPr lang="en-US" sz="1400" dirty="0" smtClean="0">
                <a:solidFill>
                  <a:srgbClr val="000090"/>
                </a:solidFill>
              </a:rPr>
              <a:t> </a:t>
            </a:r>
          </a:p>
          <a:p>
            <a:pPr eaLnBrk="0" fontAlgn="base" hangingPunct="0">
              <a:spcBef>
                <a:spcPct val="0"/>
              </a:spcBef>
              <a:spcAft>
                <a:spcPct val="0"/>
              </a:spcAft>
            </a:pPr>
            <a:r>
              <a:rPr lang="en-US" sz="1400" dirty="0" smtClean="0">
                <a:solidFill>
                  <a:srgbClr val="000090"/>
                </a:solidFill>
              </a:rPr>
              <a:t>State</a:t>
            </a:r>
            <a:endParaRPr lang="en-US" sz="1400" dirty="0">
              <a:solidFill>
                <a:srgbClr val="000090"/>
              </a:solidFill>
            </a:endParaRPr>
          </a:p>
        </p:txBody>
      </p:sp>
      <p:cxnSp>
        <p:nvCxnSpPr>
          <p:cNvPr id="49" name="Straight Arrow Connector 48"/>
          <p:cNvCxnSpPr/>
          <p:nvPr/>
        </p:nvCxnSpPr>
        <p:spPr>
          <a:xfrm>
            <a:off x="2743200" y="1280756"/>
            <a:ext cx="1600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2667000" y="1922106"/>
            <a:ext cx="1600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713038" y="2423756"/>
            <a:ext cx="1600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2614613" y="5559425"/>
            <a:ext cx="1803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2609850" y="5791200"/>
            <a:ext cx="1655763"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6" name="TextBox 28"/>
          <p:cNvSpPr txBox="1">
            <a:spLocks noChangeArrowheads="1"/>
          </p:cNvSpPr>
          <p:nvPr/>
        </p:nvSpPr>
        <p:spPr bwMode="auto">
          <a:xfrm>
            <a:off x="2636838" y="5867400"/>
            <a:ext cx="1781175" cy="58477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fontAlgn="base" hangingPunct="0">
              <a:spcBef>
                <a:spcPct val="0"/>
              </a:spcBef>
              <a:spcAft>
                <a:spcPct val="0"/>
              </a:spcAft>
            </a:pPr>
            <a:r>
              <a:rPr lang="en-US" sz="1600" dirty="0">
                <a:solidFill>
                  <a:srgbClr val="000090"/>
                </a:solidFill>
              </a:rPr>
              <a:t>State </a:t>
            </a:r>
            <a:r>
              <a:rPr lang="en-US" sz="1600" dirty="0" smtClean="0">
                <a:solidFill>
                  <a:srgbClr val="000090"/>
                </a:solidFill>
              </a:rPr>
              <a:t>Estimate &amp; </a:t>
            </a:r>
            <a:r>
              <a:rPr lang="en-US" sz="1600" dirty="0">
                <a:solidFill>
                  <a:srgbClr val="000090"/>
                </a:solidFill>
              </a:rPr>
              <a:t>Science Data</a:t>
            </a:r>
          </a:p>
        </p:txBody>
      </p:sp>
      <p:sp>
        <p:nvSpPr>
          <p:cNvPr id="57" name="TextBox 43"/>
          <p:cNvSpPr txBox="1">
            <a:spLocks noChangeArrowheads="1"/>
          </p:cNvSpPr>
          <p:nvPr/>
        </p:nvSpPr>
        <p:spPr bwMode="auto">
          <a:xfrm>
            <a:off x="2928938" y="2099846"/>
            <a:ext cx="1062811" cy="33855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pPr>
            <a:r>
              <a:rPr lang="en-US" sz="1600" dirty="0" err="1">
                <a:solidFill>
                  <a:srgbClr val="000090"/>
                </a:solidFill>
              </a:rPr>
              <a:t>Iver</a:t>
            </a:r>
            <a:r>
              <a:rPr lang="en-US" sz="1600" dirty="0">
                <a:solidFill>
                  <a:srgbClr val="000090"/>
                </a:solidFill>
              </a:rPr>
              <a:t> State</a:t>
            </a:r>
          </a:p>
        </p:txBody>
      </p:sp>
      <p:sp>
        <p:nvSpPr>
          <p:cNvPr id="59" name="TextBox 21"/>
          <p:cNvSpPr txBox="1">
            <a:spLocks noChangeArrowheads="1"/>
          </p:cNvSpPr>
          <p:nvPr/>
        </p:nvSpPr>
        <p:spPr bwMode="auto">
          <a:xfrm>
            <a:off x="2776538" y="1551802"/>
            <a:ext cx="1473480" cy="33855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pPr>
            <a:r>
              <a:rPr lang="en-US" sz="1600" dirty="0">
                <a:solidFill>
                  <a:srgbClr val="000090"/>
                </a:solidFill>
              </a:rPr>
              <a:t>GPS </a:t>
            </a:r>
            <a:r>
              <a:rPr lang="en-US" sz="1600" dirty="0" smtClean="0">
                <a:solidFill>
                  <a:srgbClr val="000090"/>
                </a:solidFill>
              </a:rPr>
              <a:t>&amp; </a:t>
            </a:r>
            <a:r>
              <a:rPr lang="en-US" sz="1600" dirty="0">
                <a:solidFill>
                  <a:srgbClr val="000090"/>
                </a:solidFill>
              </a:rPr>
              <a:t>Range</a:t>
            </a:r>
          </a:p>
        </p:txBody>
      </p:sp>
      <p:sp>
        <p:nvSpPr>
          <p:cNvPr id="60" name="TextBox 47"/>
          <p:cNvSpPr txBox="1">
            <a:spLocks noChangeArrowheads="1"/>
          </p:cNvSpPr>
          <p:nvPr/>
        </p:nvSpPr>
        <p:spPr bwMode="auto">
          <a:xfrm>
            <a:off x="3021117" y="942202"/>
            <a:ext cx="784890" cy="33855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pPr>
            <a:r>
              <a:rPr lang="en-US" sz="1600" dirty="0">
                <a:solidFill>
                  <a:srgbClr val="000090"/>
                </a:solidFill>
              </a:rPr>
              <a:t>OWTT</a:t>
            </a:r>
          </a:p>
        </p:txBody>
      </p:sp>
      <p:pic>
        <p:nvPicPr>
          <p:cNvPr id="61" name="Picture 8" descr="http://spectrum.ieee.org/img/liquid%20robotics%20wave%20glider%20underwater-1321671777424.jp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0" y="1052513"/>
            <a:ext cx="2362200" cy="306430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3" name="TextBox 3"/>
          <p:cNvSpPr txBox="1">
            <a:spLocks noChangeArrowheads="1"/>
          </p:cNvSpPr>
          <p:nvPr/>
        </p:nvSpPr>
        <p:spPr bwMode="auto">
          <a:xfrm>
            <a:off x="6934200" y="1295400"/>
            <a:ext cx="2057400" cy="230832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fontAlgn="base" hangingPunct="0">
              <a:spcBef>
                <a:spcPct val="0"/>
              </a:spcBef>
              <a:spcAft>
                <a:spcPct val="0"/>
              </a:spcAft>
            </a:pPr>
            <a:r>
              <a:rPr lang="en-US" sz="1800" dirty="0">
                <a:solidFill>
                  <a:srgbClr val="000090"/>
                </a:solidFill>
              </a:rPr>
              <a:t>Coordinator software on </a:t>
            </a:r>
            <a:r>
              <a:rPr lang="en-US" sz="1800" dirty="0" smtClean="0">
                <a:solidFill>
                  <a:srgbClr val="000090"/>
                </a:solidFill>
              </a:rPr>
              <a:t>Wave-Glider </a:t>
            </a:r>
            <a:r>
              <a:rPr lang="en-US" sz="1800" dirty="0">
                <a:solidFill>
                  <a:srgbClr val="000090"/>
                </a:solidFill>
              </a:rPr>
              <a:t>manages </a:t>
            </a:r>
            <a:r>
              <a:rPr lang="en-US" sz="1800" dirty="0" smtClean="0">
                <a:solidFill>
                  <a:srgbClr val="000090"/>
                </a:solidFill>
              </a:rPr>
              <a:t>acoustic communications </a:t>
            </a:r>
            <a:r>
              <a:rPr lang="en-US" sz="1800" dirty="0">
                <a:solidFill>
                  <a:srgbClr val="000090"/>
                </a:solidFill>
              </a:rPr>
              <a:t>cycle </a:t>
            </a:r>
            <a:r>
              <a:rPr lang="en-US" sz="1800" dirty="0" smtClean="0">
                <a:solidFill>
                  <a:srgbClr val="000090"/>
                </a:solidFill>
              </a:rPr>
              <a:t>and </a:t>
            </a:r>
            <a:r>
              <a:rPr lang="en-US" sz="1800" dirty="0">
                <a:solidFill>
                  <a:srgbClr val="000090"/>
                </a:solidFill>
              </a:rPr>
              <a:t>determines </a:t>
            </a:r>
            <a:r>
              <a:rPr lang="en-US" sz="1800" dirty="0" smtClean="0">
                <a:solidFill>
                  <a:srgbClr val="000090"/>
                </a:solidFill>
              </a:rPr>
              <a:t>ASV </a:t>
            </a:r>
            <a:r>
              <a:rPr lang="en-US" sz="1800" dirty="0">
                <a:solidFill>
                  <a:srgbClr val="000090"/>
                </a:solidFill>
              </a:rPr>
              <a:t>trajectory.</a:t>
            </a:r>
          </a:p>
        </p:txBody>
      </p:sp>
      <p:sp>
        <p:nvSpPr>
          <p:cNvPr id="64" name="TextBox 6"/>
          <p:cNvSpPr txBox="1">
            <a:spLocks noChangeArrowheads="1"/>
          </p:cNvSpPr>
          <p:nvPr/>
        </p:nvSpPr>
        <p:spPr bwMode="auto">
          <a:xfrm>
            <a:off x="6981825" y="4572000"/>
            <a:ext cx="1933575" cy="17541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fontAlgn="base" hangingPunct="0">
              <a:spcBef>
                <a:spcPct val="0"/>
              </a:spcBef>
              <a:spcAft>
                <a:spcPct val="0"/>
              </a:spcAft>
            </a:pPr>
            <a:r>
              <a:rPr lang="en-US" sz="1800" dirty="0">
                <a:solidFill>
                  <a:srgbClr val="000090"/>
                </a:solidFill>
              </a:rPr>
              <a:t>Navigation code uses DVL, compass, and range data to estimate AUV position.</a:t>
            </a:r>
          </a:p>
        </p:txBody>
      </p:sp>
      <p:sp>
        <p:nvSpPr>
          <p:cNvPr id="66" name="TextBox 65"/>
          <p:cNvSpPr txBox="1">
            <a:spLocks noChangeArrowheads="1"/>
          </p:cNvSpPr>
          <p:nvPr/>
        </p:nvSpPr>
        <p:spPr bwMode="auto">
          <a:xfrm>
            <a:off x="2494924" y="4703520"/>
            <a:ext cx="1905000" cy="83099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pPr>
            <a:r>
              <a:rPr lang="en-US" sz="1600" dirty="0">
                <a:solidFill>
                  <a:srgbClr val="000090"/>
                </a:solidFill>
              </a:rPr>
              <a:t>WG </a:t>
            </a:r>
            <a:r>
              <a:rPr lang="en-US" sz="1600" dirty="0" smtClean="0">
                <a:solidFill>
                  <a:srgbClr val="000090"/>
                </a:solidFill>
              </a:rPr>
              <a:t>GPS &amp; Range</a:t>
            </a:r>
            <a:r>
              <a:rPr lang="en-US" sz="1600" dirty="0">
                <a:solidFill>
                  <a:srgbClr val="000090"/>
                </a:solidFill>
              </a:rPr>
              <a:t> </a:t>
            </a:r>
            <a:r>
              <a:rPr lang="en-US" sz="1600" dirty="0" smtClean="0">
                <a:solidFill>
                  <a:srgbClr val="000090"/>
                </a:solidFill>
              </a:rPr>
              <a:t>for single-range </a:t>
            </a:r>
            <a:r>
              <a:rPr lang="en-US" sz="1600" dirty="0" err="1" smtClean="0">
                <a:solidFill>
                  <a:srgbClr val="000090"/>
                </a:solidFill>
              </a:rPr>
              <a:t>nav</a:t>
            </a:r>
            <a:endParaRPr lang="en-US" sz="1600" dirty="0" smtClean="0">
              <a:solidFill>
                <a:srgbClr val="000090"/>
              </a:solidFill>
            </a:endParaRPr>
          </a:p>
        </p:txBody>
      </p:sp>
      <p:pic>
        <p:nvPicPr>
          <p:cNvPr id="31" name="Picture 2" descr="D:\IMG_0867.jpg"/>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0" y="4456552"/>
            <a:ext cx="2490731" cy="186804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54703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1029</Words>
  <Application>Microsoft Macintosh PowerPoint</Application>
  <PresentationFormat>On-screen Show (4:3)</PresentationFormat>
  <Paragraphs>179</Paragraphs>
  <Slides>19</Slides>
  <Notes>15</Notes>
  <HiddenSlides>1</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Blank Presentation</vt:lpstr>
      <vt:lpstr>Recent Advances in Underwater Robots at the Deep Submergence Laboratory  James C. Kinsey1, Andrew D. Bowen1, Christopher R. German1, Michael V. Jakuba1, Carl L. Kaiser1, Larry Mayer,1,2, Adam S. Soule1, Louis L. Whitcomb1,3 and Dana R. Yoerger1  1Woods Hole Oceanographic Institution, 2University of New Hampshire, Center for Coastal and Ocean Mapping, 3The Johns Hopkins University  </vt:lpstr>
      <vt:lpstr>Slide 2</vt:lpstr>
      <vt:lpstr>Slide 3</vt:lpstr>
      <vt:lpstr>Slide 4</vt:lpstr>
      <vt:lpstr>Slide 5</vt:lpstr>
      <vt:lpstr>Slide 6</vt:lpstr>
      <vt:lpstr>Slide 7</vt:lpstr>
      <vt:lpstr>Slide 8</vt:lpstr>
      <vt:lpstr>Slide 9</vt:lpstr>
      <vt:lpstr>Slide 10</vt:lpstr>
      <vt:lpstr>Slide 11</vt:lpstr>
      <vt:lpstr>Nereid Under-Ice (NUI)</vt:lpstr>
      <vt:lpstr>NUI Specifications</vt:lpstr>
      <vt:lpstr>NUI Concept of Operations: Light Fiber-Optic Tether Operations</vt:lpstr>
      <vt:lpstr>Equipment Overview: Over-the-side</vt:lpstr>
      <vt:lpstr>NUI Summer 2014 Deployments at 83° N 6° W F/V Polarstern PS86</vt:lpstr>
      <vt:lpstr>Launch and Recovery</vt:lpstr>
      <vt:lpstr>Under-Ice</vt:lpstr>
      <vt:lpstr>Questions</vt:lpstr>
    </vt:vector>
  </TitlesOfParts>
  <Company>WHOI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Kinsey</dc:creator>
  <cp:lastModifiedBy>Annette DeSilva</cp:lastModifiedBy>
  <cp:revision>24</cp:revision>
  <dcterms:created xsi:type="dcterms:W3CDTF">2014-11-17T14:52:10Z</dcterms:created>
  <dcterms:modified xsi:type="dcterms:W3CDTF">2014-11-17T14:52:42Z</dcterms:modified>
</cp:coreProperties>
</file>