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7E3D2">
              <a:alpha val="5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DF6DA"/>
              </a:solidFill>
              <a:prstDash val="solid"/>
              <a:miter lim="400000"/>
            </a:ln>
          </a:right>
          <a:top>
            <a:ln w="12700" cap="flat">
              <a:solidFill>
                <a:srgbClr val="FDF6DA"/>
              </a:solidFill>
              <a:prstDash val="solid"/>
              <a:miter lim="400000"/>
            </a:ln>
          </a:top>
          <a:bottom>
            <a:ln w="12700" cap="flat">
              <a:solidFill>
                <a:srgbClr val="FDF6DA"/>
              </a:solidFill>
              <a:prstDash val="solid"/>
              <a:miter lim="400000"/>
            </a:ln>
          </a:bottom>
          <a:insideH>
            <a:ln w="12700" cap="flat">
              <a:solidFill>
                <a:srgbClr val="FDF6D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C69B"/>
          </a:solidFill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DF6DA"/>
              </a:solidFill>
              <a:prstDash val="solid"/>
              <a:miter lim="400000"/>
            </a:ln>
          </a:bottom>
          <a:insideH>
            <a:ln w="12700" cap="flat">
              <a:solidFill>
                <a:srgbClr val="FDF6D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C9D69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BDBBB3"/>
              </a:solidFill>
              <a:prstDash val="solid"/>
              <a:miter lim="400000"/>
            </a:ln>
          </a:left>
          <a:right>
            <a:ln w="12700" cap="flat">
              <a:solidFill>
                <a:srgbClr val="BDBBB3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BDBBB3"/>
              </a:solidFill>
              <a:prstDash val="solid"/>
              <a:miter lim="400000"/>
            </a:ln>
          </a:insideV>
        </a:tcBdr>
        <a:fill>
          <a:solidFill>
            <a:srgbClr val="E7E3D2"/>
          </a:solidFill>
        </a:fill>
      </a:tcStyle>
    </a:wholeTbl>
    <a:band2H>
      <a:tcTxStyle/>
      <a:tcStyle>
        <a:tcBdr/>
        <a:fill>
          <a:solidFill>
            <a:srgbClr val="F6F2E5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solidFill>
            <a:srgbClr val="D3CDB7"/>
          </a:solidFill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8E755A"/>
              </a:solidFill>
              <a:prstDash val="solid"/>
              <a:miter lim="400000"/>
            </a:ln>
          </a:left>
          <a:right>
            <a:ln w="12700" cap="flat">
              <a:solidFill>
                <a:srgbClr val="8E755A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8E755A"/>
              </a:solidFill>
              <a:prstDash val="solid"/>
              <a:miter lim="400000"/>
            </a:ln>
          </a:insideH>
          <a:insideV>
            <a:ln w="12700" cap="flat">
              <a:solidFill>
                <a:srgbClr val="8E755A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BDBBB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3DA"/>
          </a:solidFill>
        </a:fill>
      </a:tcStyle>
    </a:wholeTbl>
    <a:band2H>
      <a:tcTxStyle/>
      <a:tcStyle>
        <a:tcBdr/>
        <a:fill>
          <a:solidFill>
            <a:srgbClr val="F9F5E8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5D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4D61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657477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FECE2"/>
          </a:solidFill>
        </a:fill>
      </a:tcStyle>
    </a:wholeTbl>
    <a:band2H>
      <a:tcTxStyle/>
      <a:tcStyle>
        <a:tcBdr/>
        <a:fill>
          <a:solidFill>
            <a:srgbClr val="FFFBF1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A29A85"/>
              </a:solidFill>
              <a:prstDash val="solid"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4D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29A85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A29A85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50000"/>
            </a:srgbClr>
          </a:solidFill>
        </a:fill>
      </a:tcStyle>
    </a:wholeTbl>
    <a:band2H>
      <a:tcTxStyle/>
      <a:tcStyle>
        <a:tcBdr/>
        <a:fill>
          <a:solidFill>
            <a:srgbClr val="E9E7DC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5BEAA"/>
          </a:solidFill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25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28C7D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DBD2B2"/>
              </a:solidFill>
              <a:prstDash val="solid"/>
              <a:miter lim="400000"/>
            </a:ln>
          </a:top>
          <a:bottom>
            <a:ln w="12700" cap="flat">
              <a:solidFill>
                <a:srgbClr val="DBD2B2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DF9ED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25400" cap="flat">
              <a:solidFill>
                <a:srgbClr val="C6BB94"/>
              </a:solidFill>
              <a:prstDash val="solid"/>
              <a:miter lim="400000"/>
            </a:ln>
          </a:left>
          <a:right>
            <a:ln w="25400" cap="flat">
              <a:solidFill>
                <a:srgbClr val="C6BB94"/>
              </a:solidFill>
              <a:prstDash val="solid"/>
              <a:miter lim="400000"/>
            </a:ln>
          </a:right>
          <a:top>
            <a:ln w="12700" cap="flat">
              <a:solidFill>
                <a:srgbClr val="DBD2B2"/>
              </a:solidFill>
              <a:prstDash val="solid"/>
              <a:miter lim="400000"/>
            </a:ln>
          </a:top>
          <a:bottom>
            <a:ln w="12700" cap="flat">
              <a:solidFill>
                <a:srgbClr val="DBD2B2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solidFill>
                <a:srgbClr val="DBD2B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6BB94"/>
              </a:solidFill>
              <a:prstDash val="solid"/>
              <a:miter lim="400000"/>
            </a:ln>
          </a:top>
          <a:bottom>
            <a:ln w="25400" cap="flat">
              <a:solidFill>
                <a:srgbClr val="C6BB94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6BB94"/>
              </a:solidFill>
              <a:prstDash val="solid"/>
              <a:miter lim="400000"/>
            </a:ln>
          </a:top>
          <a:bottom>
            <a:ln w="25400" cap="flat">
              <a:solidFill>
                <a:srgbClr val="C6BB94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680" y="-12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9352649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"/>
          <p:cNvSpPr/>
          <p:nvPr/>
        </p:nvSpPr>
        <p:spPr>
          <a:xfrm>
            <a:off x="508000" y="5181600"/>
            <a:ext cx="11988800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" name="Title Text"/>
          <p:cNvSpPr txBox="1">
            <a:spLocks noGrp="1"/>
          </p:cNvSpPr>
          <p:nvPr>
            <p:ph type="title"/>
          </p:nvPr>
        </p:nvSpPr>
        <p:spPr>
          <a:xfrm>
            <a:off x="508000" y="3009900"/>
            <a:ext cx="11988800" cy="203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08000" y="5562600"/>
            <a:ext cx="11988800" cy="8255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54001" y="8763000"/>
            <a:ext cx="342901" cy="3683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508000" y="5918200"/>
            <a:ext cx="11988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lnSpc>
                <a:spcPct val="140000"/>
              </a:lnSpc>
              <a:spcBef>
                <a:spcPts val="0"/>
              </a:spcBef>
              <a:buSzTx/>
              <a:buNone/>
              <a:defRPr sz="3000" i="1">
                <a:solidFill>
                  <a:srgbClr val="9D9D9D"/>
                </a:solidFill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106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98950"/>
            <a:ext cx="10464800" cy="6223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SzTx/>
              <a:buNone/>
              <a:defRPr sz="3600"/>
            </a:lvl1pPr>
          </a:lstStyle>
          <a:p>
            <a:r>
              <a:t>“Type a quote here.” </a:t>
            </a:r>
          </a:p>
        </p:txBody>
      </p:sp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142761833_2880x1921.jpeg"/>
          <p:cNvSpPr>
            <a:spLocks noGrp="1"/>
          </p:cNvSpPr>
          <p:nvPr>
            <p:ph type="pic" idx="13"/>
          </p:nvPr>
        </p:nvSpPr>
        <p:spPr>
          <a:xfrm>
            <a:off x="-114300" y="0"/>
            <a:ext cx="14622784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Image"/>
          <p:cNvSpPr>
            <a:spLocks noGrp="1"/>
          </p:cNvSpPr>
          <p:nvPr>
            <p:ph type="pic" idx="13"/>
          </p:nvPr>
        </p:nvSpPr>
        <p:spPr>
          <a:xfrm>
            <a:off x="622300" y="101600"/>
            <a:ext cx="11760200" cy="7840134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xfrm>
            <a:off x="508000" y="7099300"/>
            <a:ext cx="11988800" cy="11176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08000" y="8267700"/>
            <a:ext cx="11988800" cy="8382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508000" y="3860800"/>
            <a:ext cx="11988800" cy="203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Image"/>
          <p:cNvSpPr>
            <a:spLocks noGrp="1"/>
          </p:cNvSpPr>
          <p:nvPr>
            <p:ph type="pic" sz="half" idx="13"/>
          </p:nvPr>
        </p:nvSpPr>
        <p:spPr>
          <a:xfrm>
            <a:off x="6807200" y="596900"/>
            <a:ext cx="5575300" cy="8325606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xfrm>
            <a:off x="508000" y="2400300"/>
            <a:ext cx="5829300" cy="6070600"/>
          </a:xfrm>
          <a:prstGeom prst="rect">
            <a:avLst/>
          </a:prstGeom>
        </p:spPr>
        <p:txBody>
          <a:bodyPr anchor="t"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08000" y="1168400"/>
            <a:ext cx="5829300" cy="8382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Line"/>
          <p:cNvSpPr/>
          <p:nvPr/>
        </p:nvSpPr>
        <p:spPr>
          <a:xfrm>
            <a:off x="508000" y="2578100"/>
            <a:ext cx="11997292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2" name="Line"/>
          <p:cNvSpPr/>
          <p:nvPr/>
        </p:nvSpPr>
        <p:spPr>
          <a:xfrm flipV="1">
            <a:off x="508000" y="9245597"/>
            <a:ext cx="11988800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3" name="Line"/>
          <p:cNvSpPr/>
          <p:nvPr/>
        </p:nvSpPr>
        <p:spPr>
          <a:xfrm flipV="1">
            <a:off x="508000" y="508000"/>
            <a:ext cx="11988800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Line"/>
          <p:cNvSpPr/>
          <p:nvPr/>
        </p:nvSpPr>
        <p:spPr>
          <a:xfrm>
            <a:off x="508000" y="2578100"/>
            <a:ext cx="11988800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" name="Line"/>
          <p:cNvSpPr/>
          <p:nvPr/>
        </p:nvSpPr>
        <p:spPr>
          <a:xfrm flipV="1">
            <a:off x="508000" y="9245597"/>
            <a:ext cx="11988800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4" name="Line"/>
          <p:cNvSpPr/>
          <p:nvPr/>
        </p:nvSpPr>
        <p:spPr>
          <a:xfrm flipV="1">
            <a:off x="508000" y="508000"/>
            <a:ext cx="11988800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6" name="Body Level One…"/>
          <p:cNvSpPr txBox="1">
            <a:spLocks noGrp="1"/>
          </p:cNvSpPr>
          <p:nvPr>
            <p:ph type="body" idx="1"/>
          </p:nvPr>
        </p:nvSpPr>
        <p:spPr>
          <a:xfrm>
            <a:off x="508000" y="3035300"/>
            <a:ext cx="11988800" cy="57277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Line"/>
          <p:cNvSpPr/>
          <p:nvPr/>
        </p:nvSpPr>
        <p:spPr>
          <a:xfrm>
            <a:off x="508000" y="2578100"/>
            <a:ext cx="11988800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5" name="Line"/>
          <p:cNvSpPr/>
          <p:nvPr/>
        </p:nvSpPr>
        <p:spPr>
          <a:xfrm flipV="1">
            <a:off x="508000" y="9245597"/>
            <a:ext cx="11988800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6" name="Line"/>
          <p:cNvSpPr/>
          <p:nvPr/>
        </p:nvSpPr>
        <p:spPr>
          <a:xfrm flipV="1">
            <a:off x="508000" y="508000"/>
            <a:ext cx="11988800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7" name="Image"/>
          <p:cNvSpPr>
            <a:spLocks noGrp="1"/>
          </p:cNvSpPr>
          <p:nvPr>
            <p:ph type="pic" sz="half" idx="13"/>
          </p:nvPr>
        </p:nvSpPr>
        <p:spPr>
          <a:xfrm>
            <a:off x="-838200" y="2997200"/>
            <a:ext cx="8286750" cy="55245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7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781800" y="2971800"/>
            <a:ext cx="5727700" cy="5524500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1pPr>
            <a:lvl2pPr marL="7366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2pPr>
            <a:lvl3pPr marL="11049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3pPr>
            <a:lvl4pPr marL="14732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4pPr>
            <a:lvl5pPr marL="18415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Image"/>
          <p:cNvSpPr>
            <a:spLocks noGrp="1"/>
          </p:cNvSpPr>
          <p:nvPr>
            <p:ph type="pic" sz="quarter" idx="13"/>
          </p:nvPr>
        </p:nvSpPr>
        <p:spPr>
          <a:xfrm>
            <a:off x="6642100" y="914400"/>
            <a:ext cx="5727700" cy="3820456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6" name="Image"/>
          <p:cNvSpPr>
            <a:spLocks noGrp="1"/>
          </p:cNvSpPr>
          <p:nvPr>
            <p:ph type="pic" sz="quarter" idx="14"/>
          </p:nvPr>
        </p:nvSpPr>
        <p:spPr>
          <a:xfrm>
            <a:off x="6654800" y="4851400"/>
            <a:ext cx="5753100" cy="38354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7" name="Image"/>
          <p:cNvSpPr>
            <a:spLocks noGrp="1"/>
          </p:cNvSpPr>
          <p:nvPr>
            <p:ph type="pic" sz="half" idx="15"/>
          </p:nvPr>
        </p:nvSpPr>
        <p:spPr>
          <a:xfrm>
            <a:off x="622300" y="584200"/>
            <a:ext cx="5575300" cy="8325606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jpe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 flipV="1">
            <a:off x="508000" y="9245597"/>
            <a:ext cx="11988800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Line"/>
          <p:cNvSpPr/>
          <p:nvPr/>
        </p:nvSpPr>
        <p:spPr>
          <a:xfrm flipV="1">
            <a:off x="508000" y="508000"/>
            <a:ext cx="11988800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508000" y="977900"/>
            <a:ext cx="11988800" cy="778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buBlip>
                <a:blip r:embed="rId15"/>
              </a:buBlip>
            </a:lvl1pPr>
            <a:lvl2pPr>
              <a:buBlip>
                <a:blip r:embed="rId15"/>
              </a:buBlip>
            </a:lvl2pPr>
            <a:lvl3pPr>
              <a:buBlip>
                <a:blip r:embed="rId15"/>
              </a:buBlip>
            </a:lvl3pPr>
            <a:lvl4pPr>
              <a:buBlip>
                <a:blip r:embed="rId15"/>
              </a:buBlip>
            </a:lvl4pPr>
            <a:lvl5pPr>
              <a:buBlip>
                <a:blip r:embed="rId15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Title Text"/>
          <p:cNvSpPr txBox="1">
            <a:spLocks noGrp="1"/>
          </p:cNvSpPr>
          <p:nvPr>
            <p:ph type="title"/>
          </p:nvPr>
        </p:nvSpPr>
        <p:spPr>
          <a:xfrm>
            <a:off x="508000" y="596900"/>
            <a:ext cx="11988800" cy="190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66701" y="8763000"/>
            <a:ext cx="342901" cy="3683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xmlns:p14="http://schemas.microsoft.com/office/powerpoint/2010/main" spd="med"/>
  <p:txStyles>
    <p:titleStyle>
      <a:lvl1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1pPr>
      <a:lvl2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2pPr>
      <a:lvl3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3pPr>
      <a:lvl4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4pPr>
      <a:lvl5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5pPr>
      <a:lvl6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6pPr>
      <a:lvl7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7pPr>
      <a:lvl8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8pPr>
      <a:lvl9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9pPr>
    </p:titleStyle>
    <p:bodyStyle>
      <a:lvl1pPr marL="4191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1pPr>
      <a:lvl2pPr marL="8382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2pPr>
      <a:lvl3pPr marL="12573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3pPr>
      <a:lvl4pPr marL="16764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4pPr>
      <a:lvl5pPr marL="20955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5pPr>
      <a:lvl6pPr marL="25146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6pPr>
      <a:lvl7pPr marL="29337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7pPr>
      <a:lvl8pPr marL="33528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8pPr>
      <a:lvl9pPr marL="37719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MSROC Presentation"/>
          <p:cNvSpPr txBox="1">
            <a:spLocks noGrp="1"/>
          </p:cNvSpPr>
          <p:nvPr>
            <p:ph type="ctrTitle"/>
          </p:nvPr>
        </p:nvSpPr>
        <p:spPr>
          <a:xfrm>
            <a:off x="583336" y="613468"/>
            <a:ext cx="11988800" cy="576875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OceAn</a:t>
            </a:r>
            <a:r>
              <a:rPr lang="en-US" dirty="0" smtClean="0"/>
              <a:t> Bottom Seismograph instrumentation Center (OBSIC)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Oversight Committee</a:t>
            </a:r>
            <a:br>
              <a:rPr lang="en-US" dirty="0" smtClean="0"/>
            </a:br>
            <a:endParaRPr dirty="0"/>
          </a:p>
        </p:txBody>
      </p:sp>
      <p:sp>
        <p:nvSpPr>
          <p:cNvPr id="132" name="John Orcutt, Chair MSROC…"/>
          <p:cNvSpPr txBox="1">
            <a:spLocks noGrp="1"/>
          </p:cNvSpPr>
          <p:nvPr>
            <p:ph type="subTitle" sz="quarter" idx="1"/>
          </p:nvPr>
        </p:nvSpPr>
        <p:spPr>
          <a:xfrm>
            <a:off x="508000" y="6974160"/>
            <a:ext cx="11988800" cy="158210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543305">
              <a:defRPr sz="2232"/>
            </a:pPr>
            <a:r>
              <a:rPr lang="en-US" dirty="0" smtClean="0"/>
              <a:t>Sub-Committee of MSROC</a:t>
            </a:r>
          </a:p>
          <a:p>
            <a:pPr algn="ctr" defTabSz="543305">
              <a:defRPr sz="2232"/>
            </a:pPr>
            <a:r>
              <a:rPr dirty="0" smtClean="0"/>
              <a:t>John </a:t>
            </a:r>
            <a:r>
              <a:rPr dirty="0"/>
              <a:t>Orcutt, Chair MSROC</a:t>
            </a:r>
          </a:p>
          <a:p>
            <a:pPr algn="ctr" defTabSz="543305">
              <a:defRPr sz="2232"/>
            </a:pPr>
            <a:r>
              <a:rPr dirty="0"/>
              <a:t>14 August 2019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Members of new OBSIC Oversight Committee - OBSIC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defRPr sz="4700"/>
            </a:lvl1pPr>
          </a:lstStyle>
          <a:p>
            <a:r>
              <a:t>Members of new OBSIC Oversight Committee - OBSIC</a:t>
            </a:r>
          </a:p>
        </p:txBody>
      </p:sp>
      <p:sp>
        <p:nvSpPr>
          <p:cNvPr id="135" name="Jim Gaherty, LDEO/NAU, Chair - Global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Jim Gaherty, LDEO/NAU, Chair - Global </a:t>
            </a:r>
          </a:p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Kasey Aderhold, IRIS - Data management @ IRIS</a:t>
            </a:r>
          </a:p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Jackie Caplan-Auerbach, WWU - Volcanology</a:t>
            </a:r>
          </a:p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Zach Eilon, UCSB - Passive source; Global</a:t>
            </a:r>
          </a:p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Emilie Hooft Toomey, Oregon - active/passive source structure</a:t>
            </a:r>
          </a:p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Ross Parnell Turner, UCSD - Microseismicity</a:t>
            </a:r>
          </a:p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Lindsay Worthington, UNM (connection to MSROC) - multichannel</a:t>
            </a:r>
          </a:p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3 year terms although some rotation will begin in 2 years</a:t>
            </a:r>
          </a:p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Possible first meeting on 21-25 October.</a:t>
            </a:r>
          </a:p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Will also meet with MSROC at the Sunday before AGU.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uture of marine seismic workshop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Future of marine seismic workshop</a:t>
            </a:r>
          </a:p>
        </p:txBody>
      </p:sp>
      <p:sp>
        <p:nvSpPr>
          <p:cNvPr id="138" name="1-3 April 2019 Meeting at NSF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rPr dirty="0"/>
              <a:t>1-3 April 2019 Meeting at NSF</a:t>
            </a:r>
          </a:p>
          <a:p>
            <a:pPr>
              <a:buBlip>
                <a:blip r:embed="rId2"/>
              </a:buBlip>
            </a:pPr>
            <a:r>
              <a:rPr dirty="0"/>
              <a:t>Report submitted on 3 May 2019 - 8 page report</a:t>
            </a:r>
          </a:p>
          <a:p>
            <a:pPr>
              <a:buBlip>
                <a:blip r:embed="rId2"/>
              </a:buBlip>
            </a:pPr>
            <a:r>
              <a:rPr dirty="0"/>
              <a:t>Option 1/1A: Purchase Langseth or equivalent for 5 years use</a:t>
            </a:r>
          </a:p>
          <a:p>
            <a:pPr lvl="1">
              <a:buBlip>
                <a:blip r:embed="rId2"/>
              </a:buBlip>
            </a:pPr>
            <a:r>
              <a:rPr dirty="0"/>
              <a:t>Currently scheduled to go out of service in 2020</a:t>
            </a:r>
          </a:p>
          <a:p>
            <a:pPr>
              <a:buBlip>
                <a:blip r:embed="rId2"/>
              </a:buBlip>
            </a:pPr>
            <a:r>
              <a:rPr dirty="0"/>
              <a:t>Beyond 2015 </a:t>
            </a:r>
            <a:r>
              <a:rPr lang="en-US" dirty="0" smtClean="0"/>
              <a:t>-</a:t>
            </a:r>
            <a:r>
              <a:rPr dirty="0" smtClean="0"/>
              <a:t> </a:t>
            </a:r>
            <a:r>
              <a:rPr dirty="0"/>
              <a:t>acquire a gen’l purpose vessel with seismic capabilities - Alternatively lease ship(s) from multiple provider(s)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Marine seismology symposium 2020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Proposal: Emily Roland, Kasey </a:t>
            </a:r>
            <a:r>
              <a:rPr lang="en-US" dirty="0" err="1" smtClean="0"/>
              <a:t>Aderhold</a:t>
            </a:r>
            <a:r>
              <a:rPr lang="en-US" dirty="0" smtClean="0"/>
              <a:t>, Masako </a:t>
            </a:r>
            <a:r>
              <a:rPr lang="en-US" dirty="0" err="1" smtClean="0"/>
              <a:t>Tominaga</a:t>
            </a:r>
            <a:r>
              <a:rPr lang="en-US" dirty="0" smtClean="0"/>
              <a:t>, Anne </a:t>
            </a:r>
            <a:r>
              <a:rPr lang="en-US" dirty="0" err="1" smtClean="0"/>
              <a:t>Trehu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submitted to NSF OCE</a:t>
            </a:r>
          </a:p>
          <a:p>
            <a:r>
              <a:rPr lang="en-US" dirty="0" smtClean="0"/>
              <a:t>Continue annual seafloor seismology symposia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221676"/>
      </p:ext>
    </p:extLst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1). Enabling the marine  seismic community to share exciting results from recent studies and discuss future directions;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.) promoting early career scientists by showcasing their work and providing opportunities for networking and information sharing; and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.) Communicating recent changes to critical marine seismic infrastructure so that research can be successfully planned, funded and conducted using existing and evolving tools. </a:t>
            </a:r>
            <a:r>
              <a:rPr lang="en-US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246024"/>
      </p:ext>
    </p:extLst>
  </p:cSld>
  <p:clrMapOvr>
    <a:masterClrMapping/>
  </p:clrMapOvr>
  <p:transition xmlns:p14="http://schemas.microsoft.com/office/powerpoint/2010/main"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New_Template3">
  <a:themeElements>
    <a:clrScheme name="New_Template3">
      <a:dk1>
        <a:srgbClr val="606060"/>
      </a:dk1>
      <a:lt1>
        <a:srgbClr val="006060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Gill Sans Light"/>
        <a:ea typeface="Gill Sans Light"/>
        <a:cs typeface="Gill Sans Light"/>
      </a:majorFont>
      <a:minorFont>
        <a:latin typeface="Gill Sans"/>
        <a:ea typeface="Gill Sans"/>
        <a:cs typeface="Gill Sans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6F6A5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60606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3">
  <a:themeElements>
    <a:clrScheme name="New_Template3">
      <a:dk1>
        <a:srgbClr val="000000"/>
      </a:dk1>
      <a:lt1>
        <a:srgbClr val="FFFFFF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Gill Sans Light"/>
        <a:ea typeface="Gill Sans Light"/>
        <a:cs typeface="Gill Sans Light"/>
      </a:majorFont>
      <a:minorFont>
        <a:latin typeface="Gill Sans"/>
        <a:ea typeface="Gill Sans"/>
        <a:cs typeface="Gill Sans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6F6A5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60606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228</Words>
  <Application>Microsoft Macintosh PowerPoint</Application>
  <PresentationFormat>Custom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New_Template3</vt:lpstr>
      <vt:lpstr>OceAn Bottom Seismograph instrumentation Center (OBSIC)   Oversight Committee </vt:lpstr>
      <vt:lpstr>Members of new OBSIC Oversight Committee - OBSIC</vt:lpstr>
      <vt:lpstr>Future of marine seismic workshop</vt:lpstr>
      <vt:lpstr>Marine seismology symposium 2020</vt:lpstr>
      <vt:lpstr>Topics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OceAn Bottom Seismograph instrumentation Center (OBSIC)   Oversight Committee </dc:title>
  <cp:lastModifiedBy>Doug Russell</cp:lastModifiedBy>
  <cp:revision>3</cp:revision>
  <dcterms:modified xsi:type="dcterms:W3CDTF">2019-08-16T18:10:31Z</dcterms:modified>
</cp:coreProperties>
</file>