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57" r:id="rId3"/>
  </p:sldIdLst>
  <p:sldSz cx="9144000" cy="5715000" type="screen16x10"/>
  <p:notesSz cx="6858000" cy="9144000"/>
  <p:defaultTex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212"/>
    <p:restoredTop sz="94595"/>
  </p:normalViewPr>
  <p:slideViewPr>
    <p:cSldViewPr snapToGrid="0" snapToObjects="1">
      <p:cViewPr varScale="1">
        <p:scale>
          <a:sx n="178" d="100"/>
          <a:sy n="178" d="100"/>
        </p:scale>
        <p:origin x="-904" y="-112"/>
      </p:cViewPr>
      <p:guideLst>
        <p:guide orient="horz" pos="180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printerSettings" Target="printerSettings/printerSettings1.bin"/><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935302"/>
            <a:ext cx="6858000" cy="19896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3001698"/>
            <a:ext cx="6858000" cy="137980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D979B9E-6C79-3245-97CB-7E03D6178138}" type="datetimeFigureOut">
              <a:rPr lang="en-US" smtClean="0"/>
              <a:t>8/16/19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DD1678-0098-E444-A9BA-AC03E19DD5AB}" type="slidenum">
              <a:rPr lang="en-US" smtClean="0"/>
              <a:t>‹#›</a:t>
            </a:fld>
            <a:endParaRPr lang="en-US"/>
          </a:p>
        </p:txBody>
      </p:sp>
    </p:spTree>
    <p:extLst>
      <p:ext uri="{BB962C8B-B14F-4D97-AF65-F5344CB8AC3E}">
        <p14:creationId xmlns:p14="http://schemas.microsoft.com/office/powerpoint/2010/main" val="13611463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D979B9E-6C79-3245-97CB-7E03D6178138}" type="datetimeFigureOut">
              <a:rPr lang="en-US" smtClean="0"/>
              <a:t>8/16/19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DD1678-0098-E444-A9BA-AC03E19DD5AB}" type="slidenum">
              <a:rPr lang="en-US" smtClean="0"/>
              <a:t>‹#›</a:t>
            </a:fld>
            <a:endParaRPr lang="en-US"/>
          </a:p>
        </p:txBody>
      </p:sp>
    </p:spTree>
    <p:extLst>
      <p:ext uri="{BB962C8B-B14F-4D97-AF65-F5344CB8AC3E}">
        <p14:creationId xmlns:p14="http://schemas.microsoft.com/office/powerpoint/2010/main" val="915646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04271"/>
            <a:ext cx="1971675" cy="48431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04271"/>
            <a:ext cx="5800725" cy="484319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D979B9E-6C79-3245-97CB-7E03D6178138}" type="datetimeFigureOut">
              <a:rPr lang="en-US" smtClean="0"/>
              <a:t>8/16/19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DD1678-0098-E444-A9BA-AC03E19DD5AB}" type="slidenum">
              <a:rPr lang="en-US" smtClean="0"/>
              <a:t>‹#›</a:t>
            </a:fld>
            <a:endParaRPr lang="en-US"/>
          </a:p>
        </p:txBody>
      </p:sp>
    </p:spTree>
    <p:extLst>
      <p:ext uri="{BB962C8B-B14F-4D97-AF65-F5344CB8AC3E}">
        <p14:creationId xmlns:p14="http://schemas.microsoft.com/office/powerpoint/2010/main" val="1935355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D979B9E-6C79-3245-97CB-7E03D6178138}" type="datetimeFigureOut">
              <a:rPr lang="en-US" smtClean="0"/>
              <a:t>8/16/19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DD1678-0098-E444-A9BA-AC03E19DD5AB}" type="slidenum">
              <a:rPr lang="en-US" smtClean="0"/>
              <a:t>‹#›</a:t>
            </a:fld>
            <a:endParaRPr lang="en-US"/>
          </a:p>
        </p:txBody>
      </p:sp>
    </p:spTree>
    <p:extLst>
      <p:ext uri="{BB962C8B-B14F-4D97-AF65-F5344CB8AC3E}">
        <p14:creationId xmlns:p14="http://schemas.microsoft.com/office/powerpoint/2010/main" val="4832140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424782"/>
            <a:ext cx="7886700" cy="2377281"/>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8" y="3824553"/>
            <a:ext cx="7886700" cy="1250156"/>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D979B9E-6C79-3245-97CB-7E03D6178138}" type="datetimeFigureOut">
              <a:rPr lang="en-US" smtClean="0"/>
              <a:t>8/16/19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DD1678-0098-E444-A9BA-AC03E19DD5AB}" type="slidenum">
              <a:rPr lang="en-US" smtClean="0"/>
              <a:t>‹#›</a:t>
            </a:fld>
            <a:endParaRPr lang="en-US"/>
          </a:p>
        </p:txBody>
      </p:sp>
    </p:spTree>
    <p:extLst>
      <p:ext uri="{BB962C8B-B14F-4D97-AF65-F5344CB8AC3E}">
        <p14:creationId xmlns:p14="http://schemas.microsoft.com/office/powerpoint/2010/main" val="16095873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521354"/>
            <a:ext cx="3886200" cy="362611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521354"/>
            <a:ext cx="3886200" cy="362611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D979B9E-6C79-3245-97CB-7E03D6178138}" type="datetimeFigureOut">
              <a:rPr lang="en-US" smtClean="0"/>
              <a:t>8/16/19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DD1678-0098-E444-A9BA-AC03E19DD5AB}" type="slidenum">
              <a:rPr lang="en-US" smtClean="0"/>
              <a:t>‹#›</a:t>
            </a:fld>
            <a:endParaRPr lang="en-US"/>
          </a:p>
        </p:txBody>
      </p:sp>
    </p:spTree>
    <p:extLst>
      <p:ext uri="{BB962C8B-B14F-4D97-AF65-F5344CB8AC3E}">
        <p14:creationId xmlns:p14="http://schemas.microsoft.com/office/powerpoint/2010/main" val="2342459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04271"/>
            <a:ext cx="7886700" cy="1104636"/>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400969"/>
            <a:ext cx="3868340"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2087563"/>
            <a:ext cx="3868340" cy="307049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400969"/>
            <a:ext cx="3887391"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2087563"/>
            <a:ext cx="3887391" cy="307049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D979B9E-6C79-3245-97CB-7E03D6178138}" type="datetimeFigureOut">
              <a:rPr lang="en-US" smtClean="0"/>
              <a:t>8/16/19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DDD1678-0098-E444-A9BA-AC03E19DD5AB}" type="slidenum">
              <a:rPr lang="en-US" smtClean="0"/>
              <a:t>‹#›</a:t>
            </a:fld>
            <a:endParaRPr lang="en-US"/>
          </a:p>
        </p:txBody>
      </p:sp>
    </p:spTree>
    <p:extLst>
      <p:ext uri="{BB962C8B-B14F-4D97-AF65-F5344CB8AC3E}">
        <p14:creationId xmlns:p14="http://schemas.microsoft.com/office/powerpoint/2010/main" val="2593107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D979B9E-6C79-3245-97CB-7E03D6178138}" type="datetimeFigureOut">
              <a:rPr lang="en-US" smtClean="0"/>
              <a:t>8/16/19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DDD1678-0098-E444-A9BA-AC03E19DD5AB}" type="slidenum">
              <a:rPr lang="en-US" smtClean="0"/>
              <a:t>‹#›</a:t>
            </a:fld>
            <a:endParaRPr lang="en-US"/>
          </a:p>
        </p:txBody>
      </p:sp>
    </p:spTree>
    <p:extLst>
      <p:ext uri="{BB962C8B-B14F-4D97-AF65-F5344CB8AC3E}">
        <p14:creationId xmlns:p14="http://schemas.microsoft.com/office/powerpoint/2010/main" val="25458473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979B9E-6C79-3245-97CB-7E03D6178138}" type="datetimeFigureOut">
              <a:rPr lang="en-US" smtClean="0"/>
              <a:t>8/16/19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DDD1678-0098-E444-A9BA-AC03E19DD5AB}" type="slidenum">
              <a:rPr lang="en-US" smtClean="0"/>
              <a:t>‹#›</a:t>
            </a:fld>
            <a:endParaRPr lang="en-US"/>
          </a:p>
        </p:txBody>
      </p:sp>
    </p:spTree>
    <p:extLst>
      <p:ext uri="{BB962C8B-B14F-4D97-AF65-F5344CB8AC3E}">
        <p14:creationId xmlns:p14="http://schemas.microsoft.com/office/powerpoint/2010/main" val="2175794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822855"/>
            <a:ext cx="4629150" cy="406135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3D979B9E-6C79-3245-97CB-7E03D6178138}" type="datetimeFigureOut">
              <a:rPr lang="en-US" smtClean="0"/>
              <a:t>8/16/19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DD1678-0098-E444-A9BA-AC03E19DD5AB}" type="slidenum">
              <a:rPr lang="en-US" smtClean="0"/>
              <a:t>‹#›</a:t>
            </a:fld>
            <a:endParaRPr lang="en-US"/>
          </a:p>
        </p:txBody>
      </p:sp>
    </p:spTree>
    <p:extLst>
      <p:ext uri="{BB962C8B-B14F-4D97-AF65-F5344CB8AC3E}">
        <p14:creationId xmlns:p14="http://schemas.microsoft.com/office/powerpoint/2010/main" val="4459018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822855"/>
            <a:ext cx="4629150" cy="4061354"/>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3D979B9E-6C79-3245-97CB-7E03D6178138}" type="datetimeFigureOut">
              <a:rPr lang="en-US" smtClean="0"/>
              <a:t>8/16/19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DD1678-0098-E444-A9BA-AC03E19DD5AB}" type="slidenum">
              <a:rPr lang="en-US" smtClean="0"/>
              <a:t>‹#›</a:t>
            </a:fld>
            <a:endParaRPr lang="en-US"/>
          </a:p>
        </p:txBody>
      </p:sp>
    </p:spTree>
    <p:extLst>
      <p:ext uri="{BB962C8B-B14F-4D97-AF65-F5344CB8AC3E}">
        <p14:creationId xmlns:p14="http://schemas.microsoft.com/office/powerpoint/2010/main" val="101971303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04271"/>
            <a:ext cx="7886700" cy="110463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521354"/>
            <a:ext cx="7886700" cy="3626115"/>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5296959"/>
            <a:ext cx="2057400" cy="304271"/>
          </a:xfrm>
          <a:prstGeom prst="rect">
            <a:avLst/>
          </a:prstGeom>
        </p:spPr>
        <p:txBody>
          <a:bodyPr vert="horz" lIns="91440" tIns="45720" rIns="91440" bIns="45720" rtlCol="0" anchor="ctr"/>
          <a:lstStyle>
            <a:lvl1pPr algn="l">
              <a:defRPr sz="900">
                <a:solidFill>
                  <a:schemeClr val="tx1">
                    <a:tint val="75000"/>
                  </a:schemeClr>
                </a:solidFill>
              </a:defRPr>
            </a:lvl1pPr>
          </a:lstStyle>
          <a:p>
            <a:fld id="{3D979B9E-6C79-3245-97CB-7E03D6178138}" type="datetimeFigureOut">
              <a:rPr lang="en-US" smtClean="0"/>
              <a:t>8/16/19</a:t>
            </a:fld>
            <a:endParaRPr lang="en-US"/>
          </a:p>
        </p:txBody>
      </p:sp>
      <p:sp>
        <p:nvSpPr>
          <p:cNvPr id="5" name="Footer Placeholder 4"/>
          <p:cNvSpPr>
            <a:spLocks noGrp="1"/>
          </p:cNvSpPr>
          <p:nvPr>
            <p:ph type="ftr" sz="quarter" idx="3"/>
          </p:nvPr>
        </p:nvSpPr>
        <p:spPr>
          <a:xfrm>
            <a:off x="3028950" y="5296959"/>
            <a:ext cx="3086100" cy="30427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5296959"/>
            <a:ext cx="2057400" cy="304271"/>
          </a:xfrm>
          <a:prstGeom prst="rect">
            <a:avLst/>
          </a:prstGeom>
        </p:spPr>
        <p:txBody>
          <a:bodyPr vert="horz" lIns="91440" tIns="45720" rIns="91440" bIns="45720" rtlCol="0" anchor="ctr"/>
          <a:lstStyle>
            <a:lvl1pPr algn="r">
              <a:defRPr sz="900">
                <a:solidFill>
                  <a:schemeClr val="tx1">
                    <a:tint val="75000"/>
                  </a:schemeClr>
                </a:solidFill>
              </a:defRPr>
            </a:lvl1pPr>
          </a:lstStyle>
          <a:p>
            <a:fld id="{2DDD1678-0098-E444-A9BA-AC03E19DD5AB}" type="slidenum">
              <a:rPr lang="en-US" smtClean="0"/>
              <a:t>‹#›</a:t>
            </a:fld>
            <a:endParaRPr lang="en-US"/>
          </a:p>
        </p:txBody>
      </p:sp>
    </p:spTree>
    <p:extLst>
      <p:ext uri="{BB962C8B-B14F-4D97-AF65-F5344CB8AC3E}">
        <p14:creationId xmlns:p14="http://schemas.microsoft.com/office/powerpoint/2010/main" val="114719817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DA79C87C-2B16-8D4B-BB91-9B2B630F26CD}"/>
              </a:ext>
            </a:extLst>
          </p:cNvPr>
          <p:cNvSpPr txBox="1"/>
          <p:nvPr/>
        </p:nvSpPr>
        <p:spPr>
          <a:xfrm>
            <a:off x="0" y="0"/>
            <a:ext cx="9144000" cy="5478423"/>
          </a:xfrm>
          <a:prstGeom prst="rect">
            <a:avLst/>
          </a:prstGeom>
          <a:noFill/>
        </p:spPr>
        <p:txBody>
          <a:bodyPr wrap="square" rtlCol="0">
            <a:spAutoFit/>
          </a:bodyPr>
          <a:lstStyle/>
          <a:p>
            <a:r>
              <a:rPr lang="en-US" sz="2400" b="1" dirty="0">
                <a:latin typeface="Arial" panose="020B0604020202020204" pitchFamily="34" charset="0"/>
                <a:cs typeface="Arial" panose="020B0604020202020204" pitchFamily="34" charset="0"/>
              </a:rPr>
              <a:t>UNOLS Fleet Improvement Plan Synopsis</a:t>
            </a:r>
          </a:p>
          <a:p>
            <a:endParaRPr lang="en-US" sz="1800" dirty="0">
              <a:latin typeface="Arial" panose="020B0604020202020204" pitchFamily="34" charset="0"/>
              <a:cs typeface="Arial" panose="020B0604020202020204" pitchFamily="34" charset="0"/>
            </a:endParaRPr>
          </a:p>
          <a:p>
            <a:r>
              <a:rPr lang="en-US" sz="1800" dirty="0">
                <a:latin typeface="Arial" panose="020B0604020202020204" pitchFamily="34" charset="0"/>
                <a:cs typeface="Arial" panose="020B0604020202020204" pitchFamily="34" charset="0"/>
              </a:rPr>
              <a:t>Final document sent to Council 09 AUG 2019 for discussion and (hopefully) adoption.</a:t>
            </a:r>
          </a:p>
          <a:p>
            <a:r>
              <a:rPr lang="en-US" sz="1000" dirty="0">
                <a:latin typeface="Arial" panose="020B0604020202020204" pitchFamily="34" charset="0"/>
                <a:cs typeface="Arial" panose="020B0604020202020204" pitchFamily="34" charset="0"/>
              </a:rPr>
              <a:t> </a:t>
            </a:r>
          </a:p>
          <a:p>
            <a:r>
              <a:rPr lang="en-US" sz="1600" dirty="0">
                <a:latin typeface="Arial" panose="020B0604020202020204" pitchFamily="34" charset="0"/>
                <a:cs typeface="Arial" panose="020B0604020202020204" pitchFamily="34" charset="0"/>
              </a:rPr>
              <a:t>	Previous Plans 1990, 1995, 2009, and 2015. </a:t>
            </a:r>
            <a:r>
              <a:rPr lang="en-US" sz="1600" dirty="0">
                <a:effectLst/>
              </a:rPr>
              <a:t> </a:t>
            </a:r>
          </a:p>
          <a:p>
            <a:r>
              <a:rPr lang="en-US" sz="1600" dirty="0">
                <a:latin typeface="Arial" panose="020B0604020202020204" pitchFamily="34" charset="0"/>
                <a:cs typeface="Arial" panose="020B0604020202020204" pitchFamily="34" charset="0"/>
              </a:rPr>
              <a:t>	2019 Plan contains contributions from entire Fleet Improvement Committee.</a:t>
            </a:r>
          </a:p>
          <a:p>
            <a:r>
              <a:rPr lang="en-US" sz="1600" dirty="0">
                <a:latin typeface="Arial" panose="020B0604020202020204" pitchFamily="34" charset="0"/>
                <a:cs typeface="Arial" panose="020B0604020202020204" pitchFamily="34" charset="0"/>
              </a:rPr>
              <a:t>	Many contributions and much assistance from Annette DeSilva and Alice Doyle.</a:t>
            </a:r>
          </a:p>
          <a:p>
            <a:r>
              <a:rPr lang="en-US" sz="1600" dirty="0">
                <a:latin typeface="Arial" panose="020B0604020202020204" pitchFamily="34" charset="0"/>
                <a:cs typeface="Arial" panose="020B0604020202020204" pitchFamily="34" charset="0"/>
              </a:rPr>
              <a:t>	Detailed editing and much more from Nancy </a:t>
            </a:r>
            <a:r>
              <a:rPr lang="en-US" sz="1600" dirty="0" err="1">
                <a:latin typeface="Arial" panose="020B0604020202020204" pitchFamily="34" charset="0"/>
                <a:cs typeface="Arial" panose="020B0604020202020204" pitchFamily="34" charset="0"/>
              </a:rPr>
              <a:t>Rabalais</a:t>
            </a:r>
            <a:r>
              <a:rPr lang="en-US" sz="1600" dirty="0">
                <a:latin typeface="Arial" panose="020B0604020202020204" pitchFamily="34" charset="0"/>
                <a:cs typeface="Arial" panose="020B0604020202020204" pitchFamily="34" charset="0"/>
              </a:rPr>
              <a:t>.</a:t>
            </a:r>
          </a:p>
          <a:p>
            <a:r>
              <a:rPr lang="en-US" sz="1800" dirty="0">
                <a:latin typeface="Arial" panose="020B0604020202020204" pitchFamily="34" charset="0"/>
                <a:cs typeface="Arial" panose="020B0604020202020204" pitchFamily="34" charset="0"/>
              </a:rPr>
              <a:t> </a:t>
            </a:r>
          </a:p>
          <a:p>
            <a:r>
              <a:rPr lang="en-US" sz="1800" dirty="0">
                <a:latin typeface="Arial" panose="020B0604020202020204" pitchFamily="34" charset="0"/>
                <a:cs typeface="Arial" panose="020B0604020202020204" pitchFamily="34" charset="0"/>
              </a:rPr>
              <a:t>The Plan discusses the entire Academic Research Fleet (ARF), with principal focus on the ships whose use in research and training is coordinated by UNOLS.</a:t>
            </a:r>
          </a:p>
          <a:p>
            <a:r>
              <a:rPr lang="en-US" sz="1800" dirty="0">
                <a:latin typeface="Arial" panose="020B0604020202020204" pitchFamily="34" charset="0"/>
                <a:cs typeface="Arial" panose="020B0604020202020204" pitchFamily="34" charset="0"/>
              </a:rPr>
              <a:t> </a:t>
            </a:r>
          </a:p>
          <a:p>
            <a:r>
              <a:rPr lang="en-US" sz="1800" dirty="0">
                <a:latin typeface="Arial" panose="020B0604020202020204" pitchFamily="34" charset="0"/>
                <a:cs typeface="Arial" panose="020B0604020202020204" pitchFamily="34" charset="0"/>
              </a:rPr>
              <a:t>The Plan is an analysis of academic research fleet utilization and support over recent years, with extrapolations into the near future. The Plan also represents how the research community would like to see the fleet configured, while at the same time considering reasonable expectations for fleet support.</a:t>
            </a:r>
          </a:p>
          <a:p>
            <a:r>
              <a:rPr lang="en-US" sz="1800" dirty="0">
                <a:latin typeface="Arial" panose="020B0604020202020204" pitchFamily="34" charset="0"/>
                <a:cs typeface="Arial" panose="020B0604020202020204" pitchFamily="34" charset="0"/>
              </a:rPr>
              <a:t> </a:t>
            </a:r>
          </a:p>
          <a:p>
            <a:r>
              <a:rPr lang="en-US" sz="1800" dirty="0">
                <a:latin typeface="Arial" panose="020B0604020202020204" pitchFamily="34" charset="0"/>
                <a:cs typeface="Arial" panose="020B0604020202020204" pitchFamily="34" charset="0"/>
              </a:rPr>
              <a:t>The Plan acknowledges significant contributions to academic research and training supported by vessels and other resources that are not part of the academic research fleet coordinated by UNOLS.</a:t>
            </a:r>
            <a:endParaRPr lang="en-US" sz="1800" b="1"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xmlns="" id="{3AEA1978-F67C-8945-B6ED-421732CBEC80}"/>
              </a:ext>
            </a:extLst>
          </p:cNvPr>
          <p:cNvSpPr txBox="1"/>
          <p:nvPr/>
        </p:nvSpPr>
        <p:spPr>
          <a:xfrm>
            <a:off x="3959679" y="5453390"/>
            <a:ext cx="5184321" cy="261610"/>
          </a:xfrm>
          <a:prstGeom prst="rect">
            <a:avLst/>
          </a:prstGeom>
          <a:noFill/>
        </p:spPr>
        <p:txBody>
          <a:bodyPr wrap="square" rtlCol="0">
            <a:spAutoFit/>
          </a:bodyPr>
          <a:lstStyle/>
          <a:p>
            <a:r>
              <a:rPr lang="en-US" sz="1100" dirty="0">
                <a:latin typeface="Arial" panose="020B0604020202020204" pitchFamily="34" charset="0"/>
                <a:cs typeface="Arial" panose="020B0604020202020204" pitchFamily="34" charset="0"/>
              </a:rPr>
              <a:t>Fleet Improvement Plan discussion for UNOLS Council, 14 August 2019, J. Swift</a:t>
            </a:r>
          </a:p>
        </p:txBody>
      </p:sp>
    </p:spTree>
    <p:extLst>
      <p:ext uri="{BB962C8B-B14F-4D97-AF65-F5344CB8AC3E}">
        <p14:creationId xmlns:p14="http://schemas.microsoft.com/office/powerpoint/2010/main" val="2437672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DA79C87C-2B16-8D4B-BB91-9B2B630F26CD}"/>
              </a:ext>
            </a:extLst>
          </p:cNvPr>
          <p:cNvSpPr txBox="1"/>
          <p:nvPr/>
        </p:nvSpPr>
        <p:spPr>
          <a:xfrm>
            <a:off x="0" y="0"/>
            <a:ext cx="9144000" cy="5386090"/>
          </a:xfrm>
          <a:prstGeom prst="rect">
            <a:avLst/>
          </a:prstGeom>
          <a:noFill/>
        </p:spPr>
        <p:txBody>
          <a:bodyPr wrap="square" rtlCol="0">
            <a:spAutoFit/>
          </a:bodyPr>
          <a:lstStyle/>
          <a:p>
            <a:r>
              <a:rPr lang="en-US" sz="1800" dirty="0">
                <a:latin typeface="Arial" panose="020B0604020202020204" pitchFamily="34" charset="0"/>
                <a:cs typeface="Arial" panose="020B0604020202020204" pitchFamily="34" charset="0"/>
              </a:rPr>
              <a:t>Important fleet renewal events underway include mid-life refits and enhancements to extend the service lives of three global class ships, and the construction of two new regional class ships, with a third planned.</a:t>
            </a:r>
          </a:p>
          <a:p>
            <a:r>
              <a:rPr lang="en-US" sz="1800" dirty="0">
                <a:latin typeface="Arial" panose="020B0604020202020204" pitchFamily="34" charset="0"/>
                <a:cs typeface="Arial" panose="020B0604020202020204" pitchFamily="34" charset="0"/>
              </a:rPr>
              <a:t> </a:t>
            </a:r>
          </a:p>
          <a:p>
            <a:r>
              <a:rPr lang="en-US" sz="1800" dirty="0">
                <a:latin typeface="Arial" panose="020B0604020202020204" pitchFamily="34" charset="0"/>
                <a:cs typeface="Arial" panose="020B0604020202020204" pitchFamily="34" charset="0"/>
              </a:rPr>
              <a:t>Presently 18 ships in the academic fleet; 16 projected for 2025. Fleet size may further decrease due to retirements &amp; declines in funding (both operations and construction).</a:t>
            </a:r>
          </a:p>
          <a:p>
            <a:r>
              <a:rPr lang="en-US" sz="1800" dirty="0">
                <a:latin typeface="Arial" panose="020B0604020202020204" pitchFamily="34" charset="0"/>
                <a:cs typeface="Arial" panose="020B0604020202020204" pitchFamily="34" charset="0"/>
              </a:rPr>
              <a:t> </a:t>
            </a:r>
          </a:p>
          <a:p>
            <a:r>
              <a:rPr lang="en-US" sz="1800" dirty="0">
                <a:latin typeface="Arial" panose="020B0604020202020204" pitchFamily="34" charset="0"/>
                <a:cs typeface="Arial" panose="020B0604020202020204" pitchFamily="34" charset="0"/>
              </a:rPr>
              <a:t>NOAA, USAP, and Coast Guard fleet changes also have potential impacts on academic research and training.</a:t>
            </a:r>
          </a:p>
          <a:p>
            <a:r>
              <a:rPr lang="en-US" sz="1800" dirty="0">
                <a:latin typeface="Arial" panose="020B0604020202020204" pitchFamily="34" charset="0"/>
                <a:cs typeface="Arial" panose="020B0604020202020204" pitchFamily="34" charset="0"/>
              </a:rPr>
              <a:t> </a:t>
            </a:r>
          </a:p>
          <a:p>
            <a:r>
              <a:rPr lang="en-US" sz="1800" dirty="0">
                <a:latin typeface="Arial" panose="020B0604020202020204" pitchFamily="34" charset="0"/>
                <a:cs typeface="Arial" panose="020B0604020202020204" pitchFamily="34" charset="0"/>
              </a:rPr>
              <a:t>Principal Recommendations:</a:t>
            </a:r>
          </a:p>
          <a:p>
            <a:endParaRPr lang="en-US" sz="1800" dirty="0">
              <a:latin typeface="Arial" panose="020B0604020202020204" pitchFamily="34" charset="0"/>
              <a:cs typeface="Arial" panose="020B0604020202020204" pitchFamily="34" charset="0"/>
            </a:endParaRPr>
          </a:p>
          <a:p>
            <a:pPr marL="234950" lvl="0"/>
            <a:r>
              <a:rPr lang="en-US" sz="1800" dirty="0">
                <a:latin typeface="Arial" panose="020B0604020202020204" pitchFamily="34" charset="0"/>
                <a:cs typeface="Arial" panose="020B0604020202020204" pitchFamily="34" charset="0"/>
              </a:rPr>
              <a:t>The community must determine a course for building future global vessels capable of supporting large (&gt;30 researchers) interdisciplinary &amp; discipline-focused science.</a:t>
            </a:r>
          </a:p>
          <a:p>
            <a:pPr marL="234950" lvl="0"/>
            <a:endParaRPr lang="en-US" sz="1000" b="1" dirty="0">
              <a:latin typeface="Arial" panose="020B0604020202020204" pitchFamily="34" charset="0"/>
              <a:cs typeface="Arial" panose="020B0604020202020204" pitchFamily="34" charset="0"/>
            </a:endParaRPr>
          </a:p>
          <a:p>
            <a:pPr marL="234950" lvl="0"/>
            <a:r>
              <a:rPr lang="en-US" sz="1800" dirty="0">
                <a:latin typeface="Arial" panose="020B0604020202020204" pitchFamily="34" charset="0"/>
                <a:cs typeface="Arial" panose="020B0604020202020204" pitchFamily="34" charset="0"/>
              </a:rPr>
              <a:t>The community should support developing plans to renew and utilize the capability of coastal/local class vessels as components of the Academic Research Fleet.</a:t>
            </a:r>
          </a:p>
          <a:p>
            <a:pPr marL="234950" lvl="0"/>
            <a:endParaRPr lang="en-US" sz="1000" b="1" dirty="0">
              <a:latin typeface="Arial" panose="020B0604020202020204" pitchFamily="34" charset="0"/>
              <a:cs typeface="Arial" panose="020B0604020202020204" pitchFamily="34" charset="0"/>
            </a:endParaRPr>
          </a:p>
          <a:p>
            <a:pPr marL="234950" lvl="0"/>
            <a:r>
              <a:rPr lang="en-US" sz="1800" dirty="0">
                <a:latin typeface="Arial" panose="020B0604020202020204" pitchFamily="34" charset="0"/>
                <a:cs typeface="Arial" panose="020B0604020202020204" pitchFamily="34" charset="0"/>
              </a:rPr>
              <a:t>The community should support the acquisition of new ships with ice-breaking capabilities for science community access to the high latitudes.</a:t>
            </a:r>
            <a:endParaRPr lang="en-US" sz="1800" b="1"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xmlns="" id="{1F09AD87-4305-1644-AADF-779DA843755F}"/>
              </a:ext>
            </a:extLst>
          </p:cNvPr>
          <p:cNvSpPr txBox="1"/>
          <p:nvPr/>
        </p:nvSpPr>
        <p:spPr>
          <a:xfrm>
            <a:off x="3959679" y="5453390"/>
            <a:ext cx="5184321" cy="261610"/>
          </a:xfrm>
          <a:prstGeom prst="rect">
            <a:avLst/>
          </a:prstGeom>
          <a:noFill/>
        </p:spPr>
        <p:txBody>
          <a:bodyPr wrap="square" rtlCol="0">
            <a:spAutoFit/>
          </a:bodyPr>
          <a:lstStyle/>
          <a:p>
            <a:r>
              <a:rPr lang="en-US" sz="1100" dirty="0">
                <a:latin typeface="Arial" panose="020B0604020202020204" pitchFamily="34" charset="0"/>
                <a:cs typeface="Arial" panose="020B0604020202020204" pitchFamily="34" charset="0"/>
              </a:rPr>
              <a:t>Fleet Improvement Plan discussion for UNOLS Council, 14 August 2019, J. Swift</a:t>
            </a:r>
          </a:p>
        </p:txBody>
      </p:sp>
    </p:spTree>
    <p:extLst>
      <p:ext uri="{BB962C8B-B14F-4D97-AF65-F5344CB8AC3E}">
        <p14:creationId xmlns:p14="http://schemas.microsoft.com/office/powerpoint/2010/main" val="278461273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TotalTime>
  <Words>89</Words>
  <Application>Microsoft Macintosh PowerPoint</Application>
  <PresentationFormat>On-screen Show (16:10)</PresentationFormat>
  <Paragraphs>29</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Doug Russell</cp:lastModifiedBy>
  <cp:revision>11</cp:revision>
  <dcterms:created xsi:type="dcterms:W3CDTF">2019-08-13T15:30:20Z</dcterms:created>
  <dcterms:modified xsi:type="dcterms:W3CDTF">2019-08-16T18:11:09Z</dcterms:modified>
</cp:coreProperties>
</file>