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5" r:id="rId1"/>
  </p:sldMasterIdLst>
  <p:notesMasterIdLst>
    <p:notesMasterId r:id="rId9"/>
  </p:notesMasterIdLst>
  <p:sldIdLst>
    <p:sldId id="265" r:id="rId2"/>
    <p:sldId id="264" r:id="rId3"/>
    <p:sldId id="262" r:id="rId4"/>
    <p:sldId id="259" r:id="rId5"/>
    <p:sldId id="258" r:id="rId6"/>
    <p:sldId id="260" r:id="rId7"/>
    <p:sldId id="261" r:id="rId8"/>
  </p:sldIdLst>
  <p:sldSz cx="9144000" cy="6858000" type="screen4x3"/>
  <p:notesSz cx="6858000" cy="9144000"/>
  <p:embeddedFontLst>
    <p:embeddedFont>
      <p:font typeface="Caveat" pitchFamily="2" charset="0"/>
      <p:regular r:id="rId10"/>
      <p:bold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25"/>
    <p:restoredTop sz="94726"/>
  </p:normalViewPr>
  <p:slideViewPr>
    <p:cSldViewPr snapToGrid="0">
      <p:cViewPr varScale="1">
        <p:scale>
          <a:sx n="120" d="100"/>
          <a:sy n="120" d="100"/>
        </p:scale>
        <p:origin x="1656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>
          <a:extLst>
            <a:ext uri="{FF2B5EF4-FFF2-40B4-BE49-F238E27FC236}">
              <a16:creationId xmlns:a16="http://schemas.microsoft.com/office/drawing/2014/main" id="{BE868A62-2414-6229-3C49-CB98D0AE4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b5b9086fe8_0_71:notes">
            <a:extLst>
              <a:ext uri="{FF2B5EF4-FFF2-40B4-BE49-F238E27FC236}">
                <a16:creationId xmlns:a16="http://schemas.microsoft.com/office/drawing/2014/main" id="{4EAE3620-302F-6510-07AE-C8F7ED3EB96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b5b9086fe8_0_71:notes">
            <a:extLst>
              <a:ext uri="{FF2B5EF4-FFF2-40B4-BE49-F238E27FC236}">
                <a16:creationId xmlns:a16="http://schemas.microsoft.com/office/drawing/2014/main" id="{2EDEC2D4-E785-E0A4-B67A-AB6C0A366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955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>
          <a:extLst>
            <a:ext uri="{FF2B5EF4-FFF2-40B4-BE49-F238E27FC236}">
              <a16:creationId xmlns:a16="http://schemas.microsoft.com/office/drawing/2014/main" id="{1293171B-797B-9A38-07F9-B9D934DA43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b785b7943f_0_41:notes">
            <a:extLst>
              <a:ext uri="{FF2B5EF4-FFF2-40B4-BE49-F238E27FC236}">
                <a16:creationId xmlns:a16="http://schemas.microsoft.com/office/drawing/2014/main" id="{B79E541E-E554-E8C5-CB48-868683DB88A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b785b7943f_0_41:notes">
            <a:extLst>
              <a:ext uri="{FF2B5EF4-FFF2-40B4-BE49-F238E27FC236}">
                <a16:creationId xmlns:a16="http://schemas.microsoft.com/office/drawing/2014/main" id="{27B40203-4470-EDA1-2563-F289F6FE210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319989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b785b7943f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b785b7943f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b785b7943f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b785b7943f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b785b7943f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b785b7943f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b785b7943f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b785b7943f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7" name="Google Shape;17;p2" title="sikuliaq-blue.png"/>
          <p:cNvPicPr preferRelativeResize="0"/>
          <p:nvPr/>
        </p:nvPicPr>
        <p:blipFill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1084597" y="5778043"/>
            <a:ext cx="3284076" cy="1205875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"/>
          <p:cNvSpPr/>
          <p:nvPr/>
        </p:nvSpPr>
        <p:spPr>
          <a:xfrm>
            <a:off x="285000" y="6689997"/>
            <a:ext cx="8609071" cy="55979"/>
          </a:xfrm>
          <a:custGeom>
            <a:avLst/>
            <a:gdLst/>
            <a:ahLst/>
            <a:cxnLst/>
            <a:rect l="l" t="t" r="r" b="b"/>
            <a:pathLst>
              <a:path w="235639" h="6281" extrusionOk="0">
                <a:moveTo>
                  <a:pt x="6275" y="2994"/>
                </a:moveTo>
                <a:cubicBezTo>
                  <a:pt x="11039" y="5374"/>
                  <a:pt x="16860" y="1778"/>
                  <a:pt x="22113" y="902"/>
                </a:cubicBezTo>
                <a:cubicBezTo>
                  <a:pt x="25069" y="409"/>
                  <a:pt x="27507" y="4561"/>
                  <a:pt x="30480" y="4189"/>
                </a:cubicBezTo>
                <a:cubicBezTo>
                  <a:pt x="34940" y="3631"/>
                  <a:pt x="39364" y="-221"/>
                  <a:pt x="43628" y="1201"/>
                </a:cubicBezTo>
                <a:cubicBezTo>
                  <a:pt x="49298" y="3092"/>
                  <a:pt x="55580" y="1500"/>
                  <a:pt x="61557" y="1500"/>
                </a:cubicBezTo>
                <a:cubicBezTo>
                  <a:pt x="67944" y="1500"/>
                  <a:pt x="74811" y="2821"/>
                  <a:pt x="80682" y="304"/>
                </a:cubicBezTo>
                <a:cubicBezTo>
                  <a:pt x="83522" y="-914"/>
                  <a:pt x="86282" y="3208"/>
                  <a:pt x="89348" y="3592"/>
                </a:cubicBezTo>
                <a:cubicBezTo>
                  <a:pt x="93823" y="4152"/>
                  <a:pt x="98330" y="1459"/>
                  <a:pt x="102795" y="2097"/>
                </a:cubicBezTo>
                <a:cubicBezTo>
                  <a:pt x="106047" y="2562"/>
                  <a:pt x="109240" y="5527"/>
                  <a:pt x="112357" y="4488"/>
                </a:cubicBezTo>
                <a:cubicBezTo>
                  <a:pt x="117935" y="2628"/>
                  <a:pt x="124108" y="5086"/>
                  <a:pt x="129988" y="5086"/>
                </a:cubicBezTo>
                <a:cubicBezTo>
                  <a:pt x="143942" y="5086"/>
                  <a:pt x="158286" y="206"/>
                  <a:pt x="171823" y="3592"/>
                </a:cubicBezTo>
                <a:cubicBezTo>
                  <a:pt x="176637" y="4796"/>
                  <a:pt x="181542" y="286"/>
                  <a:pt x="186466" y="902"/>
                </a:cubicBezTo>
                <a:cubicBezTo>
                  <a:pt x="190692" y="1430"/>
                  <a:pt x="195062" y="4876"/>
                  <a:pt x="199016" y="3293"/>
                </a:cubicBezTo>
                <a:cubicBezTo>
                  <a:pt x="201646" y="2240"/>
                  <a:pt x="204588" y="1335"/>
                  <a:pt x="207383" y="1799"/>
                </a:cubicBezTo>
                <a:cubicBezTo>
                  <a:pt x="209624" y="2171"/>
                  <a:pt x="211717" y="3966"/>
                  <a:pt x="213957" y="3592"/>
                </a:cubicBezTo>
                <a:cubicBezTo>
                  <a:pt x="219558" y="2658"/>
                  <a:pt x="225369" y="2490"/>
                  <a:pt x="230990" y="3293"/>
                </a:cubicBezTo>
                <a:cubicBezTo>
                  <a:pt x="232469" y="3504"/>
                  <a:pt x="234643" y="2050"/>
                  <a:pt x="235473" y="3293"/>
                </a:cubicBezTo>
                <a:cubicBezTo>
                  <a:pt x="236470" y="4787"/>
                  <a:pt x="232171" y="4832"/>
                  <a:pt x="230393" y="5086"/>
                </a:cubicBezTo>
                <a:cubicBezTo>
                  <a:pt x="225951" y="5721"/>
                  <a:pt x="221433" y="5683"/>
                  <a:pt x="216946" y="5683"/>
                </a:cubicBezTo>
                <a:cubicBezTo>
                  <a:pt x="204892" y="5683"/>
                  <a:pt x="192842" y="6281"/>
                  <a:pt x="180788" y="6281"/>
                </a:cubicBezTo>
                <a:cubicBezTo>
                  <a:pt x="140247" y="6281"/>
                  <a:pt x="99708" y="5683"/>
                  <a:pt x="59167" y="5683"/>
                </a:cubicBezTo>
                <a:cubicBezTo>
                  <a:pt x="46118" y="5683"/>
                  <a:pt x="33070" y="5384"/>
                  <a:pt x="20021" y="5384"/>
                </a:cubicBezTo>
                <a:cubicBezTo>
                  <a:pt x="15139" y="5384"/>
                  <a:pt x="10261" y="5086"/>
                  <a:pt x="5379" y="5086"/>
                </a:cubicBezTo>
                <a:cubicBezTo>
                  <a:pt x="3586" y="5086"/>
                  <a:pt x="0" y="6879"/>
                  <a:pt x="0" y="5086"/>
                </a:cubicBezTo>
                <a:cubicBezTo>
                  <a:pt x="0" y="2308"/>
                  <a:pt x="5290" y="2994"/>
                  <a:pt x="8068" y="2994"/>
                </a:cubicBezTo>
              </a:path>
            </a:pathLst>
          </a:custGeom>
          <a:noFill/>
          <a:ln w="38100" cap="flat" cmpd="sng">
            <a:solidFill>
              <a:srgbClr val="C9DAF8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19" name="Google Shape;19;p2" title="seagul.png"/>
          <p:cNvPicPr preferRelativeResize="0"/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-774262">
            <a:off x="399900" y="6373600"/>
            <a:ext cx="320100" cy="134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20;p2" title="seagul.png"/>
          <p:cNvPicPr preferRelativeResize="0"/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425639">
            <a:off x="4879800" y="6436000"/>
            <a:ext cx="320100" cy="134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2" title="seagul.png"/>
          <p:cNvPicPr preferRelativeResize="0"/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425639">
            <a:off x="7147200" y="6436000"/>
            <a:ext cx="320100" cy="134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2" title="SIKULIAQ-01.png"/>
          <p:cNvPicPr preferRelativeResize="0"/>
          <p:nvPr/>
        </p:nvPicPr>
        <p:blipFill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04223" y="5833725"/>
            <a:ext cx="741225" cy="741225"/>
          </a:xfrm>
          <a:prstGeom prst="rect">
            <a:avLst/>
          </a:prstGeom>
          <a:noFill/>
          <a:ln>
            <a:noFill/>
          </a:ln>
          <a:effectLst>
            <a:outerShdw blurRad="157163" dist="76200" dir="3660000" algn="bl" rotWithShape="0">
              <a:srgbClr val="1C4587">
                <a:alpha val="50000"/>
              </a:srgbClr>
            </a:outerShdw>
          </a:effectLst>
        </p:spPr>
      </p:pic>
      <p:pic>
        <p:nvPicPr>
          <p:cNvPr id="23" name="Google Shape;23;p2" title="CFOS-logo.png"/>
          <p:cNvPicPr preferRelativeResize="0"/>
          <p:nvPr/>
        </p:nvPicPr>
        <p:blipFill>
          <a:blip r:embed="rId5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41687" y="5806732"/>
            <a:ext cx="741227" cy="795208"/>
          </a:xfrm>
          <a:prstGeom prst="rect">
            <a:avLst/>
          </a:prstGeom>
          <a:noFill/>
          <a:ln>
            <a:noFill/>
          </a:ln>
          <a:effectLst>
            <a:outerShdw blurRad="157163" dist="76200" dir="3660000" algn="bl" rotWithShape="0">
              <a:srgbClr val="1C4587">
                <a:alpha val="50000"/>
              </a:srgbClr>
            </a:outerShdw>
          </a:effectLst>
        </p:spPr>
      </p:pic>
      <p:pic>
        <p:nvPicPr>
          <p:cNvPr id="24" name="Google Shape;24;p2" title="unols-logo-CMYK.png"/>
          <p:cNvPicPr preferRelativeResize="0"/>
          <p:nvPr/>
        </p:nvPicPr>
        <p:blipFill>
          <a:blip r:embed="rId6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46863" y="5806700"/>
            <a:ext cx="741249" cy="741249"/>
          </a:xfrm>
          <a:prstGeom prst="rect">
            <a:avLst/>
          </a:prstGeom>
          <a:noFill/>
          <a:ln>
            <a:noFill/>
          </a:ln>
          <a:effectLst>
            <a:outerShdw blurRad="128588" dist="85725" dir="3780000" algn="bl" rotWithShape="0">
              <a:srgbClr val="1C4587">
                <a:alpha val="50000"/>
              </a:srgbClr>
            </a:outerShdw>
          </a:effectLst>
        </p:spPr>
      </p:pic>
      <p:pic>
        <p:nvPicPr>
          <p:cNvPr id="25" name="Google Shape;25;p2" title="nsf1.png"/>
          <p:cNvPicPr preferRelativeResize="0"/>
          <p:nvPr/>
        </p:nvPicPr>
        <p:blipFill>
          <a:blip r:embed="rId7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25123" y="5806725"/>
            <a:ext cx="795251" cy="795225"/>
          </a:xfrm>
          <a:prstGeom prst="rect">
            <a:avLst/>
          </a:prstGeom>
          <a:noFill/>
          <a:ln>
            <a:noFill/>
          </a:ln>
          <a:effectLst>
            <a:outerShdw blurRad="71438" dist="76200" dir="3900000" algn="bl" rotWithShape="0">
              <a:srgbClr val="1C4587">
                <a:alpha val="50000"/>
              </a:srgbClr>
            </a:outerShdw>
          </a:effectLst>
        </p:spPr>
      </p:pic>
      <p:pic>
        <p:nvPicPr>
          <p:cNvPr id="26" name="Google Shape;26;p2" title="uaflogoBlue.png"/>
          <p:cNvPicPr preferRelativeResize="0"/>
          <p:nvPr/>
        </p:nvPicPr>
        <p:blipFill>
          <a:blip r:embed="rId8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000" y="5942000"/>
            <a:ext cx="1211948" cy="605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9" name="Google Shape;29;p3"/>
          <p:cNvSpPr txBox="1"/>
          <p:nvPr/>
        </p:nvSpPr>
        <p:spPr>
          <a:xfrm>
            <a:off x="441775" y="904325"/>
            <a:ext cx="8225400" cy="536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1C4587"/>
              </a:solidFill>
            </a:endParaRPr>
          </a:p>
        </p:txBody>
      </p:sp>
      <p:pic>
        <p:nvPicPr>
          <p:cNvPr id="30" name="Google Shape;30;p3" title="sikuliaq-blue.png"/>
          <p:cNvPicPr preferRelativeResize="0"/>
          <p:nvPr/>
        </p:nvPicPr>
        <p:blipFill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1084597" y="5778043"/>
            <a:ext cx="3284076" cy="1205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oogle Shape;31;p3" title="CFOS-logo.png"/>
          <p:cNvPicPr preferRelativeResize="0"/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20362" y="5836682"/>
            <a:ext cx="741227" cy="795208"/>
          </a:xfrm>
          <a:prstGeom prst="rect">
            <a:avLst/>
          </a:prstGeom>
          <a:noFill/>
          <a:ln>
            <a:noFill/>
          </a:ln>
          <a:effectLst>
            <a:outerShdw blurRad="157163" dist="76200" dir="3660000" algn="bl" rotWithShape="0">
              <a:srgbClr val="1C4587">
                <a:alpha val="50000"/>
              </a:srgbClr>
            </a:outerShdw>
          </a:effectLst>
        </p:spPr>
      </p:pic>
      <p:pic>
        <p:nvPicPr>
          <p:cNvPr id="32" name="Google Shape;32;p3" title="nsf1.png"/>
          <p:cNvPicPr preferRelativeResize="0"/>
          <p:nvPr/>
        </p:nvPicPr>
        <p:blipFill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5199" y="5806725"/>
            <a:ext cx="795251" cy="795225"/>
          </a:xfrm>
          <a:prstGeom prst="rect">
            <a:avLst/>
          </a:prstGeom>
          <a:noFill/>
          <a:ln>
            <a:noFill/>
          </a:ln>
          <a:effectLst>
            <a:outerShdw blurRad="71438" dist="76200" dir="3900000" algn="bl" rotWithShape="0">
              <a:srgbClr val="1C4587">
                <a:alpha val="50000"/>
              </a:srgbClr>
            </a:outerShdw>
          </a:effec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" type="tx">
  <p:cSld name="TITLE_AND_BOD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5" name="Google Shape;35;p4"/>
          <p:cNvSpPr txBox="1"/>
          <p:nvPr/>
        </p:nvSpPr>
        <p:spPr>
          <a:xfrm>
            <a:off x="288450" y="941528"/>
            <a:ext cx="4192500" cy="5348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1C4587"/>
              </a:solidFill>
            </a:endParaRPr>
          </a:p>
        </p:txBody>
      </p:sp>
      <p:sp>
        <p:nvSpPr>
          <p:cNvPr id="36" name="Google Shape;36;p4"/>
          <p:cNvSpPr txBox="1"/>
          <p:nvPr/>
        </p:nvSpPr>
        <p:spPr>
          <a:xfrm>
            <a:off x="4615950" y="941450"/>
            <a:ext cx="4226400" cy="5348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1C4587"/>
              </a:solidFill>
            </a:endParaRPr>
          </a:p>
        </p:txBody>
      </p:sp>
      <p:pic>
        <p:nvPicPr>
          <p:cNvPr id="37" name="Google Shape;37;p4" title="sikuliaq-blue.png"/>
          <p:cNvPicPr preferRelativeResize="0"/>
          <p:nvPr/>
        </p:nvPicPr>
        <p:blipFill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1084597" y="5778043"/>
            <a:ext cx="3284076" cy="1205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Google Shape;38;p4" title="CFOS-logo.png"/>
          <p:cNvPicPr preferRelativeResize="0"/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20362" y="5836682"/>
            <a:ext cx="741227" cy="795208"/>
          </a:xfrm>
          <a:prstGeom prst="rect">
            <a:avLst/>
          </a:prstGeom>
          <a:noFill/>
          <a:ln>
            <a:noFill/>
          </a:ln>
          <a:effectLst>
            <a:outerShdw blurRad="157163" dist="76200" dir="3660000" algn="bl" rotWithShape="0">
              <a:srgbClr val="1C4587">
                <a:alpha val="50000"/>
              </a:srgbClr>
            </a:outerShdw>
          </a:effectLst>
        </p:spPr>
      </p:pic>
      <p:pic>
        <p:nvPicPr>
          <p:cNvPr id="39" name="Google Shape;39;p4" title="nsf1.png"/>
          <p:cNvPicPr preferRelativeResize="0"/>
          <p:nvPr/>
        </p:nvPicPr>
        <p:blipFill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5199" y="5806725"/>
            <a:ext cx="795251" cy="795225"/>
          </a:xfrm>
          <a:prstGeom prst="rect">
            <a:avLst/>
          </a:prstGeom>
          <a:noFill/>
          <a:ln>
            <a:noFill/>
          </a:ln>
          <a:effectLst>
            <a:outerShdw blurRad="71438" dist="76200" dir="3900000" algn="bl" rotWithShape="0">
              <a:srgbClr val="1C4587">
                <a:alpha val="50000"/>
              </a:srgbClr>
            </a:outerShdw>
          </a:effec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" type="twoColTx">
  <p:cSld name="TITLE_AND_TWO_COLUMN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2" name="Google Shape;42;p5"/>
          <p:cNvSpPr txBox="1"/>
          <p:nvPr/>
        </p:nvSpPr>
        <p:spPr>
          <a:xfrm>
            <a:off x="308550" y="892425"/>
            <a:ext cx="2765400" cy="5376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1C4587"/>
              </a:solidFill>
            </a:endParaRPr>
          </a:p>
        </p:txBody>
      </p:sp>
      <p:sp>
        <p:nvSpPr>
          <p:cNvPr id="43" name="Google Shape;43;p5"/>
          <p:cNvSpPr txBox="1"/>
          <p:nvPr/>
        </p:nvSpPr>
        <p:spPr>
          <a:xfrm>
            <a:off x="3185831" y="892561"/>
            <a:ext cx="2765400" cy="5376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1C4587"/>
              </a:solidFill>
            </a:endParaRPr>
          </a:p>
        </p:txBody>
      </p:sp>
      <p:sp>
        <p:nvSpPr>
          <p:cNvPr id="44" name="Google Shape;44;p5"/>
          <p:cNvSpPr txBox="1"/>
          <p:nvPr/>
        </p:nvSpPr>
        <p:spPr>
          <a:xfrm>
            <a:off x="6063113" y="892561"/>
            <a:ext cx="2765400" cy="5337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1C4587"/>
              </a:solidFill>
            </a:endParaRPr>
          </a:p>
        </p:txBody>
      </p:sp>
      <p:pic>
        <p:nvPicPr>
          <p:cNvPr id="45" name="Google Shape;45;p5" title="sikuliaq-blue.png"/>
          <p:cNvPicPr preferRelativeResize="0"/>
          <p:nvPr/>
        </p:nvPicPr>
        <p:blipFill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1084597" y="5778043"/>
            <a:ext cx="3284076" cy="1205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46;p5" title="CFOS-logo.png"/>
          <p:cNvPicPr preferRelativeResize="0"/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20362" y="5836682"/>
            <a:ext cx="741227" cy="795208"/>
          </a:xfrm>
          <a:prstGeom prst="rect">
            <a:avLst/>
          </a:prstGeom>
          <a:noFill/>
          <a:ln>
            <a:noFill/>
          </a:ln>
          <a:effectLst>
            <a:outerShdw blurRad="157163" dist="76200" dir="3660000" algn="bl" rotWithShape="0">
              <a:srgbClr val="1C4587">
                <a:alpha val="50000"/>
              </a:srgbClr>
            </a:outerShdw>
          </a:effectLst>
        </p:spPr>
      </p:pic>
      <p:pic>
        <p:nvPicPr>
          <p:cNvPr id="47" name="Google Shape;47;p5" title="nsf1.png"/>
          <p:cNvPicPr preferRelativeResize="0"/>
          <p:nvPr/>
        </p:nvPicPr>
        <p:blipFill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5199" y="5806725"/>
            <a:ext cx="795251" cy="795225"/>
          </a:xfrm>
          <a:prstGeom prst="rect">
            <a:avLst/>
          </a:prstGeom>
          <a:noFill/>
          <a:ln>
            <a:noFill/>
          </a:ln>
          <a:effectLst>
            <a:outerShdw blurRad="71438" dist="76200" dir="3900000" algn="bl" rotWithShape="0">
              <a:srgbClr val="1C4587">
                <a:alpha val="50000"/>
              </a:srgbClr>
            </a:outerShdw>
          </a:effec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ft Column" type="titleOnly">
  <p:cSld name="TITLE_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0" name="Google Shape;50;p6"/>
          <p:cNvSpPr txBox="1"/>
          <p:nvPr/>
        </p:nvSpPr>
        <p:spPr>
          <a:xfrm>
            <a:off x="539950" y="927500"/>
            <a:ext cx="4018200" cy="5348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1C4587"/>
              </a:solidFill>
            </a:endParaRPr>
          </a:p>
        </p:txBody>
      </p:sp>
      <p:pic>
        <p:nvPicPr>
          <p:cNvPr id="51" name="Google Shape;51;p6" title="sikuliaq-blue.png"/>
          <p:cNvPicPr preferRelativeResize="0"/>
          <p:nvPr/>
        </p:nvPicPr>
        <p:blipFill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1084597" y="5778043"/>
            <a:ext cx="3284076" cy="1205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Google Shape;52;p6" title="CFOS-logo.png"/>
          <p:cNvPicPr preferRelativeResize="0"/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20362" y="5836682"/>
            <a:ext cx="741227" cy="795208"/>
          </a:xfrm>
          <a:prstGeom prst="rect">
            <a:avLst/>
          </a:prstGeom>
          <a:noFill/>
          <a:ln>
            <a:noFill/>
          </a:ln>
          <a:effectLst>
            <a:outerShdw blurRad="157163" dist="76200" dir="3660000" algn="bl" rotWithShape="0">
              <a:srgbClr val="1C4587">
                <a:alpha val="50000"/>
              </a:srgbClr>
            </a:outerShdw>
          </a:effectLst>
        </p:spPr>
      </p:pic>
      <p:pic>
        <p:nvPicPr>
          <p:cNvPr id="53" name="Google Shape;53;p6" title="nsf1.png"/>
          <p:cNvPicPr preferRelativeResize="0"/>
          <p:nvPr/>
        </p:nvPicPr>
        <p:blipFill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5199" y="5806725"/>
            <a:ext cx="795251" cy="795225"/>
          </a:xfrm>
          <a:prstGeom prst="rect">
            <a:avLst/>
          </a:prstGeom>
          <a:noFill/>
          <a:ln>
            <a:noFill/>
          </a:ln>
          <a:effectLst>
            <a:outerShdw blurRad="71438" dist="76200" dir="3900000" algn="bl" rotWithShape="0">
              <a:srgbClr val="1C4587">
                <a:alpha val="50000"/>
              </a:srgbClr>
            </a:outerShdw>
          </a:effec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ight Column">
  <p:cSld name="ONE_COLUM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6" name="Google Shape;56;p7"/>
          <p:cNvSpPr txBox="1"/>
          <p:nvPr/>
        </p:nvSpPr>
        <p:spPr>
          <a:xfrm>
            <a:off x="4747300" y="927500"/>
            <a:ext cx="3983100" cy="5348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1C4587"/>
              </a:solidFill>
            </a:endParaRPr>
          </a:p>
        </p:txBody>
      </p:sp>
      <p:pic>
        <p:nvPicPr>
          <p:cNvPr id="57" name="Google Shape;57;p7" title="sikuliaq-blue.png"/>
          <p:cNvPicPr preferRelativeResize="0"/>
          <p:nvPr/>
        </p:nvPicPr>
        <p:blipFill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1084597" y="5778043"/>
            <a:ext cx="3284076" cy="1205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7" title="CFOS-logo.png"/>
          <p:cNvPicPr preferRelativeResize="0"/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20362" y="5836682"/>
            <a:ext cx="741227" cy="795208"/>
          </a:xfrm>
          <a:prstGeom prst="rect">
            <a:avLst/>
          </a:prstGeom>
          <a:noFill/>
          <a:ln>
            <a:noFill/>
          </a:ln>
          <a:effectLst>
            <a:outerShdw blurRad="157163" dist="76200" dir="3660000" algn="bl" rotWithShape="0">
              <a:srgbClr val="1C4587">
                <a:alpha val="50000"/>
              </a:srgbClr>
            </a:outerShdw>
          </a:effectLst>
        </p:spPr>
      </p:pic>
      <p:pic>
        <p:nvPicPr>
          <p:cNvPr id="59" name="Google Shape;59;p7" title="nsf1.png"/>
          <p:cNvPicPr preferRelativeResize="0"/>
          <p:nvPr/>
        </p:nvPicPr>
        <p:blipFill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5199" y="5806725"/>
            <a:ext cx="795251" cy="795225"/>
          </a:xfrm>
          <a:prstGeom prst="rect">
            <a:avLst/>
          </a:prstGeom>
          <a:noFill/>
          <a:ln>
            <a:noFill/>
          </a:ln>
          <a:effectLst>
            <a:outerShdw blurRad="71438" dist="76200" dir="3900000" algn="bl" rotWithShape="0">
              <a:srgbClr val="1C4587">
                <a:alpha val="50000"/>
              </a:srgbClr>
            </a:outerShdw>
          </a:effec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lain">
  <p:cSld name="MAIN_POIN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62" name="Google Shape;62;p8" title="sikuliaq-blue.png"/>
          <p:cNvPicPr preferRelativeResize="0"/>
          <p:nvPr/>
        </p:nvPicPr>
        <p:blipFill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1084597" y="5778043"/>
            <a:ext cx="3284076" cy="1205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8" title="CFOS-logo.png"/>
          <p:cNvPicPr preferRelativeResize="0"/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20362" y="5836682"/>
            <a:ext cx="741227" cy="795208"/>
          </a:xfrm>
          <a:prstGeom prst="rect">
            <a:avLst/>
          </a:prstGeom>
          <a:noFill/>
          <a:ln>
            <a:noFill/>
          </a:ln>
          <a:effectLst>
            <a:outerShdw blurRad="157163" dist="76200" dir="3660000" algn="bl" rotWithShape="0">
              <a:srgbClr val="1C4587">
                <a:alpha val="50000"/>
              </a:srgbClr>
            </a:outerShdw>
          </a:effectLst>
        </p:spPr>
      </p:pic>
      <p:pic>
        <p:nvPicPr>
          <p:cNvPr id="64" name="Google Shape;64;p8" title="nsf1.png"/>
          <p:cNvPicPr preferRelativeResize="0"/>
          <p:nvPr/>
        </p:nvPicPr>
        <p:blipFill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5199" y="5806725"/>
            <a:ext cx="795251" cy="795225"/>
          </a:xfrm>
          <a:prstGeom prst="rect">
            <a:avLst/>
          </a:prstGeom>
          <a:noFill/>
          <a:ln>
            <a:noFill/>
          </a:ln>
          <a:effectLst>
            <a:outerShdw blurRad="71438" dist="76200" dir="3900000" algn="bl" rotWithShape="0">
              <a:srgbClr val="1C4587">
                <a:alpha val="50000"/>
              </a:srgbClr>
            </a:outerShdw>
          </a:effec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" name="Google Shape;9;p1"/>
          <p:cNvSpPr/>
          <p:nvPr/>
        </p:nvSpPr>
        <p:spPr>
          <a:xfrm>
            <a:off x="108150" y="109350"/>
            <a:ext cx="8927700" cy="6639300"/>
          </a:xfrm>
          <a:prstGeom prst="roundRect">
            <a:avLst>
              <a:gd name="adj" fmla="val 4720"/>
            </a:avLst>
          </a:prstGeom>
          <a:solidFill>
            <a:srgbClr val="E3ED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" name="Google Shape;10;p1" title="sikuliaq-blue.png"/>
          <p:cNvPicPr preferRelativeResize="0"/>
          <p:nvPr/>
        </p:nvPicPr>
        <p:blipFill>
          <a:blip r:embed="rId9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1084597" y="5778043"/>
            <a:ext cx="3284076" cy="120587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/>
          <p:nvPr/>
        </p:nvSpPr>
        <p:spPr>
          <a:xfrm>
            <a:off x="285000" y="6689997"/>
            <a:ext cx="8609071" cy="55979"/>
          </a:xfrm>
          <a:custGeom>
            <a:avLst/>
            <a:gdLst/>
            <a:ahLst/>
            <a:cxnLst/>
            <a:rect l="l" t="t" r="r" b="b"/>
            <a:pathLst>
              <a:path w="235639" h="6281" extrusionOk="0">
                <a:moveTo>
                  <a:pt x="6275" y="2994"/>
                </a:moveTo>
                <a:cubicBezTo>
                  <a:pt x="11039" y="5374"/>
                  <a:pt x="16860" y="1778"/>
                  <a:pt x="22113" y="902"/>
                </a:cubicBezTo>
                <a:cubicBezTo>
                  <a:pt x="25069" y="409"/>
                  <a:pt x="27507" y="4561"/>
                  <a:pt x="30480" y="4189"/>
                </a:cubicBezTo>
                <a:cubicBezTo>
                  <a:pt x="34940" y="3631"/>
                  <a:pt x="39364" y="-221"/>
                  <a:pt x="43628" y="1201"/>
                </a:cubicBezTo>
                <a:cubicBezTo>
                  <a:pt x="49298" y="3092"/>
                  <a:pt x="55580" y="1500"/>
                  <a:pt x="61557" y="1500"/>
                </a:cubicBezTo>
                <a:cubicBezTo>
                  <a:pt x="67944" y="1500"/>
                  <a:pt x="74811" y="2821"/>
                  <a:pt x="80682" y="304"/>
                </a:cubicBezTo>
                <a:cubicBezTo>
                  <a:pt x="83522" y="-914"/>
                  <a:pt x="86282" y="3208"/>
                  <a:pt x="89348" y="3592"/>
                </a:cubicBezTo>
                <a:cubicBezTo>
                  <a:pt x="93823" y="4152"/>
                  <a:pt x="98330" y="1459"/>
                  <a:pt x="102795" y="2097"/>
                </a:cubicBezTo>
                <a:cubicBezTo>
                  <a:pt x="106047" y="2562"/>
                  <a:pt x="109240" y="5527"/>
                  <a:pt x="112357" y="4488"/>
                </a:cubicBezTo>
                <a:cubicBezTo>
                  <a:pt x="117935" y="2628"/>
                  <a:pt x="124108" y="5086"/>
                  <a:pt x="129988" y="5086"/>
                </a:cubicBezTo>
                <a:cubicBezTo>
                  <a:pt x="143942" y="5086"/>
                  <a:pt x="158286" y="206"/>
                  <a:pt x="171823" y="3592"/>
                </a:cubicBezTo>
                <a:cubicBezTo>
                  <a:pt x="176637" y="4796"/>
                  <a:pt x="181542" y="286"/>
                  <a:pt x="186466" y="902"/>
                </a:cubicBezTo>
                <a:cubicBezTo>
                  <a:pt x="190692" y="1430"/>
                  <a:pt x="195062" y="4876"/>
                  <a:pt x="199016" y="3293"/>
                </a:cubicBezTo>
                <a:cubicBezTo>
                  <a:pt x="201646" y="2240"/>
                  <a:pt x="204588" y="1335"/>
                  <a:pt x="207383" y="1799"/>
                </a:cubicBezTo>
                <a:cubicBezTo>
                  <a:pt x="209624" y="2171"/>
                  <a:pt x="211717" y="3966"/>
                  <a:pt x="213957" y="3592"/>
                </a:cubicBezTo>
                <a:cubicBezTo>
                  <a:pt x="219558" y="2658"/>
                  <a:pt x="225369" y="2490"/>
                  <a:pt x="230990" y="3293"/>
                </a:cubicBezTo>
                <a:cubicBezTo>
                  <a:pt x="232469" y="3504"/>
                  <a:pt x="234643" y="2050"/>
                  <a:pt x="235473" y="3293"/>
                </a:cubicBezTo>
                <a:cubicBezTo>
                  <a:pt x="236470" y="4787"/>
                  <a:pt x="232171" y="4832"/>
                  <a:pt x="230393" y="5086"/>
                </a:cubicBezTo>
                <a:cubicBezTo>
                  <a:pt x="225951" y="5721"/>
                  <a:pt x="221433" y="5683"/>
                  <a:pt x="216946" y="5683"/>
                </a:cubicBezTo>
                <a:cubicBezTo>
                  <a:pt x="204892" y="5683"/>
                  <a:pt x="192842" y="6281"/>
                  <a:pt x="180788" y="6281"/>
                </a:cubicBezTo>
                <a:cubicBezTo>
                  <a:pt x="140247" y="6281"/>
                  <a:pt x="99708" y="5683"/>
                  <a:pt x="59167" y="5683"/>
                </a:cubicBezTo>
                <a:cubicBezTo>
                  <a:pt x="46118" y="5683"/>
                  <a:pt x="33070" y="5384"/>
                  <a:pt x="20021" y="5384"/>
                </a:cubicBezTo>
                <a:cubicBezTo>
                  <a:pt x="15139" y="5384"/>
                  <a:pt x="10261" y="5086"/>
                  <a:pt x="5379" y="5086"/>
                </a:cubicBezTo>
                <a:cubicBezTo>
                  <a:pt x="3586" y="5086"/>
                  <a:pt x="0" y="6879"/>
                  <a:pt x="0" y="5086"/>
                </a:cubicBezTo>
                <a:cubicBezTo>
                  <a:pt x="0" y="2308"/>
                  <a:pt x="5290" y="2994"/>
                  <a:pt x="8068" y="2994"/>
                </a:cubicBezTo>
              </a:path>
            </a:pathLst>
          </a:custGeom>
          <a:noFill/>
          <a:ln w="38100" cap="flat" cmpd="sng">
            <a:solidFill>
              <a:srgbClr val="C9DAF8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12" name="Google Shape;12;p1" title="seagul.png"/>
          <p:cNvPicPr preferRelativeResize="0"/>
          <p:nvPr/>
        </p:nvPicPr>
        <p:blipFill>
          <a:blip r:embed="rId10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-774262">
            <a:off x="399900" y="6373600"/>
            <a:ext cx="320100" cy="134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1" title="seagul.png"/>
          <p:cNvPicPr preferRelativeResize="0"/>
          <p:nvPr/>
        </p:nvPicPr>
        <p:blipFill>
          <a:blip r:embed="rId10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425639">
            <a:off x="4879800" y="6436000"/>
            <a:ext cx="320100" cy="134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1" title="seagul.png"/>
          <p:cNvPicPr preferRelativeResize="0"/>
          <p:nvPr/>
        </p:nvPicPr>
        <p:blipFill>
          <a:blip r:embed="rId10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425639">
            <a:off x="7147200" y="6436000"/>
            <a:ext cx="320100" cy="13477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kuliaq.alaska.edu/op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ehroth@alaska.edu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sikuliaq.alaska.edu/op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9"/>
          <p:cNvSpPr txBox="1"/>
          <p:nvPr/>
        </p:nvSpPr>
        <p:spPr>
          <a:xfrm>
            <a:off x="747000" y="3737201"/>
            <a:ext cx="7650000" cy="9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1C4587"/>
                </a:solidFill>
              </a:rPr>
              <a:t>Gabriel Matthias</a:t>
            </a:r>
            <a:endParaRPr sz="2000" b="1" dirty="0">
              <a:solidFill>
                <a:srgbClr val="1C4587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solidFill>
                  <a:srgbClr val="1C4587"/>
                </a:solidFill>
              </a:rPr>
              <a:t>Science Operations Manager</a:t>
            </a:r>
            <a:endParaRPr sz="2000" dirty="0">
              <a:solidFill>
                <a:srgbClr val="1C4587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solidFill>
                  <a:srgbClr val="1C4587"/>
                </a:solidFill>
              </a:rPr>
              <a:t>College of Fisheries and Ocean Sciences, UAF</a:t>
            </a:r>
            <a:endParaRPr sz="2000" dirty="0">
              <a:solidFill>
                <a:srgbClr val="1C4587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solidFill>
                  <a:srgbClr val="1C4587"/>
                </a:solidFill>
              </a:rPr>
              <a:t>Email: </a:t>
            </a:r>
            <a:r>
              <a:rPr lang="en" sz="2000" dirty="0" err="1">
                <a:solidFill>
                  <a:srgbClr val="1C4587"/>
                </a:solidFill>
              </a:rPr>
              <a:t>grmatthias@alaska.edu</a:t>
            </a:r>
            <a:endParaRPr sz="2000" dirty="0">
              <a:solidFill>
                <a:srgbClr val="1C4587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solidFill>
                  <a:srgbClr val="1C4587"/>
                </a:solidFill>
              </a:rPr>
              <a:t>Website: https//</a:t>
            </a:r>
            <a:r>
              <a:rPr lang="en" sz="2000" u="sng" dirty="0">
                <a:solidFill>
                  <a:schemeClr val="hlink"/>
                </a:solidFill>
                <a:hlinkClick r:id="rId3"/>
              </a:rPr>
              <a:t>www.sikuliaq.alaska.edu/ops/</a:t>
            </a:r>
            <a:endParaRPr sz="2000" dirty="0">
              <a:solidFill>
                <a:srgbClr val="1C4587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rgbClr val="1C4587"/>
              </a:solidFill>
            </a:endParaRPr>
          </a:p>
        </p:txBody>
      </p:sp>
      <p:sp>
        <p:nvSpPr>
          <p:cNvPr id="70" name="Google Shape;70;p9"/>
          <p:cNvSpPr txBox="1"/>
          <p:nvPr/>
        </p:nvSpPr>
        <p:spPr>
          <a:xfrm>
            <a:off x="747000" y="2478900"/>
            <a:ext cx="7650000" cy="9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700" dirty="0">
                <a:solidFill>
                  <a:srgbClr val="45818E"/>
                </a:solidFill>
              </a:rPr>
              <a:t>AICC 2026 Summer Meeting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700" dirty="0">
                <a:solidFill>
                  <a:srgbClr val="45818E"/>
                </a:solidFill>
              </a:rPr>
              <a:t>June 25, 2026</a:t>
            </a:r>
            <a:endParaRPr sz="3700" dirty="0">
              <a:solidFill>
                <a:srgbClr val="45818E"/>
              </a:solidFill>
            </a:endParaRPr>
          </a:p>
        </p:txBody>
      </p:sp>
      <p:sp>
        <p:nvSpPr>
          <p:cNvPr id="71" name="Google Shape;71;p9"/>
          <p:cNvSpPr txBox="1"/>
          <p:nvPr/>
        </p:nvSpPr>
        <p:spPr>
          <a:xfrm>
            <a:off x="747000" y="231226"/>
            <a:ext cx="7650000" cy="9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5100" dirty="0">
                <a:solidFill>
                  <a:srgbClr val="1C4587"/>
                </a:solidFill>
              </a:rPr>
              <a:t>R/V </a:t>
            </a:r>
            <a:r>
              <a:rPr lang="en" sz="5100" i="1" dirty="0">
                <a:solidFill>
                  <a:srgbClr val="1C4587"/>
                </a:solidFill>
              </a:rPr>
              <a:t>Sikuliaq</a:t>
            </a:r>
            <a:r>
              <a:rPr lang="en" sz="5100" dirty="0">
                <a:solidFill>
                  <a:srgbClr val="1C4587"/>
                </a:solidFill>
              </a:rPr>
              <a:t> Oceanographic Technical Services Update</a:t>
            </a:r>
            <a:endParaRPr sz="5100" dirty="0">
              <a:solidFill>
                <a:srgbClr val="1C4587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>
          <a:extLst>
            <a:ext uri="{FF2B5EF4-FFF2-40B4-BE49-F238E27FC236}">
              <a16:creationId xmlns:a16="http://schemas.microsoft.com/office/drawing/2014/main" id="{27C8FC21-8254-B85B-7803-555E3DDC7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0">
            <a:extLst>
              <a:ext uri="{FF2B5EF4-FFF2-40B4-BE49-F238E27FC236}">
                <a16:creationId xmlns:a16="http://schemas.microsoft.com/office/drawing/2014/main" id="{3456E48A-51FA-72C9-0B55-49D39738B56A}"/>
              </a:ext>
            </a:extLst>
          </p:cNvPr>
          <p:cNvSpPr/>
          <p:nvPr/>
        </p:nvSpPr>
        <p:spPr>
          <a:xfrm>
            <a:off x="285000" y="6689997"/>
            <a:ext cx="8609071" cy="55979"/>
          </a:xfrm>
          <a:custGeom>
            <a:avLst/>
            <a:gdLst/>
            <a:ahLst/>
            <a:cxnLst/>
            <a:rect l="l" t="t" r="r" b="b"/>
            <a:pathLst>
              <a:path w="235639" h="6281" extrusionOk="0">
                <a:moveTo>
                  <a:pt x="6275" y="2994"/>
                </a:moveTo>
                <a:cubicBezTo>
                  <a:pt x="11039" y="5374"/>
                  <a:pt x="16860" y="1778"/>
                  <a:pt x="22113" y="902"/>
                </a:cubicBezTo>
                <a:cubicBezTo>
                  <a:pt x="25069" y="409"/>
                  <a:pt x="27507" y="4561"/>
                  <a:pt x="30480" y="4189"/>
                </a:cubicBezTo>
                <a:cubicBezTo>
                  <a:pt x="34940" y="3631"/>
                  <a:pt x="39364" y="-221"/>
                  <a:pt x="43628" y="1201"/>
                </a:cubicBezTo>
                <a:cubicBezTo>
                  <a:pt x="49298" y="3092"/>
                  <a:pt x="55580" y="1500"/>
                  <a:pt x="61557" y="1500"/>
                </a:cubicBezTo>
                <a:cubicBezTo>
                  <a:pt x="67944" y="1500"/>
                  <a:pt x="74811" y="2821"/>
                  <a:pt x="80682" y="304"/>
                </a:cubicBezTo>
                <a:cubicBezTo>
                  <a:pt x="83522" y="-914"/>
                  <a:pt x="86282" y="3208"/>
                  <a:pt x="89348" y="3592"/>
                </a:cubicBezTo>
                <a:cubicBezTo>
                  <a:pt x="93823" y="4152"/>
                  <a:pt x="98330" y="1459"/>
                  <a:pt x="102795" y="2097"/>
                </a:cubicBezTo>
                <a:cubicBezTo>
                  <a:pt x="106047" y="2562"/>
                  <a:pt x="109240" y="5527"/>
                  <a:pt x="112357" y="4488"/>
                </a:cubicBezTo>
                <a:cubicBezTo>
                  <a:pt x="117935" y="2628"/>
                  <a:pt x="124108" y="5086"/>
                  <a:pt x="129988" y="5086"/>
                </a:cubicBezTo>
                <a:cubicBezTo>
                  <a:pt x="143942" y="5086"/>
                  <a:pt x="158286" y="206"/>
                  <a:pt x="171823" y="3592"/>
                </a:cubicBezTo>
                <a:cubicBezTo>
                  <a:pt x="176637" y="4796"/>
                  <a:pt x="181542" y="286"/>
                  <a:pt x="186466" y="902"/>
                </a:cubicBezTo>
                <a:cubicBezTo>
                  <a:pt x="190692" y="1430"/>
                  <a:pt x="195062" y="4876"/>
                  <a:pt x="199016" y="3293"/>
                </a:cubicBezTo>
                <a:cubicBezTo>
                  <a:pt x="201646" y="2240"/>
                  <a:pt x="204588" y="1335"/>
                  <a:pt x="207383" y="1799"/>
                </a:cubicBezTo>
                <a:cubicBezTo>
                  <a:pt x="209624" y="2171"/>
                  <a:pt x="211717" y="3966"/>
                  <a:pt x="213957" y="3592"/>
                </a:cubicBezTo>
                <a:cubicBezTo>
                  <a:pt x="219558" y="2658"/>
                  <a:pt x="225369" y="2490"/>
                  <a:pt x="230990" y="3293"/>
                </a:cubicBezTo>
                <a:cubicBezTo>
                  <a:pt x="232469" y="3504"/>
                  <a:pt x="234643" y="2050"/>
                  <a:pt x="235473" y="3293"/>
                </a:cubicBezTo>
                <a:cubicBezTo>
                  <a:pt x="236470" y="4787"/>
                  <a:pt x="232171" y="4832"/>
                  <a:pt x="230393" y="5086"/>
                </a:cubicBezTo>
                <a:cubicBezTo>
                  <a:pt x="225951" y="5721"/>
                  <a:pt x="221433" y="5683"/>
                  <a:pt x="216946" y="5683"/>
                </a:cubicBezTo>
                <a:cubicBezTo>
                  <a:pt x="204892" y="5683"/>
                  <a:pt x="192842" y="6281"/>
                  <a:pt x="180788" y="6281"/>
                </a:cubicBezTo>
                <a:cubicBezTo>
                  <a:pt x="140247" y="6281"/>
                  <a:pt x="99708" y="5683"/>
                  <a:pt x="59167" y="5683"/>
                </a:cubicBezTo>
                <a:cubicBezTo>
                  <a:pt x="46118" y="5683"/>
                  <a:pt x="33070" y="5384"/>
                  <a:pt x="20021" y="5384"/>
                </a:cubicBezTo>
                <a:cubicBezTo>
                  <a:pt x="15139" y="5384"/>
                  <a:pt x="10261" y="5086"/>
                  <a:pt x="5379" y="5086"/>
                </a:cubicBezTo>
                <a:cubicBezTo>
                  <a:pt x="3586" y="5086"/>
                  <a:pt x="0" y="6879"/>
                  <a:pt x="0" y="5086"/>
                </a:cubicBezTo>
                <a:cubicBezTo>
                  <a:pt x="0" y="2308"/>
                  <a:pt x="5290" y="2994"/>
                  <a:pt x="8068" y="2994"/>
                </a:cubicBezTo>
              </a:path>
            </a:pathLst>
          </a:custGeom>
          <a:noFill/>
          <a:ln w="38100" cap="flat" cmpd="sng">
            <a:solidFill>
              <a:srgbClr val="C9DAF8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77" name="Google Shape;77;p10" title="seagul.png">
            <a:extLst>
              <a:ext uri="{FF2B5EF4-FFF2-40B4-BE49-F238E27FC236}">
                <a16:creationId xmlns:a16="http://schemas.microsoft.com/office/drawing/2014/main" id="{7B3B35FC-5171-9A72-7740-681F281B09EC}"/>
              </a:ext>
            </a:extLst>
          </p:cNvPr>
          <p:cNvPicPr preferRelativeResize="0"/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-774262">
            <a:off x="5531050" y="6373600"/>
            <a:ext cx="320100" cy="1347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0">
            <a:extLst>
              <a:ext uri="{FF2B5EF4-FFF2-40B4-BE49-F238E27FC236}">
                <a16:creationId xmlns:a16="http://schemas.microsoft.com/office/drawing/2014/main" id="{B75D9681-3BEA-F553-E435-0C7E45879782}"/>
              </a:ext>
            </a:extLst>
          </p:cNvPr>
          <p:cNvSpPr txBox="1"/>
          <p:nvPr/>
        </p:nvSpPr>
        <p:spPr>
          <a:xfrm>
            <a:off x="735650" y="192900"/>
            <a:ext cx="7650000" cy="81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1C4587"/>
                </a:solidFill>
              </a:rPr>
              <a:t>Projects of Interest to the AICC</a:t>
            </a:r>
            <a:endParaRPr sz="3600">
              <a:solidFill>
                <a:srgbClr val="1C4587"/>
              </a:solidFill>
            </a:endParaRPr>
          </a:p>
        </p:txBody>
      </p:sp>
      <p:sp>
        <p:nvSpPr>
          <p:cNvPr id="79" name="Google Shape;79;p10">
            <a:extLst>
              <a:ext uri="{FF2B5EF4-FFF2-40B4-BE49-F238E27FC236}">
                <a16:creationId xmlns:a16="http://schemas.microsoft.com/office/drawing/2014/main" id="{454BF582-31ED-695E-BEBE-1A8105C48896}"/>
              </a:ext>
            </a:extLst>
          </p:cNvPr>
          <p:cNvSpPr txBox="1"/>
          <p:nvPr/>
        </p:nvSpPr>
        <p:spPr>
          <a:xfrm>
            <a:off x="562441" y="1010100"/>
            <a:ext cx="4155032" cy="4898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500"/>
              <a:buChar char="●"/>
            </a:pPr>
            <a:r>
              <a:rPr lang="en" sz="2500" dirty="0">
                <a:solidFill>
                  <a:srgbClr val="1C4587"/>
                </a:solidFill>
              </a:rPr>
              <a:t>Finishing up Shipyard</a:t>
            </a: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500"/>
              <a:buChar char="●"/>
            </a:pPr>
            <a:endParaRPr lang="en" sz="2500" dirty="0">
              <a:solidFill>
                <a:srgbClr val="1C4587"/>
              </a:solidFill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500"/>
              <a:buChar char="●"/>
            </a:pPr>
            <a:r>
              <a:rPr lang="en" sz="2500" dirty="0">
                <a:solidFill>
                  <a:srgbClr val="1C4587"/>
                </a:solidFill>
              </a:rPr>
              <a:t>Centerboard Shoe replaced</a:t>
            </a: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500"/>
              <a:buChar char="●"/>
            </a:pPr>
            <a:endParaRPr lang="en" sz="2500" dirty="0">
              <a:solidFill>
                <a:srgbClr val="1C4587"/>
              </a:solidFill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500"/>
              <a:buChar char="●"/>
            </a:pPr>
            <a:r>
              <a:rPr lang="en" sz="2500" dirty="0">
                <a:solidFill>
                  <a:srgbClr val="1C4587"/>
                </a:solidFill>
              </a:rPr>
              <a:t>Transducer flat shuffle</a:t>
            </a:r>
          </a:p>
          <a:p>
            <a:pPr marL="69850" lvl="1">
              <a:buClr>
                <a:srgbClr val="1C4587"/>
              </a:buClr>
              <a:buSzPts val="2500"/>
            </a:pPr>
            <a:endParaRPr lang="en" sz="2500" dirty="0">
              <a:solidFill>
                <a:srgbClr val="1C4587"/>
              </a:solidFill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500"/>
              <a:buChar char="●"/>
            </a:pPr>
            <a:r>
              <a:rPr lang="en" sz="2500" dirty="0">
                <a:solidFill>
                  <a:srgbClr val="1C4587"/>
                </a:solidFill>
              </a:rPr>
              <a:t>Diaphragm Pump in Centerboard</a:t>
            </a:r>
            <a:br>
              <a:rPr lang="en" sz="2500" dirty="0">
                <a:solidFill>
                  <a:srgbClr val="1C4587"/>
                </a:solidFill>
              </a:rPr>
            </a:br>
            <a:endParaRPr sz="2500" dirty="0">
              <a:solidFill>
                <a:srgbClr val="1C4587"/>
              </a:solidFill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500"/>
              <a:buChar char="●"/>
            </a:pPr>
            <a:r>
              <a:rPr lang="en" sz="2500" dirty="0" err="1">
                <a:solidFill>
                  <a:srgbClr val="1C4587"/>
                </a:solidFill>
              </a:rPr>
              <a:t>Starshield</a:t>
            </a:r>
            <a:r>
              <a:rPr lang="en" sz="2500" dirty="0">
                <a:solidFill>
                  <a:srgbClr val="1C4587"/>
                </a:solidFill>
              </a:rPr>
              <a:t> x2, </a:t>
            </a:r>
            <a:r>
              <a:rPr lang="en" sz="2500" dirty="0" err="1">
                <a:solidFill>
                  <a:srgbClr val="1C4587"/>
                </a:solidFill>
              </a:rPr>
              <a:t>OneWebb</a:t>
            </a:r>
            <a:r>
              <a:rPr lang="en" sz="2500" dirty="0">
                <a:solidFill>
                  <a:srgbClr val="1C4587"/>
                </a:solidFill>
              </a:rPr>
              <a:t> x2, LTE modems x2</a:t>
            </a:r>
            <a:br>
              <a:rPr lang="en" sz="2500" dirty="0">
                <a:solidFill>
                  <a:srgbClr val="1C4587"/>
                </a:solidFill>
              </a:rPr>
            </a:br>
            <a:endParaRPr sz="2500" dirty="0">
              <a:solidFill>
                <a:srgbClr val="1C4587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64E3A82-4DD7-A0BC-C408-350F0E661A29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935682" y="873667"/>
            <a:ext cx="3749498" cy="5251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021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>
          <a:extLst>
            <a:ext uri="{FF2B5EF4-FFF2-40B4-BE49-F238E27FC236}">
              <a16:creationId xmlns:a16="http://schemas.microsoft.com/office/drawing/2014/main" id="{70CF67CC-3F66-FFAA-65E3-76049CEE64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2">
            <a:extLst>
              <a:ext uri="{FF2B5EF4-FFF2-40B4-BE49-F238E27FC236}">
                <a16:creationId xmlns:a16="http://schemas.microsoft.com/office/drawing/2014/main" id="{E546422C-3F2C-1EFD-7759-3E3F99F1CAC1}"/>
              </a:ext>
            </a:extLst>
          </p:cNvPr>
          <p:cNvSpPr txBox="1"/>
          <p:nvPr/>
        </p:nvSpPr>
        <p:spPr>
          <a:xfrm>
            <a:off x="735650" y="192900"/>
            <a:ext cx="7650000" cy="79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solidFill>
                  <a:srgbClr val="1C4587"/>
                </a:solidFill>
              </a:rPr>
              <a:t>Centerboard Shoe</a:t>
            </a:r>
            <a:endParaRPr sz="3600" dirty="0">
              <a:solidFill>
                <a:srgbClr val="1C4587"/>
              </a:solidFill>
            </a:endParaRPr>
          </a:p>
        </p:txBody>
      </p:sp>
      <p:sp>
        <p:nvSpPr>
          <p:cNvPr id="92" name="Google Shape;92;p12">
            <a:extLst>
              <a:ext uri="{FF2B5EF4-FFF2-40B4-BE49-F238E27FC236}">
                <a16:creationId xmlns:a16="http://schemas.microsoft.com/office/drawing/2014/main" id="{53E66BAB-09F1-5B87-AC95-B7DBFF0B6A92}"/>
              </a:ext>
            </a:extLst>
          </p:cNvPr>
          <p:cNvSpPr txBox="1"/>
          <p:nvPr/>
        </p:nvSpPr>
        <p:spPr>
          <a:xfrm>
            <a:off x="212475" y="883013"/>
            <a:ext cx="4989300" cy="538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1400"/>
              <a:buChar char="●"/>
            </a:pPr>
            <a:endParaRPr b="1" dirty="0">
              <a:solidFill>
                <a:srgbClr val="073763"/>
              </a:solidFill>
            </a:endParaRPr>
          </a:p>
        </p:txBody>
      </p:sp>
      <p:pic>
        <p:nvPicPr>
          <p:cNvPr id="93" name="Google Shape;93;p12">
            <a:extLst>
              <a:ext uri="{FF2B5EF4-FFF2-40B4-BE49-F238E27FC236}">
                <a16:creationId xmlns:a16="http://schemas.microsoft.com/office/drawing/2014/main" id="{C7296A6C-05A1-8D2B-FA16-055E2FF6DF2A}"/>
              </a:ext>
            </a:extLst>
          </p:cNvPr>
          <p:cNvPicPr preferRelativeResize="0"/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85350" y="1021525"/>
            <a:ext cx="1583150" cy="456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2CF7CBD-8CB7-2692-E2BE-E3CF254909C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6391" y="919056"/>
            <a:ext cx="3579103" cy="477213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510138C-D210-6749-47EF-59FB7757AF54}"/>
              </a:ext>
            </a:extLst>
          </p:cNvPr>
          <p:cNvSpPr txBox="1"/>
          <p:nvPr/>
        </p:nvSpPr>
        <p:spPr>
          <a:xfrm>
            <a:off x="4829340" y="1234638"/>
            <a:ext cx="1762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Available Blank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D9FE12-A8A3-CC01-A5AF-DD1DF646CE94}"/>
              </a:ext>
            </a:extLst>
          </p:cNvPr>
          <p:cNvSpPr txBox="1"/>
          <p:nvPr/>
        </p:nvSpPr>
        <p:spPr>
          <a:xfrm>
            <a:off x="4948149" y="3058699"/>
            <a:ext cx="2172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EM2042 Multibeam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B12FAD-B1FD-86B9-E89B-12E759A6D9DC}"/>
              </a:ext>
            </a:extLst>
          </p:cNvPr>
          <p:cNvSpPr txBox="1"/>
          <p:nvPr/>
        </p:nvSpPr>
        <p:spPr>
          <a:xfrm>
            <a:off x="4998508" y="4124040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WH300 ADCP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F0C37-266A-34CC-33AC-4B9B159C158F}"/>
              </a:ext>
            </a:extLst>
          </p:cNvPr>
          <p:cNvSpPr txBox="1"/>
          <p:nvPr/>
        </p:nvSpPr>
        <p:spPr>
          <a:xfrm>
            <a:off x="4923078" y="4590355"/>
            <a:ext cx="24032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70, 120, and 200 </a:t>
            </a:r>
            <a:r>
              <a:rPr lang="en-US" sz="1800" dirty="0" err="1"/>
              <a:t>khz</a:t>
            </a:r>
            <a:r>
              <a:rPr lang="en-US" sz="1800" dirty="0"/>
              <a:t> </a:t>
            </a:r>
          </a:p>
          <a:p>
            <a:r>
              <a:rPr lang="en-US" sz="1800" dirty="0"/>
              <a:t>EK80 transducers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D9C42C-D0DD-DE7F-7DA9-315812F7A4BB}"/>
              </a:ext>
            </a:extLst>
          </p:cNvPr>
          <p:cNvSpPr txBox="1"/>
          <p:nvPr/>
        </p:nvSpPr>
        <p:spPr>
          <a:xfrm>
            <a:off x="4882128" y="5227456"/>
            <a:ext cx="2095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/>
              <a:t>Tonpilz</a:t>
            </a:r>
            <a:r>
              <a:rPr lang="en-US" sz="1800" dirty="0"/>
              <a:t> (</a:t>
            </a:r>
            <a:r>
              <a:rPr lang="en-US" sz="1800" dirty="0" err="1"/>
              <a:t>Acomms</a:t>
            </a:r>
            <a:r>
              <a:rPr lang="en-US" sz="1800" dirty="0"/>
              <a:t>)</a:t>
            </a:r>
          </a:p>
        </p:txBody>
      </p:sp>
      <p:sp>
        <p:nvSpPr>
          <p:cNvPr id="9" name="Curved Up Arrow 8">
            <a:extLst>
              <a:ext uri="{FF2B5EF4-FFF2-40B4-BE49-F238E27FC236}">
                <a16:creationId xmlns:a16="http://schemas.microsoft.com/office/drawing/2014/main" id="{57D5BA73-2A92-EA18-AAB0-40EC1EB4AB81}"/>
              </a:ext>
            </a:extLst>
          </p:cNvPr>
          <p:cNvSpPr/>
          <p:nvPr/>
        </p:nvSpPr>
        <p:spPr>
          <a:xfrm>
            <a:off x="3085863" y="5769890"/>
            <a:ext cx="4989300" cy="695434"/>
          </a:xfrm>
          <a:prstGeom prst="curved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ight Arrow 11">
            <a:extLst>
              <a:ext uri="{FF2B5EF4-FFF2-40B4-BE49-F238E27FC236}">
                <a16:creationId xmlns:a16="http://schemas.microsoft.com/office/drawing/2014/main" id="{D5A010AC-333E-3E21-0F3B-0F8DB2BC8FD1}"/>
              </a:ext>
            </a:extLst>
          </p:cNvPr>
          <p:cNvSpPr/>
          <p:nvPr/>
        </p:nvSpPr>
        <p:spPr>
          <a:xfrm rot="10800000">
            <a:off x="3168502" y="1203202"/>
            <a:ext cx="1660838" cy="37064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>
            <a:extLst>
              <a:ext uri="{FF2B5EF4-FFF2-40B4-BE49-F238E27FC236}">
                <a16:creationId xmlns:a16="http://schemas.microsoft.com/office/drawing/2014/main" id="{B72AB58D-4A5A-BEF6-7326-962D212873D3}"/>
              </a:ext>
            </a:extLst>
          </p:cNvPr>
          <p:cNvSpPr/>
          <p:nvPr/>
        </p:nvSpPr>
        <p:spPr>
          <a:xfrm rot="10800000">
            <a:off x="3785191" y="3066612"/>
            <a:ext cx="1162958" cy="37064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>
            <a:extLst>
              <a:ext uri="{FF2B5EF4-FFF2-40B4-BE49-F238E27FC236}">
                <a16:creationId xmlns:a16="http://schemas.microsoft.com/office/drawing/2014/main" id="{C0B90706-D2EF-461B-83CA-E751BAAEE7B7}"/>
              </a:ext>
            </a:extLst>
          </p:cNvPr>
          <p:cNvSpPr/>
          <p:nvPr/>
        </p:nvSpPr>
        <p:spPr>
          <a:xfrm rot="10800000">
            <a:off x="3424388" y="4088798"/>
            <a:ext cx="1542927" cy="37064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>
            <a:extLst>
              <a:ext uri="{FF2B5EF4-FFF2-40B4-BE49-F238E27FC236}">
                <a16:creationId xmlns:a16="http://schemas.microsoft.com/office/drawing/2014/main" id="{C5926A2F-E350-89F7-3114-A9280C355B5F}"/>
              </a:ext>
            </a:extLst>
          </p:cNvPr>
          <p:cNvSpPr/>
          <p:nvPr/>
        </p:nvSpPr>
        <p:spPr>
          <a:xfrm rot="10800000">
            <a:off x="3530727" y="4716040"/>
            <a:ext cx="1436588" cy="37064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>
            <a:extLst>
              <a:ext uri="{FF2B5EF4-FFF2-40B4-BE49-F238E27FC236}">
                <a16:creationId xmlns:a16="http://schemas.microsoft.com/office/drawing/2014/main" id="{506DADA4-DF86-4842-3188-46B3B13D1368}"/>
              </a:ext>
            </a:extLst>
          </p:cNvPr>
          <p:cNvSpPr/>
          <p:nvPr/>
        </p:nvSpPr>
        <p:spPr>
          <a:xfrm rot="10800000">
            <a:off x="3265746" y="5196021"/>
            <a:ext cx="1660838" cy="370648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643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4C2F4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2"/>
          <p:cNvSpPr txBox="1"/>
          <p:nvPr/>
        </p:nvSpPr>
        <p:spPr>
          <a:xfrm>
            <a:off x="735650" y="192900"/>
            <a:ext cx="7650000" cy="79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solidFill>
                  <a:srgbClr val="1C4587"/>
                </a:solidFill>
              </a:rPr>
              <a:t>Other changes to Acoustics</a:t>
            </a:r>
            <a:endParaRPr sz="3600" dirty="0">
              <a:solidFill>
                <a:srgbClr val="1C4587"/>
              </a:solidFill>
            </a:endParaRPr>
          </a:p>
        </p:txBody>
      </p:sp>
      <p:sp>
        <p:nvSpPr>
          <p:cNvPr id="92" name="Google Shape;92;p12"/>
          <p:cNvSpPr txBox="1"/>
          <p:nvPr/>
        </p:nvSpPr>
        <p:spPr>
          <a:xfrm>
            <a:off x="212475" y="883013"/>
            <a:ext cx="4989300" cy="538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1400"/>
              <a:buChar char="●"/>
            </a:pPr>
            <a:endParaRPr b="1" dirty="0">
              <a:solidFill>
                <a:srgbClr val="073763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9EAB58-C028-0511-8374-8C842B2D1DD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20378" y="883013"/>
            <a:ext cx="6480544" cy="486040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4C2F4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1"/>
          <p:cNvSpPr txBox="1"/>
          <p:nvPr/>
        </p:nvSpPr>
        <p:spPr>
          <a:xfrm>
            <a:off x="735650" y="192900"/>
            <a:ext cx="7650000" cy="8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600">
                <a:solidFill>
                  <a:srgbClr val="1C4587"/>
                </a:solidFill>
              </a:rPr>
              <a:t>Centerboard Seawater Intake</a:t>
            </a:r>
            <a:endParaRPr sz="3600">
              <a:solidFill>
                <a:srgbClr val="1C4587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>
              <a:solidFill>
                <a:srgbClr val="1C4587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E35AC97-CDA0-8399-D8BB-44C8C8ECF60A}"/>
              </a:ext>
            </a:extLst>
          </p:cNvPr>
          <p:cNvSpPr txBox="1"/>
          <p:nvPr/>
        </p:nvSpPr>
        <p:spPr>
          <a:xfrm>
            <a:off x="4717474" y="1006800"/>
            <a:ext cx="38134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Husky Graco 1050e Diaphragm pump with intake in centerboard shoe for visiting underway sensors. </a:t>
            </a:r>
          </a:p>
          <a:p>
            <a:endParaRPr lang="en-US" sz="2000" dirty="0"/>
          </a:p>
          <a:p>
            <a:r>
              <a:rPr lang="en-US" sz="2000" dirty="0"/>
              <a:t>1” outlet line.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46463B-03DD-1EC5-BCFF-59B08516FBC7}"/>
              </a:ext>
            </a:extLst>
          </p:cNvPr>
          <p:cNvSpPr txBox="1"/>
          <p:nvPr/>
        </p:nvSpPr>
        <p:spPr>
          <a:xfrm>
            <a:off x="2286000" y="3338907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8EB0CCC-1F36-C22C-ABF3-2EFE256DD25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17474" y="3429000"/>
            <a:ext cx="3700508" cy="277538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5BC73C5-98A5-5360-4DBD-610E06D016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2451" y="1222746"/>
            <a:ext cx="4044076" cy="404407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4C2F4"/>
        </a:solid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3"/>
          <p:cNvSpPr txBox="1"/>
          <p:nvPr/>
        </p:nvSpPr>
        <p:spPr>
          <a:xfrm>
            <a:off x="735650" y="192900"/>
            <a:ext cx="7650000" cy="7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1C4587"/>
                </a:solidFill>
              </a:rPr>
              <a:t>Satellite Communications Systems</a:t>
            </a:r>
            <a:endParaRPr sz="3600">
              <a:solidFill>
                <a:srgbClr val="1C4587"/>
              </a:solidFill>
            </a:endParaRPr>
          </a:p>
        </p:txBody>
      </p:sp>
      <p:sp>
        <p:nvSpPr>
          <p:cNvPr id="101" name="Google Shape;101;p13"/>
          <p:cNvSpPr txBox="1"/>
          <p:nvPr/>
        </p:nvSpPr>
        <p:spPr>
          <a:xfrm>
            <a:off x="233475" y="1031950"/>
            <a:ext cx="4180800" cy="48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1600"/>
              <a:buChar char="●"/>
            </a:pPr>
            <a:r>
              <a:rPr lang="en" sz="1600" b="1" dirty="0" err="1">
                <a:solidFill>
                  <a:srgbClr val="1C4587"/>
                </a:solidFill>
              </a:rPr>
              <a:t>HiSeasNet</a:t>
            </a:r>
            <a:r>
              <a:rPr lang="en" sz="1600" dirty="0">
                <a:solidFill>
                  <a:srgbClr val="1C4587"/>
                </a:solidFill>
              </a:rPr>
              <a:t> is now providing commercial lease options — </a:t>
            </a:r>
            <a:r>
              <a:rPr lang="en" sz="1600" b="1" dirty="0" err="1">
                <a:solidFill>
                  <a:srgbClr val="1C4587"/>
                </a:solidFill>
              </a:rPr>
              <a:t>Marlink</a:t>
            </a:r>
            <a:r>
              <a:rPr lang="en" sz="1600" dirty="0">
                <a:solidFill>
                  <a:srgbClr val="1C4587"/>
                </a:solidFill>
              </a:rPr>
              <a:t> is the service provider</a:t>
            </a:r>
            <a:endParaRPr sz="1600" dirty="0">
              <a:solidFill>
                <a:srgbClr val="1C4587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1600"/>
              <a:buChar char="●"/>
            </a:pPr>
            <a:r>
              <a:rPr lang="en" sz="1600" b="1" dirty="0" err="1">
                <a:solidFill>
                  <a:srgbClr val="1C4587"/>
                </a:solidFill>
              </a:rPr>
              <a:t>Starshield</a:t>
            </a:r>
            <a:r>
              <a:rPr lang="en" sz="1600" b="1" dirty="0">
                <a:solidFill>
                  <a:srgbClr val="1C4587"/>
                </a:solidFill>
              </a:rPr>
              <a:t> (aka Starlink) </a:t>
            </a:r>
            <a:r>
              <a:rPr lang="en" sz="1600" dirty="0">
                <a:solidFill>
                  <a:srgbClr val="1C4587"/>
                </a:solidFill>
              </a:rPr>
              <a:t>is the primary communications platform for the ship. Dual terminals provide excellent bandwidth for operations and science. </a:t>
            </a:r>
            <a:endParaRPr sz="1600" dirty="0">
              <a:solidFill>
                <a:srgbClr val="1C4587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1600"/>
              <a:buChar char="●"/>
            </a:pPr>
            <a:r>
              <a:rPr lang="en-US" sz="1600" b="1" dirty="0" err="1">
                <a:solidFill>
                  <a:srgbClr val="1C4587"/>
                </a:solidFill>
              </a:rPr>
              <a:t>OneWebb</a:t>
            </a:r>
            <a:r>
              <a:rPr lang="en-US" sz="1600" b="1" dirty="0">
                <a:solidFill>
                  <a:srgbClr val="1C4587"/>
                </a:solidFill>
              </a:rPr>
              <a:t> </a:t>
            </a:r>
            <a:r>
              <a:rPr lang="en-US" sz="1600" dirty="0">
                <a:solidFill>
                  <a:srgbClr val="1C4587"/>
                </a:solidFill>
              </a:rPr>
              <a:t>antennas installed. Near-coastal coverage, but not tested yet.</a:t>
            </a:r>
            <a:endParaRPr sz="1600" b="1" dirty="0">
              <a:solidFill>
                <a:srgbClr val="1C4587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1600"/>
              <a:buChar char="●"/>
            </a:pPr>
            <a:r>
              <a:rPr lang="en" sz="1600" b="1" dirty="0">
                <a:solidFill>
                  <a:srgbClr val="1C4587"/>
                </a:solidFill>
              </a:rPr>
              <a:t>C/Ku-Band antennas removed. </a:t>
            </a:r>
            <a:r>
              <a:rPr lang="en" sz="1600" dirty="0">
                <a:solidFill>
                  <a:srgbClr val="1C4587"/>
                </a:solidFill>
              </a:rPr>
              <a:t>Port dome now houses a </a:t>
            </a:r>
            <a:r>
              <a:rPr lang="en" sz="1600" dirty="0" err="1">
                <a:solidFill>
                  <a:srgbClr val="1C4587"/>
                </a:solidFill>
              </a:rPr>
              <a:t>OneWebb</a:t>
            </a:r>
            <a:r>
              <a:rPr lang="en" sz="1600" dirty="0">
                <a:solidFill>
                  <a:srgbClr val="1C4587"/>
                </a:solidFill>
              </a:rPr>
              <a:t> antenna. These require testing in Arctic conditions.</a:t>
            </a: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1600"/>
              <a:buChar char="●"/>
            </a:pPr>
            <a:r>
              <a:rPr lang="en" sz="1600" b="1" dirty="0">
                <a:solidFill>
                  <a:srgbClr val="1C4587"/>
                </a:solidFill>
              </a:rPr>
              <a:t>Cellular modems </a:t>
            </a:r>
            <a:r>
              <a:rPr lang="en" sz="1600" dirty="0">
                <a:solidFill>
                  <a:srgbClr val="1C4587"/>
                </a:solidFill>
              </a:rPr>
              <a:t>x2. T</a:t>
            </a:r>
            <a:r>
              <a:rPr lang="en-US" sz="1600" dirty="0">
                <a:solidFill>
                  <a:srgbClr val="1C4587"/>
                </a:solidFill>
              </a:rPr>
              <a:t>M</a:t>
            </a:r>
            <a:r>
              <a:rPr lang="en" sz="1600" dirty="0" err="1">
                <a:solidFill>
                  <a:srgbClr val="1C4587"/>
                </a:solidFill>
              </a:rPr>
              <a:t>obile</a:t>
            </a:r>
            <a:r>
              <a:rPr lang="en" sz="1600" dirty="0">
                <a:solidFill>
                  <a:srgbClr val="1C4587"/>
                </a:solidFill>
              </a:rPr>
              <a:t> and AT&amp;T </a:t>
            </a: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1600"/>
              <a:buChar char="●"/>
            </a:pPr>
            <a:endParaRPr sz="1600" dirty="0">
              <a:solidFill>
                <a:srgbClr val="1C4587"/>
              </a:solidFill>
            </a:endParaRPr>
          </a:p>
        </p:txBody>
      </p:sp>
      <p:sp>
        <p:nvSpPr>
          <p:cNvPr id="102" name="Google Shape;102;p13"/>
          <p:cNvSpPr txBox="1"/>
          <p:nvPr/>
        </p:nvSpPr>
        <p:spPr>
          <a:xfrm>
            <a:off x="4668581" y="1031950"/>
            <a:ext cx="4101600" cy="48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1600"/>
              <a:buChar char="●"/>
            </a:pPr>
            <a:endParaRPr sz="1600" dirty="0">
              <a:solidFill>
                <a:srgbClr val="1C4587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124157-E55A-D0A4-1A05-E5946A2C6F3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0" y="1031950"/>
            <a:ext cx="4352068" cy="372193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4C2F4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4"/>
          <p:cNvSpPr txBox="1"/>
          <p:nvPr/>
        </p:nvSpPr>
        <p:spPr>
          <a:xfrm>
            <a:off x="735650" y="557800"/>
            <a:ext cx="7650000" cy="7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rPr>
              <a:t>Thank you!</a:t>
            </a:r>
            <a:endParaRPr sz="6000">
              <a:solidFill>
                <a:srgbClr val="1C4587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108" name="Google Shape;108;p14"/>
          <p:cNvSpPr txBox="1"/>
          <p:nvPr/>
        </p:nvSpPr>
        <p:spPr>
          <a:xfrm>
            <a:off x="1575300" y="1856652"/>
            <a:ext cx="5773500" cy="3299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rgbClr val="1C4587"/>
                </a:solidFill>
              </a:rPr>
              <a:t>Gabriel Matthias</a:t>
            </a:r>
            <a:endParaRPr sz="2200" b="1" dirty="0">
              <a:solidFill>
                <a:srgbClr val="1C4587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solidFill>
                  <a:srgbClr val="1C4587"/>
                </a:solidFill>
              </a:rPr>
              <a:t>Science Operations Manager</a:t>
            </a:r>
            <a:endParaRPr sz="2200" dirty="0">
              <a:solidFill>
                <a:srgbClr val="1C4587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rgbClr val="1C4587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b="1" dirty="0">
                <a:solidFill>
                  <a:srgbClr val="1C4587"/>
                </a:solidFill>
              </a:rPr>
              <a:t>College of Fisheries and Ocean Sciences</a:t>
            </a:r>
            <a:endParaRPr sz="2200" b="1" dirty="0">
              <a:solidFill>
                <a:srgbClr val="1C4587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solidFill>
                  <a:srgbClr val="1C4587"/>
                </a:solidFill>
              </a:rPr>
              <a:t>University of Alaska Fairbanks</a:t>
            </a:r>
            <a:endParaRPr sz="2200" dirty="0">
              <a:solidFill>
                <a:srgbClr val="1C4587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dirty="0">
              <a:solidFill>
                <a:srgbClr val="1C4587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solidFill>
                  <a:srgbClr val="1C4587"/>
                </a:solidFill>
              </a:rPr>
              <a:t>Email: </a:t>
            </a:r>
            <a:r>
              <a:rPr lang="en" sz="2200" u="sng" dirty="0" err="1">
                <a:solidFill>
                  <a:schemeClr val="accent5"/>
                </a:solidFill>
              </a:rPr>
              <a:t>grmatthias</a:t>
            </a:r>
            <a:r>
              <a:rPr lang="en" sz="2200" u="sng" dirty="0" err="1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@alaska.edu</a:t>
            </a:r>
            <a:endParaRPr sz="2200" dirty="0">
              <a:solidFill>
                <a:srgbClr val="1C4587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solidFill>
                  <a:srgbClr val="1C4587"/>
                </a:solidFill>
              </a:rPr>
              <a:t>Website: https//</a:t>
            </a:r>
            <a:r>
              <a:rPr lang="en" sz="2200" u="sng" dirty="0">
                <a:solidFill>
                  <a:schemeClr val="accent5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www.sikuliaq.alaska.edu/ops/</a:t>
            </a:r>
            <a:endParaRPr sz="2200" dirty="0">
              <a:solidFill>
                <a:srgbClr val="1C4587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kuliaq Theme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1345</TotalTime>
  <Words>251</Words>
  <Application>Microsoft Macintosh PowerPoint</Application>
  <PresentationFormat>On-screen Show (4:3)</PresentationFormat>
  <Paragraphs>44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Caveat</vt:lpstr>
      <vt:lpstr>Sikuliaq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Nadia A Martynenko</cp:lastModifiedBy>
  <cp:revision>11</cp:revision>
  <dcterms:modified xsi:type="dcterms:W3CDTF">2026-07-01T21:03:37Z</dcterms:modified>
</cp:coreProperties>
</file>