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sldIdLst>
    <p:sldId id="265" r:id="rId5"/>
    <p:sldId id="343" r:id="rId6"/>
    <p:sldId id="270" r:id="rId7"/>
    <p:sldId id="354" r:id="rId8"/>
    <p:sldId id="271" r:id="rId9"/>
    <p:sldId id="272" r:id="rId10"/>
    <p:sldId id="273" r:id="rId11"/>
    <p:sldId id="344" r:id="rId12"/>
    <p:sldId id="342" r:id="rId13"/>
    <p:sldId id="353" r:id="rId1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2F8"/>
    <a:srgbClr val="C155DC"/>
    <a:srgbClr val="009866"/>
    <a:srgbClr val="2F7380"/>
    <a:srgbClr val="C255DC"/>
    <a:srgbClr val="65623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15" autoAdjust="0"/>
  </p:normalViewPr>
  <p:slideViewPr>
    <p:cSldViewPr snapToGrid="0">
      <p:cViewPr>
        <p:scale>
          <a:sx n="80" d="100"/>
          <a:sy n="80" d="100"/>
        </p:scale>
        <p:origin x="754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3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r">
              <a:defRPr sz="1200"/>
            </a:lvl1pPr>
          </a:lstStyle>
          <a:p>
            <a:fld id="{256E67D1-DAED-4F86-BE58-D72A50E40E9F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37" tIns="47418" rIns="94837" bIns="474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4" y="4620250"/>
            <a:ext cx="5850835" cy="3780800"/>
          </a:xfrm>
          <a:prstGeom prst="rect">
            <a:avLst/>
          </a:prstGeom>
        </p:spPr>
        <p:txBody>
          <a:bodyPr vert="horz" lIns="94837" tIns="47418" rIns="94837" bIns="474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174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3" y="9119174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r">
              <a:defRPr sz="1200"/>
            </a:lvl1pPr>
          </a:lstStyle>
          <a:p>
            <a:fld id="{AEA95ECD-7A15-410F-BAF0-36775D95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5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5ECD-7A15-410F-BAF0-36775D95B8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D01CB-CA6F-6E86-809A-165B31C9F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5CB67-19AF-7197-175A-2752F035F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1BDBE-A50F-32C8-F769-A16A70908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D5B65-DA9C-599D-E8A1-985D22A19E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2D73E-3732-4ADA-9CEA-12DEB79B5D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45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F2099-6020-FBB4-7738-D8BF9B68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65663F-6CB4-4061-2BFD-E7DEB7F22C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C9D97-AA8B-E0BE-C8C4-CB2C01BCE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88AE4-03C3-0684-FC11-D6FED5E3C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5ECD-7A15-410F-BAF0-36775D95B8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1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71AE0-4338-A5D5-4BF1-6F9299006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5758F-59E0-1B3D-8BE9-5FA48B0DD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754672-A99B-2D15-FBAC-48AA57064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2DF53-A174-27C3-D4F6-00D8F16F8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5ECD-7A15-410F-BAF0-36775D95B8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2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D514E-6A2B-A08C-451E-24B1D5000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7B093-693D-1D09-5880-3AD725B97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6EF57-48EC-B16B-16E1-7CE85A3CA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Preparing ice pilots for new icebreakers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9690-284E-BD19-C548-68F58CE23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5ECD-7A15-410F-BAF0-36775D95B8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861CA-C475-DE22-8853-DAD9F20F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B17F2-E5B8-871F-9E72-5494D5505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7D933-A7C5-646A-EC67-E086C26C1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Preparing ice pilots for new icebreakers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1F66F-FAF5-8354-7088-E21C28408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5ECD-7A15-410F-BAF0-36775D95B8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5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41DF-8816-571D-4455-1EF6C72A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CD8FB7-30ED-F2F1-BA7B-0F7DBD3B6E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A9887-A095-BDA8-35F2-A82DF86D3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Volcano like feature found in 2024, could be the largest mud volcano ever discovered but need more data to confirm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5C294-E869-532C-8333-594FD4126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5ECD-7A15-410F-BAF0-36775D95B8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30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F7166-C78C-D91C-AB58-9DC8E7955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73D7D-E79D-9C85-70DC-F1B50C8B1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D330E-9D5F-BDD2-DE4C-D4598BF8C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cs typeface="Calibri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14FCD-CA31-43C7-01D8-3929002E9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95ECD-7A15-410F-BAF0-36775D95B8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9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2D73E-3732-4ADA-9CEA-12DEB79B5D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862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D73E-3732-4ADA-9CEA-12DEB79B5D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6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3E3DD-FFDD-418D-8BD6-36FC4A1DA13B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2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0F22C-7D89-4947-873F-D24A84EBFDF4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5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1F64E-6648-4F1C-9B40-383C28546B5F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054E3-E35D-4859-8A7F-08ADBC67D2D2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0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CC6BD-9970-4546-8164-1F533360C58D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3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C5E25-251D-4520-841C-063EB2914951}" type="datetime1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0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1A76-07F6-4C45-861F-3390E90F5DBC}" type="datetime1">
              <a:rPr lang="en-US" smtClean="0"/>
              <a:t>6/23/2026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7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B22E6-0066-4118-94F4-EC78511BEF6E}" type="datetime1">
              <a:rPr lang="en-US" smtClean="0"/>
              <a:t>6/23/2026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A290-0FAA-478B-AF43-668DCECF74AB}" type="datetime1">
              <a:rPr lang="en-US" smtClean="0"/>
              <a:t>6/23/2026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5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12A6-6C6A-458B-AFD1-CD82DF749897}" type="datetime1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0BD6-5DE3-48A7-9778-92C3CC1AEDB8}" type="datetime1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1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BE98E-FE82-4E01-B4FF-DA20357A5AE1}" type="datetime1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A22A4-E6CC-4B30-9435-0F091E69D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0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rey.A.Thunborg@uscg.mil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01E776-3E06-F015-F519-07C6DB06E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21"/>
            <a:ext cx="12192000" cy="6841067"/>
          </a:xfrm>
          <a:prstGeom prst="rect">
            <a:avLst/>
          </a:prstGeom>
        </p:spPr>
      </p:pic>
      <p:sp>
        <p:nvSpPr>
          <p:cNvPr id="16" name="object 61"/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8" name="object 63"/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FA93A5-90DF-B195-831C-09237F10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884" y="23109"/>
            <a:ext cx="912116" cy="9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7625CF2-3BCB-8EDA-5FE9-132D4B960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426F0D3-F649-6723-B10D-98B185D2B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7" name="object 103">
            <a:extLst>
              <a:ext uri="{FF2B5EF4-FFF2-40B4-BE49-F238E27FC236}">
                <a16:creationId xmlns:a16="http://schemas.microsoft.com/office/drawing/2014/main" id="{7477E8C2-AE8E-6894-9507-BD89807725AF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D5BF4-CE9A-98D9-3D00-6C863550B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2536" y="1339965"/>
            <a:ext cx="5066927" cy="104565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Abadi" panose="020F0502020204030204" pitchFamily="34" charset="0"/>
              </a:rPr>
              <a:t>USCGC </a:t>
            </a:r>
            <a:r>
              <a:rPr lang="en-US" i="1" dirty="0">
                <a:latin typeface="Abadi" panose="020F0502020204030204" pitchFamily="34" charset="0"/>
              </a:rPr>
              <a:t>Healy</a:t>
            </a:r>
            <a:endParaRPr lang="en-US" dirty="0">
              <a:latin typeface="Abadi" panose="020F050202020403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36882DB-3838-1C11-23E9-2947D9FE5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0580" y="2676862"/>
            <a:ext cx="2910840" cy="437054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AICC Summer 2026</a:t>
            </a:r>
          </a:p>
        </p:txBody>
      </p:sp>
    </p:spTree>
    <p:extLst>
      <p:ext uri="{BB962C8B-B14F-4D97-AF65-F5344CB8AC3E}">
        <p14:creationId xmlns:p14="http://schemas.microsoft.com/office/powerpoint/2010/main" val="139092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207F4-25A5-F3EF-D0BC-2AD408461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910E58-6670-4F95-C71F-3B43C188F32C}"/>
              </a:ext>
            </a:extLst>
          </p:cNvPr>
          <p:cNvSpPr txBox="1"/>
          <p:nvPr/>
        </p:nvSpPr>
        <p:spPr>
          <a:xfrm>
            <a:off x="231006" y="1184937"/>
            <a:ext cx="53997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work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Life Extension Project (SLEP) - next 5+ years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Dockside 2027, 2028, 2030, 2031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Drydock 2029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110 additional SLEP work items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to restore outdated systems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 lifespan ~25 years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Predicted Outstanding items for 2026 Deployment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WIFCOM/Pager System upgrades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Helo Hangar Door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Oily Water Separator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Incinerator efficiency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UNLOS Cleat repair on fantail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61">
            <a:extLst>
              <a:ext uri="{FF2B5EF4-FFF2-40B4-BE49-F238E27FC236}">
                <a16:creationId xmlns:a16="http://schemas.microsoft.com/office/drawing/2014/main" id="{03ECEF75-120D-501C-2FEA-2FFD17F2C3DB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F7727A5F-7820-6830-ED01-0B8C2AC71C3A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CGC </a:t>
            </a:r>
            <a:r>
              <a:rPr kumimoji="0" lang="en-US" sz="2000" b="1" i="0" u="none" strike="noStrike" kern="0" cap="none" spc="-35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HEALY (WAGB</a:t>
            </a:r>
            <a:r>
              <a:rPr kumimoji="0" lang="en-US" sz="2000" b="1" i="0" u="none" strike="noStrike" kern="0" cap="none" spc="-4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 2</a:t>
            </a:r>
            <a:r>
              <a:rPr kumimoji="0" lang="en-US" sz="2000" b="1" i="0" u="none" strike="noStrike" kern="0" cap="none" spc="5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0)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+mj-ea"/>
            </a:endParaRP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3899069E-9503-7B5B-A3E2-A5D428CFA14E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479C8711-6607-16DD-ED78-F4B33A62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E69E8CBA-E705-ECB9-2662-B9CFB5DDC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1D67D5B-7BC5-EFAC-30D4-388A8D4E5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7" name="object 103">
            <a:extLst>
              <a:ext uri="{FF2B5EF4-FFF2-40B4-BE49-F238E27FC236}">
                <a16:creationId xmlns:a16="http://schemas.microsoft.com/office/drawing/2014/main" id="{5A72F39F-738B-584A-A492-136E8AF5ABD1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lang="en-US" sz="1000" b="1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en-US" sz="100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en-US" sz="1000" b="1" i="0" u="none" strike="noStrike" kern="1200" cap="none" spc="-4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ASSIFIED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//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6" name="Picture 2" descr="Coast Guard icebreaker will make Northwest Passage transit in new Arctic  mission - Anchorage Daily News">
            <a:extLst>
              <a:ext uri="{FF2B5EF4-FFF2-40B4-BE49-F238E27FC236}">
                <a16:creationId xmlns:a16="http://schemas.microsoft.com/office/drawing/2014/main" id="{DA42771B-FCD9-BBBA-0540-ACE14F99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79" y="1410439"/>
            <a:ext cx="6562255" cy="492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9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4B25CD-0A17-2085-71B9-58B8B86DC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A88D31D-F404-89D1-B4EB-D9BA70E02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22" b="22962"/>
          <a:stretch>
            <a:fillRect/>
          </a:stretch>
        </p:blipFill>
        <p:spPr>
          <a:xfrm>
            <a:off x="-248" y="928935"/>
            <a:ext cx="4402716" cy="1957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F0812-01D2-9305-704D-302A1798B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716" y="692339"/>
            <a:ext cx="7799597" cy="6165661"/>
          </a:xfrm>
          <a:prstGeom prst="rect">
            <a:avLst/>
          </a:prstGeom>
        </p:spPr>
      </p:pic>
      <p:sp>
        <p:nvSpPr>
          <p:cNvPr id="3" name="object 13">
            <a:extLst>
              <a:ext uri="{FF2B5EF4-FFF2-40B4-BE49-F238E27FC236}">
                <a16:creationId xmlns:a16="http://schemas.microsoft.com/office/drawing/2014/main" id="{FD73B117-3B5B-BB83-5923-21956419040B}"/>
              </a:ext>
            </a:extLst>
          </p:cNvPr>
          <p:cNvSpPr/>
          <p:nvPr/>
        </p:nvSpPr>
        <p:spPr>
          <a:xfrm>
            <a:off x="-248" y="2767693"/>
            <a:ext cx="4402716" cy="4090307"/>
          </a:xfrm>
          <a:custGeom>
            <a:avLst/>
            <a:gdLst/>
            <a:ahLst/>
            <a:cxnLst/>
            <a:rect l="l" t="t" r="r" b="b"/>
            <a:pathLst>
              <a:path w="4632960" h="806450">
                <a:moveTo>
                  <a:pt x="0" y="806196"/>
                </a:moveTo>
                <a:lnTo>
                  <a:pt x="4632960" y="806196"/>
                </a:lnTo>
                <a:lnTo>
                  <a:pt x="4632960" y="0"/>
                </a:lnTo>
                <a:lnTo>
                  <a:pt x="0" y="0"/>
                </a:lnTo>
                <a:lnTo>
                  <a:pt x="0" y="806196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/>
          <a:lstStyle/>
          <a:p>
            <a:pPr marL="91440" algn="ctr">
              <a:spcBef>
                <a:spcPts val="100"/>
              </a:spcBef>
            </a:pPr>
            <a:r>
              <a:rPr lang="en-US" sz="900" b="1" u="sng" dirty="0">
                <a:cs typeface="Arial"/>
              </a:rPr>
              <a:t>Phase 1 – Sea Acceptance Trials and Shakedown</a:t>
            </a:r>
            <a:endParaRPr lang="en-US" sz="900" b="1" u="sng" dirty="0"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Timeframe</a:t>
            </a:r>
            <a:r>
              <a:rPr lang="en-US" sz="900" dirty="0">
                <a:cs typeface="Arial"/>
              </a:rPr>
              <a:t>: July</a:t>
            </a:r>
            <a:endParaRPr lang="en-US" sz="900" dirty="0"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/>
              <a:t>Port Calls</a:t>
            </a:r>
            <a:r>
              <a:rPr lang="en-US" sz="900" dirty="0"/>
              <a:t>: Portland- Seattle</a:t>
            </a:r>
            <a:endParaRPr lang="en-US" sz="900" b="1" i="1" dirty="0">
              <a:solidFill>
                <a:srgbClr val="C00000"/>
              </a:solidFill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Operations</a:t>
            </a:r>
            <a:r>
              <a:rPr lang="en-US" sz="900" dirty="0">
                <a:cs typeface="Arial"/>
              </a:rPr>
              <a:t>: Crew training and ship’s system testing</a:t>
            </a:r>
            <a:endParaRPr lang="en-US" sz="900" dirty="0">
              <a:ea typeface="Calibri"/>
              <a:cs typeface="Calibri"/>
            </a:endParaRP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cs typeface="Calibri"/>
              </a:rPr>
              <a:t>Multibeam calibration</a:t>
            </a: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ea typeface="Calibri"/>
                <a:cs typeface="Calibri"/>
              </a:rPr>
              <a:t>Power trials</a:t>
            </a: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ea typeface="Calibri"/>
                <a:cs typeface="Calibri"/>
              </a:rPr>
              <a:t>Drills and training</a:t>
            </a:r>
          </a:p>
          <a:p>
            <a:pPr marL="262890" lvl="2" algn="ctr">
              <a:spcBef>
                <a:spcPts val="100"/>
              </a:spcBef>
            </a:pPr>
            <a:r>
              <a:rPr lang="en-US" sz="900" b="1" u="sng" dirty="0">
                <a:solidFill>
                  <a:srgbClr val="00B0F0"/>
                </a:solidFill>
                <a:cs typeface="Arial"/>
              </a:rPr>
              <a:t>Phase 2 – Crew Training</a:t>
            </a:r>
            <a:endParaRPr lang="en-US" sz="900" b="1" u="sng" dirty="0">
              <a:solidFill>
                <a:srgbClr val="00B0F0"/>
              </a:solidFill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Timeframe</a:t>
            </a:r>
            <a:r>
              <a:rPr lang="en-US" sz="900" dirty="0">
                <a:cs typeface="Arial"/>
              </a:rPr>
              <a:t>: August</a:t>
            </a:r>
            <a:endParaRPr lang="en-US" sz="900" dirty="0"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/>
              <a:t>Port Calls</a:t>
            </a:r>
            <a:r>
              <a:rPr lang="en-US" sz="900" dirty="0"/>
              <a:t>: Seattle – Dutch Harbor</a:t>
            </a:r>
            <a:endParaRPr lang="en-US" sz="900" dirty="0">
              <a:ea typeface="Calibri"/>
              <a:cs typeface="Calibri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Operations</a:t>
            </a:r>
            <a:r>
              <a:rPr lang="en-US" sz="900" dirty="0">
                <a:cs typeface="Arial"/>
              </a:rPr>
              <a:t>: CG required inspections and crew training</a:t>
            </a:r>
            <a:endParaRPr lang="en-US" sz="900" dirty="0">
              <a:ea typeface="Calibri"/>
              <a:cs typeface="Calibri"/>
            </a:endParaRP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cs typeface="Calibri"/>
              </a:rPr>
              <a:t>AVSTAN (Port Angeles)</a:t>
            </a: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cs typeface="Calibri"/>
              </a:rPr>
              <a:t>Limited Training Team (LTT) </a:t>
            </a:r>
          </a:p>
          <a:p>
            <a:pPr marL="262890" lvl="2">
              <a:spcBef>
                <a:spcPts val="100"/>
              </a:spcBef>
            </a:pPr>
            <a:endParaRPr lang="en-US" sz="900" dirty="0">
              <a:ea typeface="Calibri"/>
              <a:cs typeface="Calibri"/>
            </a:endParaRPr>
          </a:p>
          <a:p>
            <a:pPr marL="91440" algn="ctr">
              <a:spcBef>
                <a:spcPts val="100"/>
              </a:spcBef>
            </a:pPr>
            <a:r>
              <a:rPr lang="en-US" sz="900" b="1" u="sng" dirty="0">
                <a:solidFill>
                  <a:srgbClr val="00B050"/>
                </a:solidFill>
                <a:cs typeface="Arial"/>
              </a:rPr>
              <a:t>Phase 3 – Coast Guard Ice Operations</a:t>
            </a:r>
            <a:endParaRPr lang="en-US" sz="900" b="1" u="sng" dirty="0">
              <a:solidFill>
                <a:srgbClr val="00B050"/>
              </a:solidFill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Timeframe</a:t>
            </a:r>
            <a:r>
              <a:rPr lang="en-US" sz="900" dirty="0">
                <a:cs typeface="Arial"/>
              </a:rPr>
              <a:t>: August/September</a:t>
            </a:r>
            <a:endParaRPr lang="en-US" sz="900" dirty="0"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/>
              <a:t>Port Calls</a:t>
            </a:r>
            <a:r>
              <a:rPr lang="en-US" sz="900" dirty="0"/>
              <a:t>: Dutch Harbor –Dutch Harbor – Seward </a:t>
            </a:r>
            <a:endParaRPr lang="en-US" sz="900" b="1" i="1" dirty="0">
              <a:solidFill>
                <a:srgbClr val="C00000"/>
              </a:solidFill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Operations</a:t>
            </a:r>
            <a:r>
              <a:rPr lang="en-US" sz="900" dirty="0">
                <a:cs typeface="Arial"/>
              </a:rPr>
              <a:t>: Operation Frontier Sentinel, Ice Pilot Training, and Science of Opportunity</a:t>
            </a:r>
            <a:endParaRPr lang="en-US" sz="900" dirty="0">
              <a:ea typeface="Calibri"/>
              <a:cs typeface="Calibri"/>
            </a:endParaRP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cs typeface="Calibri"/>
              </a:rPr>
              <a:t>Mid-patrol break in Seward</a:t>
            </a: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endParaRPr lang="en-US" sz="900" dirty="0">
              <a:ea typeface="Calibri"/>
              <a:cs typeface="Calibri"/>
            </a:endParaRPr>
          </a:p>
          <a:p>
            <a:pPr marL="91440" algn="ctr">
              <a:spcBef>
                <a:spcPts val="100"/>
              </a:spcBef>
            </a:pPr>
            <a:r>
              <a:rPr lang="en-US" sz="900" b="1" u="sng" dirty="0">
                <a:solidFill>
                  <a:srgbClr val="FF0000"/>
                </a:solidFill>
                <a:cs typeface="Arial"/>
              </a:rPr>
              <a:t>Phase 4 – Arctic Observation Network (AON)</a:t>
            </a:r>
            <a:endParaRPr lang="en-US" sz="900" b="1" u="sng" dirty="0">
              <a:solidFill>
                <a:srgbClr val="FF0000"/>
              </a:solidFill>
              <a:highlight>
                <a:srgbClr val="FFFF00"/>
              </a:highlight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Timeframe</a:t>
            </a:r>
            <a:r>
              <a:rPr lang="en-US" sz="900" dirty="0">
                <a:cs typeface="Arial"/>
              </a:rPr>
              <a:t>: October/November/December</a:t>
            </a:r>
            <a:endParaRPr lang="en-US" sz="900" dirty="0">
              <a:ea typeface="Calibri"/>
              <a:cs typeface="Arial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/>
              <a:t>Port Calls</a:t>
            </a:r>
            <a:r>
              <a:rPr lang="en-US" sz="900" dirty="0"/>
              <a:t>: Seward – Kodiak – Seattle</a:t>
            </a:r>
            <a:endParaRPr lang="en-US" sz="900" dirty="0">
              <a:ea typeface="Calibri"/>
              <a:cs typeface="Calibri"/>
            </a:endParaRPr>
          </a:p>
          <a:p>
            <a:pPr marL="91440">
              <a:spcBef>
                <a:spcPts val="100"/>
              </a:spcBef>
            </a:pPr>
            <a:r>
              <a:rPr lang="en-US" sz="900" b="1" dirty="0">
                <a:cs typeface="Arial"/>
              </a:rPr>
              <a:t>Operations</a:t>
            </a:r>
            <a:r>
              <a:rPr lang="en-US" sz="900" dirty="0">
                <a:cs typeface="Arial"/>
              </a:rPr>
              <a:t>: AON with WHOI, funded by NSF, Arctic Observing Network</a:t>
            </a:r>
            <a:endParaRPr lang="en-US" sz="900" dirty="0">
              <a:ea typeface="Calibri"/>
              <a:cs typeface="Calibri"/>
            </a:endParaRP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/>
              <a:t>Science team disembark in Kodiak</a:t>
            </a: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ea typeface="Calibri"/>
                <a:cs typeface="Calibri"/>
              </a:rPr>
              <a:t>Joint operations with R/V </a:t>
            </a:r>
            <a:r>
              <a:rPr lang="en-US" sz="900" dirty="0" err="1">
                <a:ea typeface="Calibri"/>
                <a:cs typeface="Calibri"/>
              </a:rPr>
              <a:t>Sikuliaq</a:t>
            </a:r>
            <a:r>
              <a:rPr lang="en-US" sz="900" dirty="0">
                <a:ea typeface="Calibri"/>
                <a:cs typeface="Calibri"/>
              </a:rPr>
              <a:t> possible</a:t>
            </a:r>
          </a:p>
          <a:p>
            <a:pPr marL="548640" lvl="2" indent="-285750">
              <a:spcBef>
                <a:spcPts val="100"/>
              </a:spcBef>
              <a:buFontTx/>
              <a:buChar char="-"/>
            </a:pPr>
            <a:r>
              <a:rPr lang="en-US" sz="900" dirty="0">
                <a:solidFill>
                  <a:srgbClr val="C255DC"/>
                </a:solidFill>
                <a:ea typeface="Calibri"/>
                <a:cs typeface="Calibri"/>
              </a:rPr>
              <a:t>NOAA mapping</a:t>
            </a:r>
          </a:p>
          <a:p>
            <a:pPr marL="262890" lvl="2">
              <a:spcBef>
                <a:spcPts val="100"/>
              </a:spcBef>
            </a:pPr>
            <a:endParaRPr lang="en-US" sz="900" dirty="0">
              <a:ea typeface="Calibri"/>
              <a:cs typeface="Calibri"/>
            </a:endParaRPr>
          </a:p>
        </p:txBody>
      </p:sp>
      <p:sp>
        <p:nvSpPr>
          <p:cNvPr id="16" name="object 61">
            <a:extLst>
              <a:ext uri="{FF2B5EF4-FFF2-40B4-BE49-F238E27FC236}">
                <a16:creationId xmlns:a16="http://schemas.microsoft.com/office/drawing/2014/main" id="{BF8D94A9-A537-DFF2-CAFB-1EA365BAE9C7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98581A22-FD11-219B-B55E-508744E8AD70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>
              <a:spcBef>
                <a:spcPts val="100"/>
              </a:spcBef>
              <a:defRPr/>
            </a:pPr>
            <a:r>
              <a:rPr lang="en-US" kern="0" spc="-5" dirty="0">
                <a:solidFill>
                  <a:sysClr val="window" lastClr="FFFFFF"/>
                </a:solidFill>
              </a:rPr>
              <a:t>CGC </a:t>
            </a:r>
            <a:r>
              <a:rPr lang="en-US" kern="0" spc="-35" dirty="0">
                <a:solidFill>
                  <a:sysClr val="window" lastClr="FFFFFF"/>
                </a:solidFill>
              </a:rPr>
              <a:t>HEALY (WAGB</a:t>
            </a:r>
            <a:r>
              <a:rPr lang="en-US" kern="0" spc="-40" dirty="0">
                <a:solidFill>
                  <a:sysClr val="window" lastClr="FFFFFF"/>
                </a:solidFill>
              </a:rPr>
              <a:t> 2</a:t>
            </a:r>
            <a:r>
              <a:rPr lang="en-US" kern="0" spc="5" dirty="0">
                <a:solidFill>
                  <a:sysClr val="window" lastClr="FFFFFF"/>
                </a:solidFill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Arctic Deployment 2026 </a:t>
            </a: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CE8B957E-C3B6-1EAF-0EF5-AFA96576256B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69E6C8-9EF6-69F1-D637-C61D2C73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CD070383-E9AD-3E84-3723-88D9682CE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86785EA-459F-889D-AEDD-E75F630DE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C9469D-7F20-6083-76F9-113FC7B9E9BD}"/>
              </a:ext>
            </a:extLst>
          </p:cNvPr>
          <p:cNvSpPr txBox="1"/>
          <p:nvPr/>
        </p:nvSpPr>
        <p:spPr>
          <a:xfrm>
            <a:off x="8177214" y="6430214"/>
            <a:ext cx="4017947" cy="24622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u="sng" dirty="0">
                <a:solidFill>
                  <a:srgbClr val="FF0000"/>
                </a:solidFill>
                <a:ea typeface="Calibri"/>
                <a:cs typeface="Calibri"/>
              </a:rPr>
              <a:t>Note:</a:t>
            </a:r>
            <a:r>
              <a:rPr lang="en-US" sz="1000" b="1" dirty="0">
                <a:solidFill>
                  <a:srgbClr val="FF0000"/>
                </a:solidFill>
                <a:ea typeface="Calibri"/>
                <a:cs typeface="Calibri"/>
              </a:rPr>
              <a:t> </a:t>
            </a:r>
            <a:r>
              <a:rPr lang="en-US" sz="1000" b="1" dirty="0">
                <a:ea typeface="Calibri"/>
                <a:cs typeface="Calibri"/>
              </a:rPr>
              <a:t>Depicted track lines are notional and not navigational waypoints</a:t>
            </a:r>
            <a:endParaRPr lang="en-US" sz="1000" b="1" u="sng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7" name="object 103">
            <a:extLst>
              <a:ext uri="{FF2B5EF4-FFF2-40B4-BE49-F238E27FC236}">
                <a16:creationId xmlns:a16="http://schemas.microsoft.com/office/drawing/2014/main" id="{1C583E0B-376B-4E2B-424E-B11FE9E8A017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85573-4C68-4103-445A-5E048B26371D}"/>
              </a:ext>
            </a:extLst>
          </p:cNvPr>
          <p:cNvSpPr txBox="1"/>
          <p:nvPr/>
        </p:nvSpPr>
        <p:spPr>
          <a:xfrm>
            <a:off x="6799263" y="2656661"/>
            <a:ext cx="922338" cy="369332"/>
          </a:xfrm>
          <a:prstGeom prst="rect">
            <a:avLst/>
          </a:prstGeom>
          <a:solidFill>
            <a:srgbClr val="009866">
              <a:alpha val="36863"/>
            </a:srgbClr>
          </a:solidFill>
          <a:ln w="12700">
            <a:solidFill>
              <a:srgbClr val="0098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Phase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615C4-60D3-598B-2F02-5BAE4A24840D}"/>
              </a:ext>
            </a:extLst>
          </p:cNvPr>
          <p:cNvSpPr txBox="1"/>
          <p:nvPr/>
        </p:nvSpPr>
        <p:spPr>
          <a:xfrm>
            <a:off x="9047730" y="4047311"/>
            <a:ext cx="928688" cy="369332"/>
          </a:xfrm>
          <a:prstGeom prst="rect">
            <a:avLst/>
          </a:prstGeom>
          <a:solidFill>
            <a:srgbClr val="C155DC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Phase 4</a:t>
            </a:r>
          </a:p>
        </p:txBody>
      </p:sp>
    </p:spTree>
    <p:extLst>
      <p:ext uri="{BB962C8B-B14F-4D97-AF65-F5344CB8AC3E}">
        <p14:creationId xmlns:p14="http://schemas.microsoft.com/office/powerpoint/2010/main" val="209348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79774-3923-E033-174F-8C0160214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61">
            <a:extLst>
              <a:ext uri="{FF2B5EF4-FFF2-40B4-BE49-F238E27FC236}">
                <a16:creationId xmlns:a16="http://schemas.microsoft.com/office/drawing/2014/main" id="{8CD66136-C396-B55F-E58C-80EAFC3EFBCF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D7E47984-F434-09A4-027D-399092009C9F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>
              <a:spcBef>
                <a:spcPts val="100"/>
              </a:spcBef>
              <a:defRPr/>
            </a:pPr>
            <a:r>
              <a:rPr lang="en-US" kern="0" spc="-5" dirty="0">
                <a:solidFill>
                  <a:sysClr val="window" lastClr="FFFFFF"/>
                </a:solidFill>
              </a:rPr>
              <a:t>CGC </a:t>
            </a:r>
            <a:r>
              <a:rPr lang="en-US" kern="0" spc="-35" dirty="0">
                <a:solidFill>
                  <a:sysClr val="window" lastClr="FFFFFF"/>
                </a:solidFill>
              </a:rPr>
              <a:t>HEALY (WAGB</a:t>
            </a:r>
            <a:r>
              <a:rPr lang="en-US" kern="0" spc="-40" dirty="0">
                <a:solidFill>
                  <a:sysClr val="window" lastClr="FFFFFF"/>
                </a:solidFill>
              </a:rPr>
              <a:t> 2</a:t>
            </a:r>
            <a:r>
              <a:rPr lang="en-US" kern="0" spc="5" dirty="0">
                <a:solidFill>
                  <a:sysClr val="window" lastClr="FFFFFF"/>
                </a:solidFill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Arctic Deployment 2026 </a:t>
            </a: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BF9FCC2F-1800-D276-120F-2445F7046A63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A53D9FB3-F24C-E684-4307-B78F28C84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22188B1-2FEE-CB7D-1966-54D5AED58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878455-49F7-3E56-C916-9E98B0544F0E}"/>
              </a:ext>
            </a:extLst>
          </p:cNvPr>
          <p:cNvSpPr txBox="1"/>
          <p:nvPr/>
        </p:nvSpPr>
        <p:spPr>
          <a:xfrm>
            <a:off x="4710602" y="1010208"/>
            <a:ext cx="2612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0B0F0"/>
                </a:solidFill>
                <a:cs typeface="Arial"/>
              </a:rPr>
              <a:t>Phase 2 – Crew Training</a:t>
            </a:r>
          </a:p>
        </p:txBody>
      </p:sp>
      <p:sp>
        <p:nvSpPr>
          <p:cNvPr id="4" name="object 103">
            <a:extLst>
              <a:ext uri="{FF2B5EF4-FFF2-40B4-BE49-F238E27FC236}">
                <a16:creationId xmlns:a16="http://schemas.microsoft.com/office/drawing/2014/main" id="{F6EF77B5-D245-55C2-5CC5-65D6DC5E7BAC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5AFD3-9AE9-4FD9-006F-077D4D8E0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36" y="2957482"/>
            <a:ext cx="5675464" cy="3725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060B00-D3A7-4DAF-8096-05B93D53D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687" y="2942289"/>
            <a:ext cx="5615593" cy="37409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246776-145B-B4EF-9BDF-3D51F2DE3C9B}"/>
              </a:ext>
            </a:extLst>
          </p:cNvPr>
          <p:cNvSpPr txBox="1"/>
          <p:nvPr/>
        </p:nvSpPr>
        <p:spPr>
          <a:xfrm>
            <a:off x="783771" y="1910443"/>
            <a:ext cx="4955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Aviation Standardization Visit</a:t>
            </a:r>
          </a:p>
          <a:p>
            <a:pPr marL="285750" indent="-285750">
              <a:buFontTx/>
              <a:buChar char="-"/>
            </a:pPr>
            <a:r>
              <a:rPr lang="en-US" dirty="0"/>
              <a:t>Review of flight program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Training and evaluation of aviation personnel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BCE29-D053-5019-A062-557CDAF3DFC9}"/>
              </a:ext>
            </a:extLst>
          </p:cNvPr>
          <p:cNvSpPr txBox="1"/>
          <p:nvPr/>
        </p:nvSpPr>
        <p:spPr>
          <a:xfrm>
            <a:off x="6863442" y="1861985"/>
            <a:ext cx="4955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Limited Training Team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Focus on damage control, navigation, and medical training while en route to Dutch Harbor</a:t>
            </a:r>
          </a:p>
        </p:txBody>
      </p:sp>
    </p:spTree>
    <p:extLst>
      <p:ext uri="{BB962C8B-B14F-4D97-AF65-F5344CB8AC3E}">
        <p14:creationId xmlns:p14="http://schemas.microsoft.com/office/powerpoint/2010/main" val="165554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4F23-C08F-7511-59A1-D0FC387DF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61">
            <a:extLst>
              <a:ext uri="{FF2B5EF4-FFF2-40B4-BE49-F238E27FC236}">
                <a16:creationId xmlns:a16="http://schemas.microsoft.com/office/drawing/2014/main" id="{E85BA837-A591-186B-0AA8-F14C5C64066A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0CA9FAAD-16C6-AD9E-41BE-83F4C6BDBFBC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>
              <a:spcBef>
                <a:spcPts val="100"/>
              </a:spcBef>
              <a:defRPr/>
            </a:pPr>
            <a:r>
              <a:rPr lang="en-US" kern="0" spc="-5" dirty="0">
                <a:solidFill>
                  <a:sysClr val="window" lastClr="FFFFFF"/>
                </a:solidFill>
              </a:rPr>
              <a:t>CGC </a:t>
            </a:r>
            <a:r>
              <a:rPr lang="en-US" kern="0" spc="-35" dirty="0">
                <a:solidFill>
                  <a:sysClr val="window" lastClr="FFFFFF"/>
                </a:solidFill>
              </a:rPr>
              <a:t>HEALY (WAGB</a:t>
            </a:r>
            <a:r>
              <a:rPr lang="en-US" kern="0" spc="-40" dirty="0">
                <a:solidFill>
                  <a:sysClr val="window" lastClr="FFFFFF"/>
                </a:solidFill>
              </a:rPr>
              <a:t> 2</a:t>
            </a:r>
            <a:r>
              <a:rPr lang="en-US" kern="0" spc="5" dirty="0">
                <a:solidFill>
                  <a:sysClr val="window" lastClr="FFFFFF"/>
                </a:solidFill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Arctic Deployment 2026 </a:t>
            </a: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2BE26802-8F1F-69A4-B3CC-05A1D772FEA0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FB156D-1300-6577-F013-378E7041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29144218-F99A-5C5F-4D96-2284FDFFB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C4BE2F9-DD84-7BA2-5B1B-2D5E11122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8B8513-0D20-E82E-BAA6-B51CD8577DE8}"/>
              </a:ext>
            </a:extLst>
          </p:cNvPr>
          <p:cNvSpPr txBox="1"/>
          <p:nvPr/>
        </p:nvSpPr>
        <p:spPr>
          <a:xfrm>
            <a:off x="2242365" y="1010208"/>
            <a:ext cx="7707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algn="ctr">
              <a:spcBef>
                <a:spcPts val="100"/>
              </a:spcBef>
            </a:pPr>
            <a:r>
              <a:rPr lang="en-US" sz="1800" b="1" u="sng" dirty="0">
                <a:solidFill>
                  <a:srgbClr val="00B050"/>
                </a:solidFill>
                <a:cs typeface="Arial"/>
              </a:rPr>
              <a:t>Phase 3 – </a:t>
            </a:r>
            <a:r>
              <a:rPr lang="en-US" b="1" u="sng" dirty="0">
                <a:solidFill>
                  <a:srgbClr val="00B050"/>
                </a:solidFill>
                <a:cs typeface="Arial"/>
              </a:rPr>
              <a:t>Coast Guard Ice Operations</a:t>
            </a:r>
            <a:endParaRPr lang="en-US" sz="1800" b="1" u="sng" dirty="0">
              <a:solidFill>
                <a:srgbClr val="00B050"/>
              </a:solidFill>
              <a:ea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80432-092B-56B4-1F77-A50EF5D09D72}"/>
              </a:ext>
            </a:extLst>
          </p:cNvPr>
          <p:cNvSpPr txBox="1"/>
          <p:nvPr/>
        </p:nvSpPr>
        <p:spPr>
          <a:xfrm>
            <a:off x="520342" y="1618501"/>
            <a:ext cx="415643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LiberationSerif"/>
              </a:rPr>
              <a:t>Operation Frontier Sentinel </a:t>
            </a:r>
          </a:p>
          <a:p>
            <a:pPr lvl="1"/>
            <a:r>
              <a:rPr lang="en-US" sz="1600" dirty="0">
                <a:latin typeface="LiberationSerif"/>
              </a:rPr>
              <a:t>– Control, secure, and defend the border and maritime approaches.</a:t>
            </a:r>
            <a:endParaRPr lang="en-US" sz="1600" b="0" i="0" u="none" strike="noStrike" baseline="0" dirty="0">
              <a:latin typeface="LiberationSerif"/>
            </a:endParaRPr>
          </a:p>
          <a:p>
            <a:endParaRPr lang="en-US" sz="1600" dirty="0">
              <a:latin typeface="LiberationSerif"/>
            </a:endParaRPr>
          </a:p>
          <a:p>
            <a:r>
              <a:rPr lang="en-US" sz="1600" b="0" i="0" u="none" strike="noStrike" baseline="0" dirty="0">
                <a:latin typeface="LiberationSerif"/>
              </a:rPr>
              <a:t>Ice Pilot Training </a:t>
            </a:r>
          </a:p>
          <a:p>
            <a:pPr lvl="1"/>
            <a:r>
              <a:rPr lang="en-US" sz="1600" dirty="0">
                <a:latin typeface="LiberationSerif"/>
              </a:rPr>
              <a:t>– </a:t>
            </a:r>
            <a:r>
              <a:rPr lang="en-US" sz="1600" b="0" i="0" u="none" strike="noStrike" baseline="0" dirty="0">
                <a:latin typeface="LiberationSerif"/>
              </a:rPr>
              <a:t>Focused on </a:t>
            </a:r>
            <a:r>
              <a:rPr lang="en-US" sz="1600" dirty="0">
                <a:latin typeface="LiberationSerif"/>
              </a:rPr>
              <a:t>training Deck Watch Officers (DWOs) in ice piloting; including safe navigation, efficient transiting, emergency response, and science operations. </a:t>
            </a:r>
          </a:p>
          <a:p>
            <a:r>
              <a:rPr lang="en-US" sz="1600" dirty="0">
                <a:latin typeface="LiberationSerif"/>
              </a:rPr>
              <a:t>	 – Potential North Pole transit.</a:t>
            </a:r>
            <a:endParaRPr lang="en-US" sz="1600" b="0" i="0" u="none" strike="noStrike" baseline="0" dirty="0">
              <a:latin typeface="LiberationSerif"/>
            </a:endParaRPr>
          </a:p>
          <a:p>
            <a:pPr algn="l"/>
            <a:endParaRPr lang="en-US" sz="1600" dirty="0">
              <a:latin typeface="LiberationSerif"/>
            </a:endParaRPr>
          </a:p>
          <a:p>
            <a:pPr algn="l"/>
            <a:r>
              <a:rPr lang="en-US" sz="1600" b="0" i="0" u="none" strike="noStrike" baseline="0" dirty="0">
                <a:latin typeface="LiberationSerif"/>
              </a:rPr>
              <a:t>Science of Opportunity Projects: </a:t>
            </a:r>
          </a:p>
          <a:p>
            <a:pPr lvl="1"/>
            <a:r>
              <a:rPr lang="en-US" sz="1600" dirty="0">
                <a:latin typeface="LiberationSerif"/>
              </a:rPr>
              <a:t>–</a:t>
            </a:r>
            <a:r>
              <a:rPr lang="en-US" sz="1600" b="0" i="0" u="none" strike="noStrike" baseline="0" dirty="0">
                <a:latin typeface="LiberationSerif"/>
              </a:rPr>
              <a:t> 8 proposals received, accepted proposals TBD</a:t>
            </a:r>
          </a:p>
          <a:p>
            <a:pPr algn="l"/>
            <a:endParaRPr lang="en-US" sz="1600" b="0" i="0" u="none" strike="noStrike" baseline="0" dirty="0">
              <a:latin typeface="LiberationSerif"/>
            </a:endParaRPr>
          </a:p>
          <a:p>
            <a:pPr algn="l"/>
            <a:endParaRPr lang="en-US" sz="1800" b="0" i="0" u="none" strike="noStrike" baseline="0" dirty="0">
              <a:latin typeface="LiberationSerif"/>
            </a:endParaRPr>
          </a:p>
        </p:txBody>
      </p:sp>
      <p:sp>
        <p:nvSpPr>
          <p:cNvPr id="9" name="object 103">
            <a:extLst>
              <a:ext uri="{FF2B5EF4-FFF2-40B4-BE49-F238E27FC236}">
                <a16:creationId xmlns:a16="http://schemas.microsoft.com/office/drawing/2014/main" id="{0EE7C701-57C3-2EF7-7991-8448BCCF4AC0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E7DDB-3CC9-0347-937B-F89DC4D9A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07" y="1449301"/>
            <a:ext cx="3936044" cy="2624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01AA9B-8A85-48E6-679A-512B4A5C0F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118" t="20029" r="39136" b="23412"/>
          <a:stretch>
            <a:fillRect/>
          </a:stretch>
        </p:blipFill>
        <p:spPr>
          <a:xfrm>
            <a:off x="9264676" y="1439788"/>
            <a:ext cx="2574133" cy="2624029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22EC2-DB31-35EE-FBC7-19AD0640A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89" y="4163415"/>
            <a:ext cx="1680011" cy="2519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88FD0-45B3-64D9-CB21-3EC893AAC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74" y="4163256"/>
            <a:ext cx="1680011" cy="25200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3F7610-8A1B-2BCB-1DBA-2C485CA7AE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59" y="4164371"/>
            <a:ext cx="3778350" cy="25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82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0FE0CAB-9FC0-EE64-EC88-C7A46914D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61">
            <a:extLst>
              <a:ext uri="{FF2B5EF4-FFF2-40B4-BE49-F238E27FC236}">
                <a16:creationId xmlns:a16="http://schemas.microsoft.com/office/drawing/2014/main" id="{BC9D845A-6687-6487-6C16-FD80FF2123F5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9FD041D6-7284-5C4E-2DE3-23BB72004E42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>
              <a:spcBef>
                <a:spcPts val="100"/>
              </a:spcBef>
              <a:defRPr/>
            </a:pPr>
            <a:r>
              <a:rPr lang="en-US" kern="0" spc="-5" dirty="0">
                <a:solidFill>
                  <a:sysClr val="window" lastClr="FFFFFF"/>
                </a:solidFill>
              </a:rPr>
              <a:t>CGC </a:t>
            </a:r>
            <a:r>
              <a:rPr lang="en-US" kern="0" spc="-35" dirty="0">
                <a:solidFill>
                  <a:sysClr val="window" lastClr="FFFFFF"/>
                </a:solidFill>
              </a:rPr>
              <a:t>HEALY (WAGB</a:t>
            </a:r>
            <a:r>
              <a:rPr lang="en-US" kern="0" spc="-40" dirty="0">
                <a:solidFill>
                  <a:sysClr val="window" lastClr="FFFFFF"/>
                </a:solidFill>
              </a:rPr>
              <a:t> 2</a:t>
            </a:r>
            <a:r>
              <a:rPr lang="en-US" kern="0" spc="5" dirty="0">
                <a:solidFill>
                  <a:sysClr val="window" lastClr="FFFFFF"/>
                </a:solidFill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Arctic Deployment 2025 </a:t>
            </a: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285578F9-47EF-EEB0-B29E-888D75D8BE6D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57DFB8-E001-E25C-C18D-FA110982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EF5650E3-DCDA-1C5A-A722-126CD8C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6C0A479-618F-647D-1EAF-F4BFC1D63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07B08C-1BD5-E787-19E9-36315DD04D96}"/>
              </a:ext>
            </a:extLst>
          </p:cNvPr>
          <p:cNvSpPr txBox="1"/>
          <p:nvPr/>
        </p:nvSpPr>
        <p:spPr>
          <a:xfrm>
            <a:off x="2242365" y="1010208"/>
            <a:ext cx="7707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algn="ctr">
              <a:spcBef>
                <a:spcPts val="100"/>
              </a:spcBef>
            </a:pPr>
            <a:r>
              <a:rPr lang="en-US" sz="1800" b="1" u="sng" dirty="0">
                <a:solidFill>
                  <a:srgbClr val="00B050"/>
                </a:solidFill>
                <a:cs typeface="Arial"/>
              </a:rPr>
              <a:t>Phase 3 – </a:t>
            </a:r>
            <a:r>
              <a:rPr lang="en-US" b="1" u="sng" dirty="0">
                <a:solidFill>
                  <a:srgbClr val="00B050"/>
                </a:solidFill>
                <a:cs typeface="Arial"/>
              </a:rPr>
              <a:t>Coast Guard Ice Operations</a:t>
            </a:r>
            <a:endParaRPr lang="en-US" sz="1800" b="1" u="sng" dirty="0">
              <a:solidFill>
                <a:srgbClr val="00B050"/>
              </a:solidFill>
              <a:ea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EEF21E-343E-A7AC-6F07-F7E7B29DAAEE}"/>
              </a:ext>
            </a:extLst>
          </p:cNvPr>
          <p:cNvSpPr txBox="1"/>
          <p:nvPr/>
        </p:nvSpPr>
        <p:spPr>
          <a:xfrm>
            <a:off x="520342" y="1618501"/>
            <a:ext cx="482247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latin typeface="LiberationSerif"/>
              </a:rPr>
              <a:t>Focused on </a:t>
            </a:r>
            <a:r>
              <a:rPr lang="en-US" sz="1600" dirty="0">
                <a:latin typeface="LiberationSerif"/>
              </a:rPr>
              <a:t>training Deck Watch Officers (DWOs) in ice piloting; including safe navigation, efficient transiting, emergency response, and science operations.</a:t>
            </a:r>
            <a:endParaRPr lang="en-US" sz="1600" b="0" i="0" u="none" strike="noStrike" baseline="0" dirty="0">
              <a:latin typeface="LiberationSerif"/>
            </a:endParaRPr>
          </a:p>
          <a:p>
            <a:pPr algn="l"/>
            <a:endParaRPr lang="en-US" sz="1600" dirty="0">
              <a:latin typeface="LiberationSerif"/>
            </a:endParaRPr>
          </a:p>
          <a:p>
            <a:pPr algn="l"/>
            <a:r>
              <a:rPr lang="en-US" sz="1600" b="0" i="0" u="none" strike="noStrike" baseline="0" dirty="0">
                <a:latin typeface="LiberationSerif"/>
              </a:rPr>
              <a:t>Bringing </a:t>
            </a:r>
            <a:r>
              <a:rPr lang="en-US" sz="1600" dirty="0">
                <a:latin typeface="LiberationSerif"/>
              </a:rPr>
              <a:t>5</a:t>
            </a:r>
            <a:r>
              <a:rPr lang="en-US" sz="1600" b="0" i="0" u="none" strike="noStrike" baseline="0" dirty="0">
                <a:latin typeface="LiberationSerif"/>
              </a:rPr>
              <a:t> additional DWOs onboard for </a:t>
            </a:r>
            <a:r>
              <a:rPr lang="en-US" sz="1600" dirty="0">
                <a:latin typeface="LiberationSerif"/>
              </a:rPr>
              <a:t>i</a:t>
            </a:r>
            <a:r>
              <a:rPr lang="en-US" sz="1600" b="0" i="0" u="none" strike="noStrike" baseline="0" dirty="0">
                <a:latin typeface="LiberationSerif"/>
              </a:rPr>
              <a:t>ce piloting training program to better prepare USCG’s future </a:t>
            </a:r>
            <a:r>
              <a:rPr lang="en-US" sz="1600" dirty="0">
                <a:latin typeface="LiberationSerif"/>
              </a:rPr>
              <a:t>i</a:t>
            </a:r>
            <a:r>
              <a:rPr lang="en-US" sz="1600" b="0" i="0" u="none" strike="noStrike" baseline="0" dirty="0">
                <a:latin typeface="LiberationSerif"/>
              </a:rPr>
              <a:t>cebreaker operators</a:t>
            </a:r>
          </a:p>
          <a:p>
            <a:pPr algn="l"/>
            <a:endParaRPr lang="en-US" sz="1600" dirty="0">
              <a:latin typeface="LiberationSerif"/>
            </a:endParaRPr>
          </a:p>
          <a:p>
            <a:pPr algn="l"/>
            <a:r>
              <a:rPr lang="en-US" sz="1600" b="0" i="0" u="none" strike="noStrike" baseline="0" dirty="0">
                <a:latin typeface="LiberationSerif"/>
              </a:rPr>
              <a:t>Science of Opportunity Projects: 8 proposals received, accepted proposals TBD</a:t>
            </a:r>
          </a:p>
          <a:p>
            <a:pPr algn="l"/>
            <a:endParaRPr lang="en-US" sz="1600" b="0" i="0" u="none" strike="noStrike" baseline="0" dirty="0">
              <a:latin typeface="LiberationSerif"/>
            </a:endParaRPr>
          </a:p>
          <a:p>
            <a:pPr algn="l"/>
            <a:r>
              <a:rPr lang="en-US" sz="1600" dirty="0">
                <a:latin typeface="LiberationSerif"/>
              </a:rPr>
              <a:t>Transit to North Pole planned</a:t>
            </a:r>
            <a:endParaRPr lang="en-US" sz="1600" b="0" i="0" u="none" strike="noStrike" baseline="0" dirty="0">
              <a:latin typeface="LiberationSerif"/>
            </a:endParaRPr>
          </a:p>
          <a:p>
            <a:pPr algn="l"/>
            <a:endParaRPr lang="en-US" sz="1800" b="0" i="0" u="none" strike="noStrike" baseline="0" dirty="0">
              <a:latin typeface="LiberationSerif"/>
            </a:endParaRPr>
          </a:p>
        </p:txBody>
      </p:sp>
      <p:sp>
        <p:nvSpPr>
          <p:cNvPr id="9" name="object 103">
            <a:extLst>
              <a:ext uri="{FF2B5EF4-FFF2-40B4-BE49-F238E27FC236}">
                <a16:creationId xmlns:a16="http://schemas.microsoft.com/office/drawing/2014/main" id="{26FE54F6-6631-412A-F0BC-E43C33BC630A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DB9BA-CF6F-3FFE-8866-F3D666441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2" y="4000725"/>
            <a:ext cx="3757673" cy="2505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E6AEAE-79F6-4EF5-AD1D-8E91CF562B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118" t="20029" r="39136" b="23412"/>
          <a:stretch>
            <a:fillRect/>
          </a:stretch>
        </p:blipFill>
        <p:spPr>
          <a:xfrm>
            <a:off x="9270756" y="1234502"/>
            <a:ext cx="2574133" cy="2624029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B8DD4-EA1B-DE85-D675-E68D919B1C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81" y="1439788"/>
            <a:ext cx="1631149" cy="2446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BAD871-D52F-3939-556B-43C5ADB04B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92" y="1439789"/>
            <a:ext cx="1631046" cy="2446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B815E9-2DE5-43DA-1578-8726C05AEC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39" y="3986940"/>
            <a:ext cx="3778350" cy="25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CB417-8C82-5D1D-D966-7E3462E1B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61">
            <a:extLst>
              <a:ext uri="{FF2B5EF4-FFF2-40B4-BE49-F238E27FC236}">
                <a16:creationId xmlns:a16="http://schemas.microsoft.com/office/drawing/2014/main" id="{A170990D-4473-00E2-63B1-3FE7B6BD43FE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03D14D9F-979B-4693-ABAE-411471F62164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>
              <a:spcBef>
                <a:spcPts val="100"/>
              </a:spcBef>
              <a:defRPr/>
            </a:pPr>
            <a:r>
              <a:rPr lang="en-US" kern="0" spc="-5" dirty="0">
                <a:solidFill>
                  <a:sysClr val="window" lastClr="FFFFFF"/>
                </a:solidFill>
              </a:rPr>
              <a:t>CGC </a:t>
            </a:r>
            <a:r>
              <a:rPr lang="en-US" kern="0" spc="-35" dirty="0">
                <a:solidFill>
                  <a:sysClr val="window" lastClr="FFFFFF"/>
                </a:solidFill>
              </a:rPr>
              <a:t>HEALY (WAGB</a:t>
            </a:r>
            <a:r>
              <a:rPr lang="en-US" kern="0" spc="-40" dirty="0">
                <a:solidFill>
                  <a:sysClr val="window" lastClr="FFFFFF"/>
                </a:solidFill>
              </a:rPr>
              <a:t> 2</a:t>
            </a:r>
            <a:r>
              <a:rPr lang="en-US" kern="0" spc="5" dirty="0">
                <a:solidFill>
                  <a:sysClr val="window" lastClr="FFFFFF"/>
                </a:solidFill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Arctic Deployment 2026 </a:t>
            </a: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B2B1E2EA-5C5F-74E3-205E-FDC3DED6AB0F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B5D7EE-D55E-2697-3669-D73465DB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CBFD13D-D233-017E-E269-A142476F8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86D7219-6B51-5B99-A7D0-0CB862F59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EC33F-16A9-923B-8CED-2D1ADFEDC605}"/>
              </a:ext>
            </a:extLst>
          </p:cNvPr>
          <p:cNvSpPr txBox="1"/>
          <p:nvPr/>
        </p:nvSpPr>
        <p:spPr>
          <a:xfrm>
            <a:off x="2672133" y="1022450"/>
            <a:ext cx="6847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algn="ctr">
              <a:spcBef>
                <a:spcPts val="100"/>
              </a:spcBef>
            </a:pPr>
            <a:r>
              <a:rPr lang="en-US" sz="1800" b="1" u="sng" dirty="0">
                <a:solidFill>
                  <a:srgbClr val="FF0000"/>
                </a:solidFill>
                <a:cs typeface="Arial"/>
              </a:rPr>
              <a:t>Phase 4 – </a:t>
            </a:r>
            <a:r>
              <a:rPr lang="en-US" b="1" u="sng" dirty="0">
                <a:solidFill>
                  <a:srgbClr val="FF0000"/>
                </a:solidFill>
                <a:cs typeface="Arial"/>
              </a:rPr>
              <a:t>Arctic Observation Network (AON) </a:t>
            </a:r>
            <a:endParaRPr lang="en-US" sz="1800" b="1" u="sng" dirty="0">
              <a:solidFill>
                <a:srgbClr val="FF0000"/>
              </a:solidFill>
              <a:ea typeface="Calibri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39834-14FA-3A7C-2BDE-91BFE2006479}"/>
              </a:ext>
            </a:extLst>
          </p:cNvPr>
          <p:cNvSpPr txBox="1"/>
          <p:nvPr/>
        </p:nvSpPr>
        <p:spPr>
          <a:xfrm>
            <a:off x="322772" y="1536226"/>
            <a:ext cx="48746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/>
              <a:t>AON studies the Western Arctic Boundary Current and Beaufort </a:t>
            </a:r>
            <a:r>
              <a:rPr lang="en-US" sz="1200" dirty="0" err="1"/>
              <a:t>S</a:t>
            </a:r>
            <a:r>
              <a:rPr lang="en-US" sz="1200" b="0" i="0" u="none" strike="noStrike" baseline="0" dirty="0" err="1"/>
              <a:t>helfbreak</a:t>
            </a:r>
            <a:r>
              <a:rPr lang="en-US" sz="1200" b="0" i="0" u="none" strike="noStrike" baseline="0" dirty="0"/>
              <a:t> Jet. </a:t>
            </a:r>
            <a:r>
              <a:rPr lang="en-US" sz="1200" dirty="0"/>
              <a:t>The Beaufort jet impacts the regional ecosystem, supplying nutrients, zooplankton, and heat, and influencing whale habitat.</a:t>
            </a:r>
          </a:p>
          <a:p>
            <a:pPr algn="l"/>
            <a:endParaRPr lang="en-US" sz="1200" b="0" i="0" u="none" strike="noStrike" baseline="0" dirty="0"/>
          </a:p>
          <a:p>
            <a:r>
              <a:rPr lang="en-US" sz="1200" dirty="0"/>
              <a:t>The goals for the 2026 AON cruise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</a:t>
            </a:r>
            <a:r>
              <a:rPr lang="en-US" sz="1200" b="0" i="0" u="none" strike="noStrike" baseline="0" dirty="0"/>
              <a:t>ecover/deploy 2 WHOI and 3 UAF moorings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CTD/shipboard ADCP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Benthic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Underway water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NOAA survey (volcano like feature!)</a:t>
            </a:r>
            <a:endParaRPr lang="en-US" sz="12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u="none" strike="noStrike" baseline="0" dirty="0"/>
              <a:t>10 ancillary projects from UAW, UAF, WHOI, USFWS, JAMSTEC, and Lamont-Doherty Earth Observatory</a:t>
            </a:r>
          </a:p>
          <a:p>
            <a:pPr algn="l"/>
            <a:endParaRPr lang="en-US" sz="1200" b="0" i="0" u="none" strike="noStrike" baseline="0" dirty="0"/>
          </a:p>
          <a:p>
            <a:r>
              <a:rPr lang="en-US" sz="1200" dirty="0"/>
              <a:t>Healy will be coordinating operations with the fall R/V </a:t>
            </a:r>
            <a:r>
              <a:rPr lang="en-US" sz="1200" dirty="0" err="1"/>
              <a:t>Sikuliaq</a:t>
            </a:r>
            <a:r>
              <a:rPr lang="en-US" sz="1200" dirty="0"/>
              <a:t> cruise led by A. Tessin, Kent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Potential for joint operations </a:t>
            </a:r>
            <a:endParaRPr lang="en-US" sz="1200" b="0" i="0" u="none" strike="noStrike" baseline="0" dirty="0"/>
          </a:p>
        </p:txBody>
      </p:sp>
      <p:sp>
        <p:nvSpPr>
          <p:cNvPr id="14" name="object 103">
            <a:extLst>
              <a:ext uri="{FF2B5EF4-FFF2-40B4-BE49-F238E27FC236}">
                <a16:creationId xmlns:a16="http://schemas.microsoft.com/office/drawing/2014/main" id="{FF55E7E8-D659-146E-45F6-4A9377AE7EB7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224C4-90ED-33BB-9AC8-8125032F1E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42" t="11116" r="2138" b="7183"/>
          <a:stretch>
            <a:fillRect/>
          </a:stretch>
        </p:blipFill>
        <p:spPr>
          <a:xfrm>
            <a:off x="5788151" y="1441268"/>
            <a:ext cx="2514601" cy="2096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76CE7F-79BB-4940-523D-8D0632E1B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6822" y="1124689"/>
            <a:ext cx="1783800" cy="2317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DEDB4-4EAE-2BCC-E3EC-35D2759A4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7980" y="1124688"/>
            <a:ext cx="1794786" cy="2304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C457F-59E0-6698-058B-863AC5DD23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8" t="2565" r="3920"/>
          <a:stretch>
            <a:fillRect/>
          </a:stretch>
        </p:blipFill>
        <p:spPr>
          <a:xfrm>
            <a:off x="5818429" y="3616716"/>
            <a:ext cx="6360103" cy="32415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E49245-1540-BF77-4701-F6149A3A70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40" y="4848370"/>
            <a:ext cx="2780128" cy="18753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BCAA65-B4E4-04DD-687C-607E8C3B8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462" y="5109233"/>
            <a:ext cx="2563639" cy="135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553DD-6310-63DF-8CEB-80C27FA50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61">
            <a:extLst>
              <a:ext uri="{FF2B5EF4-FFF2-40B4-BE49-F238E27FC236}">
                <a16:creationId xmlns:a16="http://schemas.microsoft.com/office/drawing/2014/main" id="{ADEB9BD9-7DF7-371D-9587-B94883CCC7C4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B2E9889E-947B-1AC4-4D8D-1F7D19FC40D3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>
              <a:spcBef>
                <a:spcPts val="100"/>
              </a:spcBef>
              <a:defRPr/>
            </a:pPr>
            <a:r>
              <a:rPr lang="en-US" kern="0" spc="-5" dirty="0">
                <a:solidFill>
                  <a:sysClr val="window" lastClr="FFFFFF"/>
                </a:solidFill>
              </a:rPr>
              <a:t>CGC </a:t>
            </a:r>
            <a:r>
              <a:rPr lang="en-US" kern="0" spc="-35" dirty="0">
                <a:solidFill>
                  <a:sysClr val="window" lastClr="FFFFFF"/>
                </a:solidFill>
              </a:rPr>
              <a:t>HEALY (WAGB</a:t>
            </a:r>
            <a:r>
              <a:rPr lang="en-US" kern="0" spc="-40" dirty="0">
                <a:solidFill>
                  <a:sysClr val="window" lastClr="FFFFFF"/>
                </a:solidFill>
              </a:rPr>
              <a:t> 2</a:t>
            </a:r>
            <a:r>
              <a:rPr lang="en-US" kern="0" spc="5" dirty="0">
                <a:solidFill>
                  <a:sysClr val="window" lastClr="FFFFFF"/>
                </a:solidFill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Arctic Deployment 2026 </a:t>
            </a: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136C66D0-A8B0-7827-492F-9158962DCEDF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sp>
        <p:nvSpPr>
          <p:cNvPr id="20" name="object 103">
            <a:extLst>
              <a:ext uri="{FF2B5EF4-FFF2-40B4-BE49-F238E27FC236}">
                <a16:creationId xmlns:a16="http://schemas.microsoft.com/office/drawing/2014/main" id="{25493496-1506-1B84-67C0-F700E17C6FB7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E7A6F7-B77B-C20A-E9AC-2C276663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75D2B1AD-412E-5280-FE2B-E88E6DB65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34BF033-F02D-5E74-026F-C485D54E4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B3EC04-9402-3704-F67A-E347CBA95634}"/>
              </a:ext>
            </a:extLst>
          </p:cNvPr>
          <p:cNvSpPr txBox="1"/>
          <p:nvPr/>
        </p:nvSpPr>
        <p:spPr>
          <a:xfrm>
            <a:off x="4530832" y="1009853"/>
            <a:ext cx="3143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cs typeface="Arial"/>
              </a:rPr>
              <a:t>Additional Projects Supported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CA13AE-45F7-1DA4-3CC5-0C9FED065FF2}"/>
              </a:ext>
            </a:extLst>
          </p:cNvPr>
          <p:cNvSpPr txBox="1"/>
          <p:nvPr/>
        </p:nvSpPr>
        <p:spPr>
          <a:xfrm>
            <a:off x="399938" y="1379185"/>
            <a:ext cx="533639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International Arctic Buoy Program</a:t>
            </a:r>
          </a:p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</a:rPr>
              <a:t>The </a:t>
            </a:r>
            <a:r>
              <a:rPr lang="en-US" sz="1600" dirty="0">
                <a:solidFill>
                  <a:srgbClr val="000000"/>
                </a:solidFill>
              </a:rPr>
              <a:t>IABP p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rovides meteorological and oceanographic data for real-time operational purposes including forecasts, satellite verification, and model validation</a:t>
            </a:r>
            <a:r>
              <a:rPr lang="en-US" sz="1600" b="0" i="0" kern="0" dirty="0">
                <a:solidFill>
                  <a:srgbClr val="000000"/>
                </a:solidFill>
              </a:rPr>
              <a:t>. </a:t>
            </a:r>
          </a:p>
          <a:p>
            <a:pPr lvl="1"/>
            <a:endParaRPr lang="en-US" sz="1600" kern="0" dirty="0">
              <a:solidFill>
                <a:srgbClr val="000000"/>
              </a:solidFill>
            </a:endParaRPr>
          </a:p>
          <a:p>
            <a:pPr lvl="1"/>
            <a:r>
              <a:rPr lang="en-US" sz="1600" b="0" i="0" kern="0" dirty="0">
                <a:solidFill>
                  <a:srgbClr val="000000"/>
                </a:solidFill>
              </a:rPr>
              <a:t>Healy will be deploying </a:t>
            </a:r>
            <a:r>
              <a:rPr lang="en-US" sz="16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AXIBs, SVP drifters, </a:t>
            </a:r>
            <a:r>
              <a:rPr lang="en-US" sz="1600" kern="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Sofar</a:t>
            </a:r>
            <a:r>
              <a:rPr lang="en-US" sz="1600" kern="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Spotter buoys, and potentially other on-ice buoys over the course of the deployment.</a:t>
            </a:r>
          </a:p>
          <a:p>
            <a:pPr lvl="1"/>
            <a:endParaRPr lang="en-US" sz="1600" kern="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r>
              <a:rPr lang="en-US" sz="1600" kern="0" dirty="0">
                <a:ea typeface="Aptos" panose="020B0004020202020204" pitchFamily="34" charset="0"/>
                <a:cs typeface="Aptos" panose="020B0004020202020204" pitchFamily="34" charset="0"/>
              </a:rPr>
              <a:t>Possible hunt for Ice Ball 122 if Healy is in the vicinity</a:t>
            </a:r>
            <a:endParaRPr lang="en-US" sz="1600" kern="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1"/>
            <a:endParaRPr lang="en-US" sz="1600" kern="0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BAEE7-5E41-48A3-B37A-DC19FE14C9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650"/>
          <a:stretch>
            <a:fillRect/>
          </a:stretch>
        </p:blipFill>
        <p:spPr>
          <a:xfrm>
            <a:off x="7674082" y="3429000"/>
            <a:ext cx="4200013" cy="3226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EB7A7-6C06-BC52-F3AD-B27E5318B8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862"/>
          <a:stretch>
            <a:fillRect/>
          </a:stretch>
        </p:blipFill>
        <p:spPr>
          <a:xfrm>
            <a:off x="9371279" y="1124688"/>
            <a:ext cx="2796575" cy="2025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7751F-CA4D-EAF5-8523-F32CB9FBB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047" y="1255496"/>
            <a:ext cx="1982821" cy="1763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E260DC-433E-5F51-0946-0FA3237128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5585" y="1565351"/>
            <a:ext cx="1687942" cy="1687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98F89D-8E55-4B8D-F841-6927C517F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7287" y="3916374"/>
            <a:ext cx="3036795" cy="2789977"/>
          </a:xfrm>
          <a:prstGeom prst="rect">
            <a:avLst/>
          </a:prstGeom>
        </p:spPr>
      </p:pic>
      <p:pic>
        <p:nvPicPr>
          <p:cNvPr id="13" name="m_7044102648337120057Picture 1">
            <a:extLst>
              <a:ext uri="{FF2B5EF4-FFF2-40B4-BE49-F238E27FC236}">
                <a16:creationId xmlns:a16="http://schemas.microsoft.com/office/drawing/2014/main" id="{4D03C2A8-C1D7-72A0-74C7-1E300662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3" y="4240213"/>
            <a:ext cx="3641911" cy="214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64387B9-DA2E-FFF3-755E-D962D57A1CA8}"/>
              </a:ext>
            </a:extLst>
          </p:cNvPr>
          <p:cNvSpPr/>
          <p:nvPr/>
        </p:nvSpPr>
        <p:spPr>
          <a:xfrm>
            <a:off x="5532120" y="5111496"/>
            <a:ext cx="310896" cy="273415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84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FAAC26-64D1-A5BE-4F6A-4713DE3D6909}"/>
              </a:ext>
            </a:extLst>
          </p:cNvPr>
          <p:cNvSpPr txBox="1"/>
          <p:nvPr/>
        </p:nvSpPr>
        <p:spPr>
          <a:xfrm>
            <a:off x="231006" y="1184937"/>
            <a:ext cx="55130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 Maintenance Drydock Availability Review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Drydocking portion complete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Installation of new Multi-Beam sonar complete – Verification testing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Removal and renewal of Propulsion Shafts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Bow Thruster repairs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Crane/A-Frame/Winch inspect and repairs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control system groom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Renewed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Stbd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UNLOS cleats IVO A-Frame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Concurrent non-DD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Electric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Switchboard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cyclo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groom and upgrades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Encoder upgrades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MPCMS communication reliability groom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 Led items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Crane Smart installed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Refrigeration unit grooms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seawater reliability upgrades</a:t>
            </a:r>
          </a:p>
          <a:p>
            <a:pPr marL="1200150" marR="0" lvl="2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61">
            <a:extLst>
              <a:ext uri="{FF2B5EF4-FFF2-40B4-BE49-F238E27FC236}">
                <a16:creationId xmlns:a16="http://schemas.microsoft.com/office/drawing/2014/main" id="{B2C51D94-8A76-BF16-ABAF-D4A0DFB6E2D6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CBCBF40E-E9D8-C75F-5100-EACCC4F2158F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CGC </a:t>
            </a:r>
            <a:r>
              <a:rPr kumimoji="0" lang="en-US" sz="2000" b="1" i="0" u="none" strike="noStrike" kern="0" cap="none" spc="-35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HEALY (WAGB</a:t>
            </a:r>
            <a:r>
              <a:rPr kumimoji="0" lang="en-US" sz="2000" b="1" i="0" u="none" strike="noStrike" kern="0" cap="none" spc="-4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 2</a:t>
            </a:r>
            <a:r>
              <a:rPr kumimoji="0" lang="en-US" sz="2000" b="1" i="0" u="none" strike="noStrike" kern="0" cap="none" spc="5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 Linotype"/>
                <a:ea typeface="+mj-ea"/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2026 Drydock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 Linotype"/>
              <a:ea typeface="+mj-ea"/>
            </a:endParaRP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848CE702-2CDA-C44D-5647-3D32ED5C595C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8F03008-F196-A098-6F26-359E4629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3961AF5E-53A2-3E37-1AE3-FA8031930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BCB74CE-93BB-2969-8929-CC19C60CA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sp>
        <p:nvSpPr>
          <p:cNvPr id="7" name="object 103">
            <a:extLst>
              <a:ext uri="{FF2B5EF4-FFF2-40B4-BE49-F238E27FC236}">
                <a16:creationId xmlns:a16="http://schemas.microsoft.com/office/drawing/2014/main" id="{D880B4E2-711C-6712-0E0F-53C81CEA03D1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lang="en-US" sz="1000" b="1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en-US" sz="1000" b="1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lang="en-US" sz="1000" b="1" i="0" u="none" strike="noStrike" kern="1200" cap="none" spc="-4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ASSIFIED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//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D7526-6E4E-CCCF-4DA0-DEB0B34A8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58" y="1555811"/>
            <a:ext cx="6264676" cy="469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78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FAAC26-64D1-A5BE-4F6A-4713DE3D6909}"/>
              </a:ext>
            </a:extLst>
          </p:cNvPr>
          <p:cNvSpPr txBox="1"/>
          <p:nvPr/>
        </p:nvSpPr>
        <p:spPr>
          <a:xfrm>
            <a:off x="231006" y="1184937"/>
            <a:ext cx="53997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2027 Maintenance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Dockside availability ~Jan-May in Seattle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 Item worklist (7 SLEP items)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Science Sea Water Strainer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Recap Ice Radar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Recap Science Data Network Infrastructure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A86E0-0942-9D2B-AC71-22ECBE8A8E06}"/>
              </a:ext>
            </a:extLst>
          </p:cNvPr>
          <p:cNvSpPr txBox="1"/>
          <p:nvPr/>
        </p:nvSpPr>
        <p:spPr>
          <a:xfrm>
            <a:off x="282402" y="3975265"/>
            <a:ext cx="4437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POC: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Engineer Officer, LCDR Trey Thunborg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Trey.A.Thunborg@uscg.mil</a:t>
            </a:r>
            <a:endParaRPr lang="en-US" dirty="0"/>
          </a:p>
          <a:p>
            <a:endParaRPr lang="en-US" dirty="0"/>
          </a:p>
        </p:txBody>
      </p:sp>
      <p:sp>
        <p:nvSpPr>
          <p:cNvPr id="14" name="object 61">
            <a:extLst>
              <a:ext uri="{FF2B5EF4-FFF2-40B4-BE49-F238E27FC236}">
                <a16:creationId xmlns:a16="http://schemas.microsoft.com/office/drawing/2014/main" id="{B2C51D94-8A76-BF16-ABAF-D4A0DFB6E2D6}"/>
              </a:ext>
            </a:extLst>
          </p:cNvPr>
          <p:cNvSpPr/>
          <p:nvPr/>
        </p:nvSpPr>
        <p:spPr>
          <a:xfrm>
            <a:off x="0" y="0"/>
            <a:ext cx="12192000" cy="949960"/>
          </a:xfrm>
          <a:custGeom>
            <a:avLst/>
            <a:gdLst/>
            <a:ahLst/>
            <a:cxnLst/>
            <a:rect l="l" t="t" r="r" b="b"/>
            <a:pathLst>
              <a:path w="9144000" h="949960">
                <a:moveTo>
                  <a:pt x="0" y="949451"/>
                </a:moveTo>
                <a:lnTo>
                  <a:pt x="9144000" y="949451"/>
                </a:lnTo>
                <a:lnTo>
                  <a:pt x="9144000" y="0"/>
                </a:lnTo>
                <a:lnTo>
                  <a:pt x="0" y="0"/>
                </a:lnTo>
                <a:lnTo>
                  <a:pt x="0" y="949451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</a:endParaRPr>
          </a:p>
        </p:txBody>
      </p:sp>
      <p:sp>
        <p:nvSpPr>
          <p:cNvPr id="17" name="object 62">
            <a:extLst>
              <a:ext uri="{FF2B5EF4-FFF2-40B4-BE49-F238E27FC236}">
                <a16:creationId xmlns:a16="http://schemas.microsoft.com/office/drawing/2014/main" id="{CBCBF40E-E9D8-C75F-5100-EACCC4F2158F}"/>
              </a:ext>
            </a:extLst>
          </p:cNvPr>
          <p:cNvSpPr txBox="1">
            <a:spLocks/>
          </p:cNvSpPr>
          <p:nvPr/>
        </p:nvSpPr>
        <p:spPr>
          <a:xfrm>
            <a:off x="3157184" y="174729"/>
            <a:ext cx="5890546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Palatino Linotype"/>
                <a:ea typeface="+mj-ea"/>
                <a:cs typeface="Palatino Linotype"/>
              </a:defRPr>
            </a:lvl1pPr>
          </a:lstStyle>
          <a:p>
            <a:pPr algn="ctr">
              <a:spcBef>
                <a:spcPts val="100"/>
              </a:spcBef>
              <a:defRPr/>
            </a:pPr>
            <a:r>
              <a:rPr lang="en-US" kern="0" spc="-5" dirty="0">
                <a:solidFill>
                  <a:sysClr val="window" lastClr="FFFFFF"/>
                </a:solidFill>
              </a:rPr>
              <a:t>CGC </a:t>
            </a:r>
            <a:r>
              <a:rPr lang="en-US" kern="0" spc="-35" dirty="0">
                <a:solidFill>
                  <a:sysClr val="window" lastClr="FFFFFF"/>
                </a:solidFill>
              </a:rPr>
              <a:t>HEALY (WAGB</a:t>
            </a:r>
            <a:r>
              <a:rPr lang="en-US" kern="0" spc="-40" dirty="0">
                <a:solidFill>
                  <a:sysClr val="window" lastClr="FFFFFF"/>
                </a:solidFill>
              </a:rPr>
              <a:t> 2</a:t>
            </a:r>
            <a:r>
              <a:rPr lang="en-US" kern="0" spc="5" dirty="0">
                <a:solidFill>
                  <a:sysClr val="window" lastClr="FFFFFF"/>
                </a:solidFill>
              </a:rPr>
              <a:t>0)</a:t>
            </a:r>
          </a:p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</a:rPr>
              <a:t>2027 Dockside</a:t>
            </a:r>
          </a:p>
        </p:txBody>
      </p:sp>
      <p:sp>
        <p:nvSpPr>
          <p:cNvPr id="18" name="object 63">
            <a:extLst>
              <a:ext uri="{FF2B5EF4-FFF2-40B4-BE49-F238E27FC236}">
                <a16:creationId xmlns:a16="http://schemas.microsoft.com/office/drawing/2014/main" id="{848CE702-2CDA-C44D-5647-3D32ED5C595C}"/>
              </a:ext>
            </a:extLst>
          </p:cNvPr>
          <p:cNvSpPr/>
          <p:nvPr/>
        </p:nvSpPr>
        <p:spPr>
          <a:xfrm>
            <a:off x="1533146" y="0"/>
            <a:ext cx="922019" cy="979932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>
              <a:defRPr/>
            </a:pPr>
            <a:endParaRPr kern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8F03008-F196-A098-6F26-359E4629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49" y="27201"/>
            <a:ext cx="901485" cy="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3961AF5E-53A2-3E37-1AE3-FA8031930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4" y="50996"/>
            <a:ext cx="877939" cy="877939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7BCB74CE-93BB-2969-8929-CC19C60CA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4" y="-35446"/>
            <a:ext cx="1045654" cy="1045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D6173-F366-6F5E-3F45-FA0756B4B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103" y="1504253"/>
            <a:ext cx="4867115" cy="3657289"/>
          </a:xfrm>
          <a:prstGeom prst="rect">
            <a:avLst/>
          </a:prstGeom>
        </p:spPr>
      </p:pic>
      <p:sp>
        <p:nvSpPr>
          <p:cNvPr id="7" name="object 103">
            <a:extLst>
              <a:ext uri="{FF2B5EF4-FFF2-40B4-BE49-F238E27FC236}">
                <a16:creationId xmlns:a16="http://schemas.microsoft.com/office/drawing/2014/main" id="{D880B4E2-711C-6712-0E0F-53C81CEA03D1}"/>
              </a:ext>
            </a:extLst>
          </p:cNvPr>
          <p:cNvSpPr txBox="1"/>
          <p:nvPr/>
        </p:nvSpPr>
        <p:spPr>
          <a:xfrm>
            <a:off x="3318793" y="23109"/>
            <a:ext cx="5571562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U</a:t>
            </a:r>
            <a:r>
              <a:rPr lang="en-US" sz="1000"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C</a:t>
            </a:r>
            <a:r>
              <a:rPr lang="en-US" sz="1000" b="1" spc="-5" dirty="0">
                <a:solidFill>
                  <a:srgbClr val="00AF50"/>
                </a:solidFill>
                <a:latin typeface="Arial"/>
                <a:cs typeface="Arial"/>
              </a:rPr>
              <a:t>L</a:t>
            </a:r>
            <a:r>
              <a:rPr lang="en-US" sz="1000" b="1" spc="-45" dirty="0">
                <a:solidFill>
                  <a:srgbClr val="00AF50"/>
                </a:solidFill>
                <a:latin typeface="Arial"/>
                <a:cs typeface="Arial"/>
              </a:rPr>
              <a:t>ASSIFIED</a:t>
            </a:r>
            <a:r>
              <a:rPr sz="1000" b="1" dirty="0">
                <a:solidFill>
                  <a:srgbClr val="00AF50"/>
                </a:solidFill>
                <a:latin typeface="Arial"/>
                <a:cs typeface="Arial"/>
              </a:rPr>
              <a:t>//</a:t>
            </a:r>
            <a:r>
              <a:rPr lang="en-US" sz="1000" b="1" dirty="0">
                <a:solidFill>
                  <a:srgbClr val="00AF50"/>
                </a:solidFill>
                <a:latin typeface="Arial"/>
                <a:cs typeface="Arial"/>
              </a:rPr>
              <a:t>FOUO</a:t>
            </a:r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374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c7b3a2-b9f5-446e-a990-d16b5eac93dd" xsi:nil="true"/>
    <lcf76f155ced4ddcb4097134ff3c332f xmlns="bc984eeb-6b33-482e-89c2-017c87778d52">
      <Terms xmlns="http://schemas.microsoft.com/office/infopath/2007/PartnerControls"/>
    </lcf76f155ced4ddcb4097134ff3c332f>
    <SharedWithUsers xmlns="19c7b3a2-b9f5-446e-a990-d16b5eac93dd">
      <UserInfo>
        <DisplayName>Ryan, Jason H. CAPT USCG PACAREA (USA)</DisplayName>
        <AccountId>20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D58D96B19BF64EB4A2219FD20AE1E8" ma:contentTypeVersion="13" ma:contentTypeDescription="Create a new document." ma:contentTypeScope="" ma:versionID="ec15a024ad78b92fe1b6e9d3b69c5d80">
  <xsd:schema xmlns:xsd="http://www.w3.org/2001/XMLSchema" xmlns:xs="http://www.w3.org/2001/XMLSchema" xmlns:p="http://schemas.microsoft.com/office/2006/metadata/properties" xmlns:ns2="bc984eeb-6b33-482e-89c2-017c87778d52" xmlns:ns3="19c7b3a2-b9f5-446e-a990-d16b5eac93dd" targetNamespace="http://schemas.microsoft.com/office/2006/metadata/properties" ma:root="true" ma:fieldsID="762a8bbda24bf5335486f8190d184278" ns2:_="" ns3:_="">
    <xsd:import namespace="bc984eeb-6b33-482e-89c2-017c87778d52"/>
    <xsd:import namespace="19c7b3a2-b9f5-446e-a990-d16b5eac93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84eeb-6b33-482e-89c2-017c87778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0711c0e-4245-4ab7-b236-62d0b6835c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7b3a2-b9f5-446e-a990-d16b5eac93d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ab60df0-1734-48b2-a9a3-81e67d420e66}" ma:internalName="TaxCatchAll" ma:showField="CatchAllData" ma:web="19c7b3a2-b9f5-446e-a990-d16b5eac9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270D6E-1830-46C2-931C-C6ADD304120B}">
  <ds:schemaRefs>
    <ds:schemaRef ds:uri="http://purl.org/dc/dcmitype/"/>
    <ds:schemaRef ds:uri="http://schemas.microsoft.com/office/2006/documentManagement/types"/>
    <ds:schemaRef ds:uri="http://purl.org/dc/terms/"/>
    <ds:schemaRef ds:uri="19c7b3a2-b9f5-446e-a990-d16b5eac93dd"/>
    <ds:schemaRef ds:uri="http://schemas.microsoft.com/office/infopath/2007/PartnerControls"/>
    <ds:schemaRef ds:uri="bc984eeb-6b33-482e-89c2-017c87778d52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53C9BD-1712-4ECB-B91F-77F7D18A08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88B078-05AA-42E3-87E1-D5477C338F8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c984eeb-6b33-482e-89c2-017c87778d52"/>
    <ds:schemaRef ds:uri="19c7b3a2-b9f5-446e-a990-d16b5eac93d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2477</TotalTime>
  <Words>873</Words>
  <Application>Microsoft Office PowerPoint</Application>
  <PresentationFormat>Widescreen</PresentationFormat>
  <Paragraphs>170</Paragraphs>
  <Slides>10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Abadi</vt:lpstr>
      <vt:lpstr>Aptos</vt:lpstr>
      <vt:lpstr>Arial</vt:lpstr>
      <vt:lpstr>Calibri</vt:lpstr>
      <vt:lpstr>Calibri Light</vt:lpstr>
      <vt:lpstr>LiberationSerif</vt:lpstr>
      <vt:lpstr>Palatino Linotype</vt:lpstr>
      <vt:lpstr>Office 2013 - 2022 Theme</vt:lpstr>
      <vt:lpstr>USCGC Healy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Brian D LCDR USCG PACAREA (USA)</dc:creator>
  <cp:lastModifiedBy>Lesser, Giovanna L LT NOAA USCG CGC HEALY (USA)</cp:lastModifiedBy>
  <cp:revision>288</cp:revision>
  <cp:lastPrinted>2023-12-18T18:55:54Z</cp:lastPrinted>
  <dcterms:created xsi:type="dcterms:W3CDTF">2023-09-24T23:09:19Z</dcterms:created>
  <dcterms:modified xsi:type="dcterms:W3CDTF">2026-06-23T22:58:35Z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r8>5566800</vt:r8>
  </property>
  <property fmtid="{D5CDD505-2E9C-101B-9397-08002B2CF9AE}" pid="4" name="xd_Signature">
    <vt:bool>false</vt:bool>
  </property>
  <property fmtid="{D5CDD505-2E9C-101B-9397-08002B2CF9AE}" pid="5" name="SharedWithUsers">
    <vt:lpwstr>20;#Ryan, Jason H. CAPT USCG PACAREA (USA)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ntentTypeId">
    <vt:lpwstr>0x0101003ED58D96B19BF64EB4A2219FD20AE1E8</vt:lpwstr>
  </property>
</Properties>
</file>