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94" r:id="rId3"/>
    <p:sldId id="260" r:id="rId4"/>
    <p:sldId id="261" r:id="rId5"/>
    <p:sldId id="289" r:id="rId6"/>
    <p:sldId id="270" r:id="rId7"/>
    <p:sldId id="279" r:id="rId8"/>
    <p:sldId id="273" r:id="rId9"/>
    <p:sldId id="300" r:id="rId10"/>
    <p:sldId id="275" r:id="rId11"/>
    <p:sldId id="271" r:id="rId12"/>
    <p:sldId id="278" r:id="rId13"/>
    <p:sldId id="298" r:id="rId14"/>
    <p:sldId id="281" r:id="rId15"/>
    <p:sldId id="299" r:id="rId16"/>
    <p:sldId id="283" r:id="rId17"/>
    <p:sldId id="284" r:id="rId18"/>
    <p:sldId id="286" r:id="rId19"/>
    <p:sldId id="288" r:id="rId20"/>
    <p:sldId id="285" r:id="rId21"/>
    <p:sldId id="282" r:id="rId22"/>
    <p:sldId id="27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271"/>
  </p:normalViewPr>
  <p:slideViewPr>
    <p:cSldViewPr snapToGrid="0">
      <p:cViewPr varScale="1">
        <p:scale>
          <a:sx n="102" d="100"/>
          <a:sy n="102" d="100"/>
        </p:scale>
        <p:origin x="768" y="176"/>
      </p:cViewPr>
      <p:guideLst/>
    </p:cSldViewPr>
  </p:slideViewPr>
  <p:notesTextViewPr>
    <p:cViewPr>
      <p:scale>
        <a:sx n="1" d="1"/>
        <a:sy n="1" d="1"/>
      </p:scale>
      <p:origin x="0" y="0"/>
    </p:cViewPr>
  </p:notesTextViewPr>
  <p:sorterViewPr>
    <p:cViewPr>
      <p:scale>
        <a:sx n="88" d="100"/>
        <a:sy n="8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146AD-8FD8-C642-96F5-529FC2258B2D}" type="datetimeFigureOut">
              <a:rPr lang="en-US" smtClean="0"/>
              <a:t>6/25/26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F5B23-CDF3-9148-9B0A-220920F5AAFF}" type="slidenum">
              <a:rPr lang="en-US" smtClean="0"/>
              <a:t>‹#›</a:t>
            </a:fld>
            <a:endParaRPr lang="en-US"/>
          </a:p>
        </p:txBody>
      </p:sp>
    </p:spTree>
    <p:extLst>
      <p:ext uri="{BB962C8B-B14F-4D97-AF65-F5344CB8AC3E}">
        <p14:creationId xmlns:p14="http://schemas.microsoft.com/office/powerpoint/2010/main" val="282189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1F5B23-CDF3-9148-9B0A-220920F5AAFF}" type="slidenum">
              <a:rPr lang="en-US" smtClean="0"/>
              <a:t>1</a:t>
            </a:fld>
            <a:endParaRPr lang="en-US"/>
          </a:p>
        </p:txBody>
      </p:sp>
    </p:spTree>
    <p:extLst>
      <p:ext uri="{BB962C8B-B14F-4D97-AF65-F5344CB8AC3E}">
        <p14:creationId xmlns:p14="http://schemas.microsoft.com/office/powerpoint/2010/main" val="360033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1F5B23-CDF3-9148-9B0A-220920F5AAFF}" type="slidenum">
              <a:rPr lang="en-US" smtClean="0"/>
              <a:t>2</a:t>
            </a:fld>
            <a:endParaRPr lang="en-US"/>
          </a:p>
        </p:txBody>
      </p:sp>
    </p:spTree>
    <p:extLst>
      <p:ext uri="{BB962C8B-B14F-4D97-AF65-F5344CB8AC3E}">
        <p14:creationId xmlns:p14="http://schemas.microsoft.com/office/powerpoint/2010/main" val="354152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1F5B23-CDF3-9148-9B0A-220920F5AAFF}" type="slidenum">
              <a:rPr lang="en-US" smtClean="0"/>
              <a:t>6</a:t>
            </a:fld>
            <a:endParaRPr lang="en-US"/>
          </a:p>
        </p:txBody>
      </p:sp>
    </p:spTree>
    <p:extLst>
      <p:ext uri="{BB962C8B-B14F-4D97-AF65-F5344CB8AC3E}">
        <p14:creationId xmlns:p14="http://schemas.microsoft.com/office/powerpoint/2010/main" val="26023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BEE94E-086A-0240-A799-4DE3AE41BDAB}" type="datetimeFigureOut">
              <a:rPr lang="en-US" smtClean="0"/>
              <a:t>6/25/26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14FF3-31AF-1F49-A938-41AFCD7C1D4E}" type="slidenum">
              <a:rPr lang="en-US" smtClean="0"/>
              <a:t>‹#›</a:t>
            </a:fld>
            <a:endParaRPr lang="en-US"/>
          </a:p>
        </p:txBody>
      </p:sp>
    </p:spTree>
    <p:extLst>
      <p:ext uri="{BB962C8B-B14F-4D97-AF65-F5344CB8AC3E}">
        <p14:creationId xmlns:p14="http://schemas.microsoft.com/office/powerpoint/2010/main" val="241481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BEE94E-086A-0240-A799-4DE3AE41BDAB}" type="datetimeFigureOut">
              <a:rPr lang="en-US" smtClean="0"/>
              <a:t>6/25/26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14FF3-31AF-1F49-A938-41AFCD7C1D4E}" type="slidenum">
              <a:rPr lang="en-US" smtClean="0"/>
              <a:t>‹#›</a:t>
            </a:fld>
            <a:endParaRPr lang="en-US"/>
          </a:p>
        </p:txBody>
      </p:sp>
    </p:spTree>
    <p:extLst>
      <p:ext uri="{BB962C8B-B14F-4D97-AF65-F5344CB8AC3E}">
        <p14:creationId xmlns:p14="http://schemas.microsoft.com/office/powerpoint/2010/main" val="3049055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BEE94E-086A-0240-A799-4DE3AE41BDAB}" type="datetimeFigureOut">
              <a:rPr lang="en-US" smtClean="0"/>
              <a:t>6/25/26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14FF3-31AF-1F49-A938-41AFCD7C1D4E}" type="slidenum">
              <a:rPr lang="en-US" smtClean="0"/>
              <a:t>‹#›</a:t>
            </a:fld>
            <a:endParaRPr lang="en-US"/>
          </a:p>
        </p:txBody>
      </p:sp>
    </p:spTree>
    <p:extLst>
      <p:ext uri="{BB962C8B-B14F-4D97-AF65-F5344CB8AC3E}">
        <p14:creationId xmlns:p14="http://schemas.microsoft.com/office/powerpoint/2010/main" val="400411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BEE94E-086A-0240-A799-4DE3AE41BDAB}" type="datetimeFigureOut">
              <a:rPr lang="en-US" smtClean="0"/>
              <a:t>6/25/26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14FF3-31AF-1F49-A938-41AFCD7C1D4E}" type="slidenum">
              <a:rPr lang="en-US" smtClean="0"/>
              <a:t>‹#›</a:t>
            </a:fld>
            <a:endParaRPr lang="en-US"/>
          </a:p>
        </p:txBody>
      </p:sp>
    </p:spTree>
    <p:extLst>
      <p:ext uri="{BB962C8B-B14F-4D97-AF65-F5344CB8AC3E}">
        <p14:creationId xmlns:p14="http://schemas.microsoft.com/office/powerpoint/2010/main" val="422303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BEE94E-086A-0240-A799-4DE3AE41BDAB}" type="datetimeFigureOut">
              <a:rPr lang="en-US" smtClean="0"/>
              <a:t>6/25/26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14FF3-31AF-1F49-A938-41AFCD7C1D4E}" type="slidenum">
              <a:rPr lang="en-US" smtClean="0"/>
              <a:t>‹#›</a:t>
            </a:fld>
            <a:endParaRPr lang="en-US"/>
          </a:p>
        </p:txBody>
      </p:sp>
    </p:spTree>
    <p:extLst>
      <p:ext uri="{BB962C8B-B14F-4D97-AF65-F5344CB8AC3E}">
        <p14:creationId xmlns:p14="http://schemas.microsoft.com/office/powerpoint/2010/main" val="399223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BEE94E-086A-0240-A799-4DE3AE41BDAB}" type="datetimeFigureOut">
              <a:rPr lang="en-US" smtClean="0"/>
              <a:t>6/25/26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14FF3-31AF-1F49-A938-41AFCD7C1D4E}" type="slidenum">
              <a:rPr lang="en-US" smtClean="0"/>
              <a:t>‹#›</a:t>
            </a:fld>
            <a:endParaRPr lang="en-US"/>
          </a:p>
        </p:txBody>
      </p:sp>
    </p:spTree>
    <p:extLst>
      <p:ext uri="{BB962C8B-B14F-4D97-AF65-F5344CB8AC3E}">
        <p14:creationId xmlns:p14="http://schemas.microsoft.com/office/powerpoint/2010/main" val="422646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BEE94E-086A-0240-A799-4DE3AE41BDAB}" type="datetimeFigureOut">
              <a:rPr lang="en-US" smtClean="0"/>
              <a:t>6/25/26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14FF3-31AF-1F49-A938-41AFCD7C1D4E}" type="slidenum">
              <a:rPr lang="en-US" smtClean="0"/>
              <a:t>‹#›</a:t>
            </a:fld>
            <a:endParaRPr lang="en-US"/>
          </a:p>
        </p:txBody>
      </p:sp>
    </p:spTree>
    <p:extLst>
      <p:ext uri="{BB962C8B-B14F-4D97-AF65-F5344CB8AC3E}">
        <p14:creationId xmlns:p14="http://schemas.microsoft.com/office/powerpoint/2010/main" val="241104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BEE94E-086A-0240-A799-4DE3AE41BDAB}" type="datetimeFigureOut">
              <a:rPr lang="en-US" smtClean="0"/>
              <a:t>6/25/26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14FF3-31AF-1F49-A938-41AFCD7C1D4E}" type="slidenum">
              <a:rPr lang="en-US" smtClean="0"/>
              <a:t>‹#›</a:t>
            </a:fld>
            <a:endParaRPr lang="en-US"/>
          </a:p>
        </p:txBody>
      </p:sp>
    </p:spTree>
    <p:extLst>
      <p:ext uri="{BB962C8B-B14F-4D97-AF65-F5344CB8AC3E}">
        <p14:creationId xmlns:p14="http://schemas.microsoft.com/office/powerpoint/2010/main" val="37750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EE94E-086A-0240-A799-4DE3AE41BDAB}" type="datetimeFigureOut">
              <a:rPr lang="en-US" smtClean="0"/>
              <a:t>6/25/26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14FF3-31AF-1F49-A938-41AFCD7C1D4E}" type="slidenum">
              <a:rPr lang="en-US" smtClean="0"/>
              <a:t>‹#›</a:t>
            </a:fld>
            <a:endParaRPr lang="en-US"/>
          </a:p>
        </p:txBody>
      </p:sp>
    </p:spTree>
    <p:extLst>
      <p:ext uri="{BB962C8B-B14F-4D97-AF65-F5344CB8AC3E}">
        <p14:creationId xmlns:p14="http://schemas.microsoft.com/office/powerpoint/2010/main" val="313953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BEE94E-086A-0240-A799-4DE3AE41BDAB}" type="datetimeFigureOut">
              <a:rPr lang="en-US" smtClean="0"/>
              <a:t>6/25/26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14FF3-31AF-1F49-A938-41AFCD7C1D4E}" type="slidenum">
              <a:rPr lang="en-US" smtClean="0"/>
              <a:t>‹#›</a:t>
            </a:fld>
            <a:endParaRPr lang="en-US"/>
          </a:p>
        </p:txBody>
      </p:sp>
    </p:spTree>
    <p:extLst>
      <p:ext uri="{BB962C8B-B14F-4D97-AF65-F5344CB8AC3E}">
        <p14:creationId xmlns:p14="http://schemas.microsoft.com/office/powerpoint/2010/main" val="403340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BEE94E-086A-0240-A799-4DE3AE41BDAB}" type="datetimeFigureOut">
              <a:rPr lang="en-US" smtClean="0"/>
              <a:t>6/25/26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14FF3-31AF-1F49-A938-41AFCD7C1D4E}" type="slidenum">
              <a:rPr lang="en-US" smtClean="0"/>
              <a:t>‹#›</a:t>
            </a:fld>
            <a:endParaRPr lang="en-US"/>
          </a:p>
        </p:txBody>
      </p:sp>
    </p:spTree>
    <p:extLst>
      <p:ext uri="{BB962C8B-B14F-4D97-AF65-F5344CB8AC3E}">
        <p14:creationId xmlns:p14="http://schemas.microsoft.com/office/powerpoint/2010/main" val="345428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EE94E-086A-0240-A799-4DE3AE41BDAB}" type="datetimeFigureOut">
              <a:rPr lang="en-US" smtClean="0"/>
              <a:t>6/25/26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14FF3-31AF-1F49-A938-41AFCD7C1D4E}" type="slidenum">
              <a:rPr lang="en-US" smtClean="0"/>
              <a:t>‹#›</a:t>
            </a:fld>
            <a:endParaRPr lang="en-US"/>
          </a:p>
        </p:txBody>
      </p:sp>
    </p:spTree>
    <p:extLst>
      <p:ext uri="{BB962C8B-B14F-4D97-AF65-F5344CB8AC3E}">
        <p14:creationId xmlns:p14="http://schemas.microsoft.com/office/powerpoint/2010/main" val="1041158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834446-5046-59D3-B744-A8192A2C84E4}"/>
              </a:ext>
            </a:extLst>
          </p:cNvPr>
          <p:cNvPicPr>
            <a:picLocks noChangeAspect="1"/>
          </p:cNvPicPr>
          <p:nvPr/>
        </p:nvPicPr>
        <p:blipFill>
          <a:blip r:embed="rId3">
            <a:alphaModFix amt="70000"/>
          </a:blip>
          <a:stretch>
            <a:fillRect/>
          </a:stretch>
        </p:blipFill>
        <p:spPr>
          <a:xfrm>
            <a:off x="0" y="-12032"/>
            <a:ext cx="9144000" cy="6858000"/>
          </a:xfrm>
          <a:prstGeom prst="rect">
            <a:avLst/>
          </a:prstGeom>
        </p:spPr>
      </p:pic>
      <p:sp>
        <p:nvSpPr>
          <p:cNvPr id="2" name="Title 1">
            <a:extLst>
              <a:ext uri="{FF2B5EF4-FFF2-40B4-BE49-F238E27FC236}">
                <a16:creationId xmlns:a16="http://schemas.microsoft.com/office/drawing/2014/main" id="{9ABF4189-B5F6-CCBE-F6E3-71A3F8F0A7DC}"/>
              </a:ext>
            </a:extLst>
          </p:cNvPr>
          <p:cNvSpPr>
            <a:spLocks noGrp="1"/>
          </p:cNvSpPr>
          <p:nvPr>
            <p:ph type="ctrTitle"/>
          </p:nvPr>
        </p:nvSpPr>
        <p:spPr>
          <a:xfrm>
            <a:off x="5461000" y="1261407"/>
            <a:ext cx="3683000" cy="2387600"/>
          </a:xfrm>
        </p:spPr>
        <p:txBody>
          <a:bodyPr>
            <a:normAutofit fontScale="90000"/>
          </a:bodyPr>
          <a:lstStyle/>
          <a:p>
            <a:r>
              <a:rPr lang="en-US" sz="4000" b="1" dirty="0"/>
              <a:t>Arctic Marine Research Capabilities Committee</a:t>
            </a:r>
            <a:br>
              <a:rPr lang="en-US" sz="4000" b="1" dirty="0"/>
            </a:br>
            <a:r>
              <a:rPr lang="en-US" sz="4000" b="1" dirty="0"/>
              <a:t>Report</a:t>
            </a:r>
          </a:p>
        </p:txBody>
      </p:sp>
      <p:sp>
        <p:nvSpPr>
          <p:cNvPr id="6" name="Subtitle 5">
            <a:extLst>
              <a:ext uri="{FF2B5EF4-FFF2-40B4-BE49-F238E27FC236}">
                <a16:creationId xmlns:a16="http://schemas.microsoft.com/office/drawing/2014/main" id="{DA5E59CF-0BF8-4587-8A46-905DCEDE0C06}"/>
              </a:ext>
            </a:extLst>
          </p:cNvPr>
          <p:cNvSpPr>
            <a:spLocks noGrp="1"/>
          </p:cNvSpPr>
          <p:nvPr>
            <p:ph type="subTitle" idx="1"/>
          </p:nvPr>
        </p:nvSpPr>
        <p:spPr>
          <a:xfrm>
            <a:off x="6286500" y="4107865"/>
            <a:ext cx="2336800" cy="814581"/>
          </a:xfrm>
        </p:spPr>
        <p:txBody>
          <a:bodyPr>
            <a:noAutofit/>
          </a:bodyPr>
          <a:lstStyle/>
          <a:p>
            <a:r>
              <a:rPr lang="en-US" dirty="0"/>
              <a:t>Carin Ashjian, AMRCC Chair</a:t>
            </a:r>
          </a:p>
        </p:txBody>
      </p:sp>
      <p:sp>
        <p:nvSpPr>
          <p:cNvPr id="3" name="TextBox 2">
            <a:extLst>
              <a:ext uri="{FF2B5EF4-FFF2-40B4-BE49-F238E27FC236}">
                <a16:creationId xmlns:a16="http://schemas.microsoft.com/office/drawing/2014/main" id="{58106E53-DA43-EA61-21FB-186BABD8735A}"/>
              </a:ext>
            </a:extLst>
          </p:cNvPr>
          <p:cNvSpPr txBox="1"/>
          <p:nvPr/>
        </p:nvSpPr>
        <p:spPr>
          <a:xfrm>
            <a:off x="6494540" y="5191709"/>
            <a:ext cx="1907895" cy="461665"/>
          </a:xfrm>
          <a:prstGeom prst="rect">
            <a:avLst/>
          </a:prstGeom>
          <a:noFill/>
        </p:spPr>
        <p:txBody>
          <a:bodyPr wrap="none" rtlCol="0">
            <a:spAutoFit/>
          </a:bodyPr>
          <a:lstStyle/>
          <a:p>
            <a:r>
              <a:rPr lang="en-US" sz="2400" dirty="0"/>
              <a:t>June 25, 2026</a:t>
            </a:r>
          </a:p>
        </p:txBody>
      </p:sp>
      <p:pic>
        <p:nvPicPr>
          <p:cNvPr id="4" name="Content Placeholder 4" descr="A cover of a book&#10;&#10;AI-generated content may be incorrect.">
            <a:extLst>
              <a:ext uri="{FF2B5EF4-FFF2-40B4-BE49-F238E27FC236}">
                <a16:creationId xmlns:a16="http://schemas.microsoft.com/office/drawing/2014/main" id="{370F679E-4B38-6951-72AB-FC5E60F47D3F}"/>
              </a:ext>
            </a:extLst>
          </p:cNvPr>
          <p:cNvPicPr>
            <a:picLocks noChangeAspect="1"/>
          </p:cNvPicPr>
          <p:nvPr/>
        </p:nvPicPr>
        <p:blipFill>
          <a:blip r:embed="rId4"/>
          <a:stretch>
            <a:fillRect/>
          </a:stretch>
        </p:blipFill>
        <p:spPr>
          <a:xfrm>
            <a:off x="0" y="-7550"/>
            <a:ext cx="5295900" cy="6853518"/>
          </a:xfrm>
          <a:prstGeom prst="rect">
            <a:avLst/>
          </a:prstGeom>
        </p:spPr>
      </p:pic>
    </p:spTree>
    <p:extLst>
      <p:ext uri="{BB962C8B-B14F-4D97-AF65-F5344CB8AC3E}">
        <p14:creationId xmlns:p14="http://schemas.microsoft.com/office/powerpoint/2010/main" val="40386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811F05-5BCE-7217-B39B-D1D1D2DD266F}"/>
              </a:ext>
            </a:extLst>
          </p:cNvPr>
          <p:cNvSpPr/>
          <p:nvPr/>
        </p:nvSpPr>
        <p:spPr>
          <a:xfrm>
            <a:off x="0" y="0"/>
            <a:ext cx="9144000" cy="92825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BC09F-76CE-B720-38F6-382C5C701FC0}"/>
              </a:ext>
            </a:extLst>
          </p:cNvPr>
          <p:cNvSpPr>
            <a:spLocks noGrp="1"/>
          </p:cNvSpPr>
          <p:nvPr>
            <p:ph type="title"/>
          </p:nvPr>
        </p:nvSpPr>
        <p:spPr>
          <a:xfrm>
            <a:off x="-1" y="0"/>
            <a:ext cx="9144001" cy="1163782"/>
          </a:xfrm>
        </p:spPr>
        <p:txBody>
          <a:bodyPr>
            <a:normAutofit/>
          </a:bodyPr>
          <a:lstStyle/>
          <a:p>
            <a:pPr algn="ctr"/>
            <a:r>
              <a:rPr lang="en-US" sz="3600" b="1" dirty="0"/>
              <a:t>Arctic Survey Cutter (ASC) Designs and Shipyards</a:t>
            </a:r>
          </a:p>
        </p:txBody>
      </p:sp>
      <p:sp>
        <p:nvSpPr>
          <p:cNvPr id="11" name="TextBox 10">
            <a:extLst>
              <a:ext uri="{FF2B5EF4-FFF2-40B4-BE49-F238E27FC236}">
                <a16:creationId xmlns:a16="http://schemas.microsoft.com/office/drawing/2014/main" id="{B8B31DE8-FAB1-F59F-BCBA-D1CFDEF8A081}"/>
              </a:ext>
            </a:extLst>
          </p:cNvPr>
          <p:cNvSpPr txBox="1"/>
          <p:nvPr/>
        </p:nvSpPr>
        <p:spPr>
          <a:xfrm>
            <a:off x="0" y="3995678"/>
            <a:ext cx="8975707" cy="255454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solidFill>
                  <a:srgbClr val="333333"/>
                </a:solidFill>
                <a:effectLst/>
                <a:ea typeface="Times New Roman" panose="02020603050405020304" pitchFamily="18" charset="0"/>
                <a:cs typeface="Times New Roman" panose="02020603050405020304" pitchFamily="18" charset="0"/>
              </a:rPr>
              <a:t>Multi-Purpose Polar Support Ship (MPPS-100) </a:t>
            </a:r>
            <a:r>
              <a:rPr lang="en-US" sz="2000" dirty="0">
                <a:solidFill>
                  <a:srgbClr val="333333"/>
                </a:solidFill>
                <a:ea typeface="Times New Roman" panose="02020603050405020304" pitchFamily="18" charset="0"/>
                <a:cs typeface="Times New Roman" panose="02020603050405020304" pitchFamily="18" charset="0"/>
              </a:rPr>
              <a:t>to be built by </a:t>
            </a:r>
            <a:r>
              <a:rPr lang="en-US" sz="2000" dirty="0">
                <a:effectLst/>
                <a:ea typeface="Arial" panose="020B0604020202020204" pitchFamily="34" charset="0"/>
              </a:rPr>
              <a:t>Davie/Helsinki Shipyard Texas</a:t>
            </a:r>
            <a:r>
              <a:rPr lang="en-US" sz="2000" dirty="0">
                <a:effectLst/>
              </a:rPr>
              <a:t>. Two ships to be built in Finland, 3 ships to be built in Texas (5 total)</a:t>
            </a:r>
          </a:p>
          <a:p>
            <a:pPr marL="342900" indent="-342900" algn="just">
              <a:buFont typeface="Arial" panose="020B0604020202020204" pitchFamily="34" charset="0"/>
              <a:buChar char="•"/>
            </a:pPr>
            <a:r>
              <a:rPr lang="en-US" sz="2000" dirty="0">
                <a:effectLst/>
                <a:ea typeface="Arial" panose="020B0604020202020204" pitchFamily="34" charset="0"/>
              </a:rPr>
              <a:t>Multi-Purpose Icebreaker (MPI), originally designed for the Canadian Coast Guard, to be built by Bollinger/</a:t>
            </a:r>
            <a:r>
              <a:rPr lang="en-US" sz="2000" dirty="0" err="1">
                <a:effectLst/>
                <a:ea typeface="Arial" panose="020B0604020202020204" pitchFamily="34" charset="0"/>
              </a:rPr>
              <a:t>Rouma</a:t>
            </a:r>
            <a:r>
              <a:rPr lang="en-US" sz="2000" dirty="0">
                <a:effectLst/>
                <a:ea typeface="Arial" panose="020B0604020202020204" pitchFamily="34" charset="0"/>
              </a:rPr>
              <a:t>/Aker/Seaspan consortium. Two ships to be built in Finland, 4 ships to be built in Louisiana (6 total)</a:t>
            </a:r>
            <a:r>
              <a:rPr lang="en-US" sz="2000" dirty="0">
                <a:effectLst/>
              </a:rPr>
              <a:t> </a:t>
            </a:r>
          </a:p>
          <a:p>
            <a:pPr marL="342900" indent="-342900" algn="just">
              <a:buFont typeface="Arial" panose="020B0604020202020204" pitchFamily="34" charset="0"/>
              <a:buChar char="•"/>
            </a:pPr>
            <a:r>
              <a:rPr lang="en-US" sz="2000" dirty="0"/>
              <a:t>Note different locations of the working decks on the two designs</a:t>
            </a:r>
          </a:p>
          <a:p>
            <a:pPr marL="342900" indent="-342900" algn="just">
              <a:buFont typeface="Arial" panose="020B0604020202020204" pitchFamily="34" charset="0"/>
              <a:buChar char="•"/>
            </a:pPr>
            <a:r>
              <a:rPr lang="en-US" sz="2000" dirty="0"/>
              <a:t>First 4 ships nominally to be completed by 2028</a:t>
            </a:r>
          </a:p>
        </p:txBody>
      </p:sp>
      <p:pic>
        <p:nvPicPr>
          <p:cNvPr id="5" name="Picture 4">
            <a:extLst>
              <a:ext uri="{FF2B5EF4-FFF2-40B4-BE49-F238E27FC236}">
                <a16:creationId xmlns:a16="http://schemas.microsoft.com/office/drawing/2014/main" id="{B3C15FB5-8649-0AC8-752A-9A0CFD6EF761}"/>
              </a:ext>
            </a:extLst>
          </p:cNvPr>
          <p:cNvPicPr>
            <a:picLocks noChangeAspect="1"/>
          </p:cNvPicPr>
          <p:nvPr/>
        </p:nvPicPr>
        <p:blipFill>
          <a:blip r:embed="rId2"/>
          <a:stretch>
            <a:fillRect/>
          </a:stretch>
        </p:blipFill>
        <p:spPr>
          <a:xfrm>
            <a:off x="581886" y="1556693"/>
            <a:ext cx="4182564" cy="2353106"/>
          </a:xfrm>
          <a:prstGeom prst="rect">
            <a:avLst/>
          </a:prstGeom>
        </p:spPr>
      </p:pic>
      <p:pic>
        <p:nvPicPr>
          <p:cNvPr id="1026" name="Picture 2">
            <a:extLst>
              <a:ext uri="{FF2B5EF4-FFF2-40B4-BE49-F238E27FC236}">
                <a16:creationId xmlns:a16="http://schemas.microsoft.com/office/drawing/2014/main" id="{B82F5E08-86C3-C9AB-0878-D3F37330C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745" y="1537859"/>
            <a:ext cx="3507754" cy="23543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DF4C05-A7C0-8032-00B6-D7D969B81A5A}"/>
              </a:ext>
            </a:extLst>
          </p:cNvPr>
          <p:cNvSpPr txBox="1"/>
          <p:nvPr/>
        </p:nvSpPr>
        <p:spPr>
          <a:xfrm rot="16200000">
            <a:off x="4530439" y="3338949"/>
            <a:ext cx="1004570" cy="307777"/>
          </a:xfrm>
          <a:prstGeom prst="rect">
            <a:avLst/>
          </a:prstGeom>
          <a:noFill/>
        </p:spPr>
        <p:txBody>
          <a:bodyPr wrap="none" rtlCol="0">
            <a:spAutoFit/>
          </a:bodyPr>
          <a:lstStyle/>
          <a:p>
            <a:r>
              <a:rPr lang="en-US" sz="1400" dirty="0"/>
              <a:t>Aker Image</a:t>
            </a:r>
          </a:p>
        </p:txBody>
      </p:sp>
      <p:sp>
        <p:nvSpPr>
          <p:cNvPr id="6" name="TextBox 5">
            <a:extLst>
              <a:ext uri="{FF2B5EF4-FFF2-40B4-BE49-F238E27FC236}">
                <a16:creationId xmlns:a16="http://schemas.microsoft.com/office/drawing/2014/main" id="{A7010BE7-165C-9486-9906-90B929D910C2}"/>
              </a:ext>
            </a:extLst>
          </p:cNvPr>
          <p:cNvSpPr txBox="1"/>
          <p:nvPr/>
        </p:nvSpPr>
        <p:spPr>
          <a:xfrm rot="16200000">
            <a:off x="-96985" y="3241966"/>
            <a:ext cx="1079526" cy="307777"/>
          </a:xfrm>
          <a:prstGeom prst="rect">
            <a:avLst/>
          </a:prstGeom>
          <a:noFill/>
        </p:spPr>
        <p:txBody>
          <a:bodyPr wrap="none" rtlCol="0">
            <a:spAutoFit/>
          </a:bodyPr>
          <a:lstStyle/>
          <a:p>
            <a:r>
              <a:rPr lang="en-US" sz="1400" dirty="0"/>
              <a:t>Davie Image</a:t>
            </a:r>
          </a:p>
        </p:txBody>
      </p:sp>
      <p:sp>
        <p:nvSpPr>
          <p:cNvPr id="7" name="TextBox 6">
            <a:extLst>
              <a:ext uri="{FF2B5EF4-FFF2-40B4-BE49-F238E27FC236}">
                <a16:creationId xmlns:a16="http://schemas.microsoft.com/office/drawing/2014/main" id="{44AF5F37-1C52-8565-7EF2-19D20BB95FA2}"/>
              </a:ext>
            </a:extLst>
          </p:cNvPr>
          <p:cNvSpPr txBox="1"/>
          <p:nvPr/>
        </p:nvSpPr>
        <p:spPr>
          <a:xfrm>
            <a:off x="6456218" y="1094510"/>
            <a:ext cx="683200" cy="461665"/>
          </a:xfrm>
          <a:prstGeom prst="rect">
            <a:avLst/>
          </a:prstGeom>
          <a:noFill/>
        </p:spPr>
        <p:txBody>
          <a:bodyPr wrap="none" rtlCol="0">
            <a:spAutoFit/>
          </a:bodyPr>
          <a:lstStyle/>
          <a:p>
            <a:r>
              <a:rPr lang="en-US" sz="2400" dirty="0"/>
              <a:t>MPI</a:t>
            </a:r>
          </a:p>
        </p:txBody>
      </p:sp>
      <p:sp>
        <p:nvSpPr>
          <p:cNvPr id="8" name="TextBox 7">
            <a:extLst>
              <a:ext uri="{FF2B5EF4-FFF2-40B4-BE49-F238E27FC236}">
                <a16:creationId xmlns:a16="http://schemas.microsoft.com/office/drawing/2014/main" id="{9318730F-003D-EF06-7F72-3180D481F817}"/>
              </a:ext>
            </a:extLst>
          </p:cNvPr>
          <p:cNvSpPr txBox="1"/>
          <p:nvPr/>
        </p:nvSpPr>
        <p:spPr>
          <a:xfrm>
            <a:off x="1704105" y="1052948"/>
            <a:ext cx="1465722" cy="461665"/>
          </a:xfrm>
          <a:prstGeom prst="rect">
            <a:avLst/>
          </a:prstGeom>
          <a:noFill/>
        </p:spPr>
        <p:txBody>
          <a:bodyPr wrap="none" rtlCol="0">
            <a:spAutoFit/>
          </a:bodyPr>
          <a:lstStyle/>
          <a:p>
            <a:r>
              <a:rPr lang="en-US" sz="2400" dirty="0"/>
              <a:t>MPPS-100</a:t>
            </a:r>
          </a:p>
        </p:txBody>
      </p:sp>
    </p:spTree>
    <p:extLst>
      <p:ext uri="{BB962C8B-B14F-4D97-AF65-F5344CB8AC3E}">
        <p14:creationId xmlns:p14="http://schemas.microsoft.com/office/powerpoint/2010/main" val="62097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p:cNvGrpSpPr/>
        <p:nvPr/>
      </p:nvGrpSpPr>
      <p:grpSpPr>
        <a:xfrm>
          <a:off x="0" y="0"/>
          <a:ext cx="0" cy="0"/>
          <a:chOff x="0" y="0"/>
          <a:chExt cx="0" cy="0"/>
        </a:xfrm>
      </p:grpSpPr>
      <p:pic>
        <p:nvPicPr>
          <p:cNvPr id="2054" name="Picture 6" descr="The U.S. Coast Guard Cutter Storis is shown here underway, June 3, 2025.">
            <a:extLst>
              <a:ext uri="{FF2B5EF4-FFF2-40B4-BE49-F238E27FC236}">
                <a16:creationId xmlns:a16="http://schemas.microsoft.com/office/drawing/2014/main" id="{9C143B6A-857C-CFF8-615F-A5E775C952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690"/>
          <a:stretch/>
        </p:blipFill>
        <p:spPr bwMode="auto">
          <a:xfrm>
            <a:off x="762000" y="1381544"/>
            <a:ext cx="3906982" cy="2262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E811F05-5BCE-7217-B39B-D1D1D2DD266F}"/>
              </a:ext>
            </a:extLst>
          </p:cNvPr>
          <p:cNvSpPr/>
          <p:nvPr/>
        </p:nvSpPr>
        <p:spPr>
          <a:xfrm>
            <a:off x="0" y="0"/>
            <a:ext cx="9144000" cy="128847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BC09F-76CE-B720-38F6-382C5C701FC0}"/>
              </a:ext>
            </a:extLst>
          </p:cNvPr>
          <p:cNvSpPr>
            <a:spLocks noGrp="1"/>
          </p:cNvSpPr>
          <p:nvPr>
            <p:ph type="title"/>
          </p:nvPr>
        </p:nvSpPr>
        <p:spPr>
          <a:xfrm>
            <a:off x="-1" y="0"/>
            <a:ext cx="9144001" cy="1274618"/>
          </a:xfrm>
        </p:spPr>
        <p:txBody>
          <a:bodyPr>
            <a:normAutofit/>
          </a:bodyPr>
          <a:lstStyle/>
          <a:p>
            <a:pPr algn="ctr"/>
            <a:r>
              <a:rPr lang="en-US" sz="2800" b="1" dirty="0"/>
              <a:t>Storis and PSC</a:t>
            </a:r>
          </a:p>
        </p:txBody>
      </p:sp>
      <p:sp>
        <p:nvSpPr>
          <p:cNvPr id="11" name="TextBox 10">
            <a:extLst>
              <a:ext uri="{FF2B5EF4-FFF2-40B4-BE49-F238E27FC236}">
                <a16:creationId xmlns:a16="http://schemas.microsoft.com/office/drawing/2014/main" id="{B8B31DE8-FAB1-F59F-BCBA-D1CFDEF8A081}"/>
              </a:ext>
            </a:extLst>
          </p:cNvPr>
          <p:cNvSpPr txBox="1"/>
          <p:nvPr/>
        </p:nvSpPr>
        <p:spPr>
          <a:xfrm>
            <a:off x="181128" y="3972106"/>
            <a:ext cx="8975707" cy="2585323"/>
          </a:xfrm>
          <a:prstGeom prst="rect">
            <a:avLst/>
          </a:prstGeom>
          <a:noFill/>
        </p:spPr>
        <p:txBody>
          <a:bodyPr wrap="square" rtlCol="0">
            <a:spAutoFit/>
          </a:bodyPr>
          <a:lstStyle/>
          <a:p>
            <a:pPr marL="342900" indent="-342900">
              <a:buFont typeface="Arial" panose="020B0604020202020204" pitchFamily="34" charset="0"/>
              <a:buChar char="•"/>
            </a:pPr>
            <a:r>
              <a:rPr lang="en-US" dirty="0"/>
              <a:t>USCGC STORIS, WAGB21 (formerly the Aiviq that was owned by Edison </a:t>
            </a:r>
            <a:r>
              <a:rPr lang="en-US" dirty="0" err="1"/>
              <a:t>Chouest</a:t>
            </a:r>
            <a:r>
              <a:rPr lang="en-US" dirty="0"/>
              <a:t>). Needs modifications to be a “cutter”. Has good potential to support science. Commissioned and did her first deployment this summer. Procurement specified that ship must have Healy science capabilities.   </a:t>
            </a:r>
          </a:p>
          <a:p>
            <a:endParaRPr lang="en-US" dirty="0"/>
          </a:p>
          <a:p>
            <a:pPr marL="342900" indent="-342900">
              <a:buFont typeface="Arial" panose="020B0604020202020204" pitchFamily="34" charset="0"/>
              <a:buChar char="•"/>
            </a:pPr>
            <a:r>
              <a:rPr lang="en-US" dirty="0"/>
              <a:t>Polar Security Cutters (3?) – Heavy Icebreakers, minimal science infrastructure, being built in US by Bollinger.  Nominal date of first delivery in 2030.  Based on modified design for future </a:t>
            </a:r>
            <a:r>
              <a:rPr lang="en-US" dirty="0" err="1"/>
              <a:t>Polarstern</a:t>
            </a:r>
            <a:r>
              <a:rPr lang="en-US" dirty="0"/>
              <a:t> II. Contracted for 2 so far.  Primary mission is to support Antarctic icebreaking. Likely to have some science capability (CTD, MB, met data collection)</a:t>
            </a:r>
          </a:p>
        </p:txBody>
      </p:sp>
      <p:pic>
        <p:nvPicPr>
          <p:cNvPr id="2050" name="Picture 2">
            <a:extLst>
              <a:ext uri="{FF2B5EF4-FFF2-40B4-BE49-F238E27FC236}">
                <a16:creationId xmlns:a16="http://schemas.microsoft.com/office/drawing/2014/main" id="{EDD57090-CAB1-7023-7765-F7DB58661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527" y="1372380"/>
            <a:ext cx="3519055" cy="22519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8CEA6A-935A-A5A7-A155-B314A91F192A}"/>
              </a:ext>
            </a:extLst>
          </p:cNvPr>
          <p:cNvSpPr txBox="1"/>
          <p:nvPr/>
        </p:nvSpPr>
        <p:spPr>
          <a:xfrm>
            <a:off x="2673926" y="1399314"/>
            <a:ext cx="1801091" cy="461665"/>
          </a:xfrm>
          <a:prstGeom prst="rect">
            <a:avLst/>
          </a:prstGeom>
          <a:noFill/>
        </p:spPr>
        <p:txBody>
          <a:bodyPr wrap="square" rtlCol="0">
            <a:spAutoFit/>
          </a:bodyPr>
          <a:lstStyle/>
          <a:p>
            <a:r>
              <a:rPr lang="en-US" sz="2400" dirty="0">
                <a:solidFill>
                  <a:schemeClr val="bg1"/>
                </a:solidFill>
              </a:rPr>
              <a:t>USCGC Storis</a:t>
            </a:r>
          </a:p>
        </p:txBody>
      </p:sp>
      <p:sp>
        <p:nvSpPr>
          <p:cNvPr id="8" name="TextBox 7">
            <a:extLst>
              <a:ext uri="{FF2B5EF4-FFF2-40B4-BE49-F238E27FC236}">
                <a16:creationId xmlns:a16="http://schemas.microsoft.com/office/drawing/2014/main" id="{6852D5CD-9DD4-3EC4-751A-C9F17A2C9809}"/>
              </a:ext>
            </a:extLst>
          </p:cNvPr>
          <p:cNvSpPr txBox="1"/>
          <p:nvPr/>
        </p:nvSpPr>
        <p:spPr>
          <a:xfrm>
            <a:off x="7481454" y="1454733"/>
            <a:ext cx="734292" cy="461665"/>
          </a:xfrm>
          <a:prstGeom prst="rect">
            <a:avLst/>
          </a:prstGeom>
          <a:noFill/>
        </p:spPr>
        <p:txBody>
          <a:bodyPr wrap="square" rtlCol="0">
            <a:spAutoFit/>
          </a:bodyPr>
          <a:lstStyle/>
          <a:p>
            <a:r>
              <a:rPr lang="en-US" sz="2400" dirty="0"/>
              <a:t>PSC</a:t>
            </a:r>
          </a:p>
        </p:txBody>
      </p:sp>
    </p:spTree>
    <p:extLst>
      <p:ext uri="{BB962C8B-B14F-4D97-AF65-F5344CB8AC3E}">
        <p14:creationId xmlns:p14="http://schemas.microsoft.com/office/powerpoint/2010/main" val="4134572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811F05-5BCE-7217-B39B-D1D1D2DD266F}"/>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BC09F-76CE-B720-38F6-382C5C701FC0}"/>
              </a:ext>
            </a:extLst>
          </p:cNvPr>
          <p:cNvSpPr>
            <a:spLocks noGrp="1"/>
          </p:cNvSpPr>
          <p:nvPr>
            <p:ph type="title"/>
          </p:nvPr>
        </p:nvSpPr>
        <p:spPr>
          <a:xfrm>
            <a:off x="545523" y="110836"/>
            <a:ext cx="7886700" cy="997961"/>
          </a:xfrm>
        </p:spPr>
        <p:txBody>
          <a:bodyPr>
            <a:normAutofit/>
          </a:bodyPr>
          <a:lstStyle/>
          <a:p>
            <a:pPr algn="ctr"/>
            <a:r>
              <a:rPr lang="en-US" sz="3600" b="1" dirty="0"/>
              <a:t>Some Elements of the Report</a:t>
            </a:r>
          </a:p>
        </p:txBody>
      </p:sp>
      <p:sp>
        <p:nvSpPr>
          <p:cNvPr id="5" name="Content Placeholder 4">
            <a:extLst>
              <a:ext uri="{FF2B5EF4-FFF2-40B4-BE49-F238E27FC236}">
                <a16:creationId xmlns:a16="http://schemas.microsoft.com/office/drawing/2014/main" id="{6CBE91E1-A0C7-DF21-E260-D6E5B936195F}"/>
              </a:ext>
            </a:extLst>
          </p:cNvPr>
          <p:cNvSpPr>
            <a:spLocks noGrp="1"/>
          </p:cNvSpPr>
          <p:nvPr>
            <p:ph sz="half" idx="1"/>
          </p:nvPr>
        </p:nvSpPr>
        <p:spPr>
          <a:xfrm>
            <a:off x="725632" y="1396134"/>
            <a:ext cx="7822623" cy="5060083"/>
          </a:xfrm>
        </p:spPr>
        <p:txBody>
          <a:bodyPr>
            <a:noAutofit/>
          </a:bodyPr>
          <a:lstStyle/>
          <a:p>
            <a:r>
              <a:rPr lang="en-US" sz="2400" dirty="0">
                <a:solidFill>
                  <a:srgbClr val="000000"/>
                </a:solidFill>
                <a:effectLst/>
                <a:ea typeface="Times New Roman" panose="02020603050405020304" pitchFamily="18" charset="0"/>
              </a:rPr>
              <a:t>Case for US preeminence in Arctic research</a:t>
            </a:r>
          </a:p>
          <a:p>
            <a:r>
              <a:rPr lang="en-US" sz="2400" dirty="0">
                <a:solidFill>
                  <a:srgbClr val="000000"/>
                </a:solidFill>
                <a:effectLst/>
                <a:ea typeface="Times New Roman" panose="02020603050405020304" pitchFamily="18" charset="0"/>
              </a:rPr>
              <a:t>Status of the US Icebreaker Fleet and of International Icebreakers</a:t>
            </a:r>
          </a:p>
          <a:p>
            <a:r>
              <a:rPr lang="en-US" sz="2400" dirty="0">
                <a:solidFill>
                  <a:srgbClr val="000000"/>
                </a:solidFill>
                <a:ea typeface="Times New Roman" panose="02020603050405020304" pitchFamily="18" charset="0"/>
              </a:rPr>
              <a:t>Present limitations to science using our current Arctic icebreaker assets</a:t>
            </a:r>
          </a:p>
          <a:p>
            <a:r>
              <a:rPr lang="en-US" sz="2400" dirty="0">
                <a:solidFill>
                  <a:srgbClr val="000000"/>
                </a:solidFill>
                <a:ea typeface="Times New Roman" panose="02020603050405020304" pitchFamily="18" charset="0"/>
              </a:rPr>
              <a:t>Synopsis of community survey and future science</a:t>
            </a:r>
            <a:endParaRPr lang="en-US" sz="2400" dirty="0">
              <a:solidFill>
                <a:srgbClr val="000000"/>
              </a:solidFill>
              <a:effectLst/>
              <a:ea typeface="Times New Roman" panose="02020603050405020304" pitchFamily="18" charset="0"/>
            </a:endParaRPr>
          </a:p>
          <a:p>
            <a:r>
              <a:rPr lang="en-US" sz="2400" dirty="0">
                <a:solidFill>
                  <a:srgbClr val="000000"/>
                </a:solidFill>
                <a:effectLst/>
              </a:rPr>
              <a:t>Thirteen science missions</a:t>
            </a:r>
          </a:p>
          <a:p>
            <a:r>
              <a:rPr lang="en-US" sz="2400" dirty="0">
                <a:solidFill>
                  <a:srgbClr val="000000"/>
                </a:solidFill>
              </a:rPr>
              <a:t>Science mission requirements (SMRs)</a:t>
            </a:r>
          </a:p>
          <a:p>
            <a:r>
              <a:rPr lang="en-US" sz="2400" dirty="0"/>
              <a:t>Categorize potential US vessels by their capability to support the science missions</a:t>
            </a:r>
          </a:p>
          <a:p>
            <a:r>
              <a:rPr lang="en-US" sz="2400" dirty="0">
                <a:effectLst/>
              </a:rPr>
              <a:t>Intersection of </a:t>
            </a:r>
            <a:r>
              <a:rPr lang="en-US" sz="2400" dirty="0"/>
              <a:t>science needs with USCG Statutory Missions</a:t>
            </a:r>
            <a:endParaRPr lang="en-US" sz="2400" dirty="0">
              <a:effectLst/>
            </a:endParaRPr>
          </a:p>
          <a:p>
            <a:pPr lvl="1"/>
            <a:endParaRPr lang="en-US" sz="2000" dirty="0">
              <a:effectLst/>
            </a:endParaRPr>
          </a:p>
        </p:txBody>
      </p:sp>
    </p:spTree>
    <p:extLst>
      <p:ext uri="{BB962C8B-B14F-4D97-AF65-F5344CB8AC3E}">
        <p14:creationId xmlns:p14="http://schemas.microsoft.com/office/powerpoint/2010/main" val="380133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a:extLst>
            <a:ext uri="{FF2B5EF4-FFF2-40B4-BE49-F238E27FC236}">
              <a16:creationId xmlns:a16="http://schemas.microsoft.com/office/drawing/2014/main" id="{1710153E-A1E5-525E-82D2-1D2D7164D43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3C69144-70F5-711B-4836-576F8EA4CB43}"/>
              </a:ext>
            </a:extLst>
          </p:cNvPr>
          <p:cNvSpPr/>
          <p:nvPr/>
        </p:nvSpPr>
        <p:spPr>
          <a:xfrm>
            <a:off x="0" y="0"/>
            <a:ext cx="9144000" cy="92825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374B7-AC7F-8B25-4C69-221B5F56C03D}"/>
              </a:ext>
            </a:extLst>
          </p:cNvPr>
          <p:cNvSpPr>
            <a:spLocks noGrp="1"/>
          </p:cNvSpPr>
          <p:nvPr>
            <p:ph type="title"/>
          </p:nvPr>
        </p:nvSpPr>
        <p:spPr>
          <a:xfrm>
            <a:off x="0" y="-193961"/>
            <a:ext cx="9144001" cy="1163782"/>
          </a:xfrm>
        </p:spPr>
        <p:txBody>
          <a:bodyPr>
            <a:normAutofit/>
          </a:bodyPr>
          <a:lstStyle/>
          <a:p>
            <a:pPr algn="ctr"/>
            <a:r>
              <a:rPr lang="en-US" sz="3600" b="1" dirty="0"/>
              <a:t>Comparison of Past, Present, Future (?) Ships</a:t>
            </a:r>
          </a:p>
        </p:txBody>
      </p:sp>
      <p:pic>
        <p:nvPicPr>
          <p:cNvPr id="12" name="Picture 11">
            <a:extLst>
              <a:ext uri="{FF2B5EF4-FFF2-40B4-BE49-F238E27FC236}">
                <a16:creationId xmlns:a16="http://schemas.microsoft.com/office/drawing/2014/main" id="{8A005B08-99D7-B0EF-3237-194ED21690C6}"/>
              </a:ext>
            </a:extLst>
          </p:cNvPr>
          <p:cNvPicPr>
            <a:picLocks noChangeAspect="1"/>
          </p:cNvPicPr>
          <p:nvPr/>
        </p:nvPicPr>
        <p:blipFill>
          <a:blip r:embed="rId2"/>
          <a:stretch>
            <a:fillRect/>
          </a:stretch>
        </p:blipFill>
        <p:spPr>
          <a:xfrm>
            <a:off x="75883" y="1458911"/>
            <a:ext cx="8992233" cy="4759008"/>
          </a:xfrm>
          <a:prstGeom prst="rect">
            <a:avLst/>
          </a:prstGeom>
        </p:spPr>
      </p:pic>
    </p:spTree>
    <p:extLst>
      <p:ext uri="{BB962C8B-B14F-4D97-AF65-F5344CB8AC3E}">
        <p14:creationId xmlns:p14="http://schemas.microsoft.com/office/powerpoint/2010/main" val="219265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a:extLst>
            <a:ext uri="{FF2B5EF4-FFF2-40B4-BE49-F238E27FC236}">
              <a16:creationId xmlns:a16="http://schemas.microsoft.com/office/drawing/2014/main" id="{0FCF2DDC-E9EC-52FA-1BA5-47655A841DD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9DD985A-D018-4983-F2E3-7E2C4E1653AB}"/>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9DEB0-92E9-7DF8-5AE4-99209D42EDC5}"/>
              </a:ext>
            </a:extLst>
          </p:cNvPr>
          <p:cNvSpPr>
            <a:spLocks noGrp="1"/>
          </p:cNvSpPr>
          <p:nvPr>
            <p:ph type="title"/>
          </p:nvPr>
        </p:nvSpPr>
        <p:spPr>
          <a:xfrm>
            <a:off x="0" y="41561"/>
            <a:ext cx="9144000" cy="997961"/>
          </a:xfrm>
        </p:spPr>
        <p:txBody>
          <a:bodyPr>
            <a:normAutofit/>
          </a:bodyPr>
          <a:lstStyle/>
          <a:p>
            <a:pPr algn="ctr"/>
            <a:r>
              <a:rPr lang="en-US" sz="3600" b="1" dirty="0"/>
              <a:t>Present and Future US Federal Arctic Icebreakers</a:t>
            </a:r>
          </a:p>
        </p:txBody>
      </p:sp>
      <p:pic>
        <p:nvPicPr>
          <p:cNvPr id="11" name="Picture 6" descr="The U.S. Coast Guard Cutter Storis is shown here underway, June 3, 2025.">
            <a:extLst>
              <a:ext uri="{FF2B5EF4-FFF2-40B4-BE49-F238E27FC236}">
                <a16:creationId xmlns:a16="http://schemas.microsoft.com/office/drawing/2014/main" id="{1FFE9020-BC4D-A74E-1B7E-F7E4466F6D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690"/>
          <a:stretch/>
        </p:blipFill>
        <p:spPr bwMode="auto">
          <a:xfrm>
            <a:off x="239880" y="1323803"/>
            <a:ext cx="2422196" cy="14024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8D58658-B26F-DE95-494A-74AA7070118B}"/>
              </a:ext>
            </a:extLst>
          </p:cNvPr>
          <p:cNvPicPr>
            <a:picLocks noChangeAspect="1"/>
          </p:cNvPicPr>
          <p:nvPr/>
        </p:nvPicPr>
        <p:blipFill>
          <a:blip r:embed="rId3"/>
          <a:stretch>
            <a:fillRect/>
          </a:stretch>
        </p:blipFill>
        <p:spPr>
          <a:xfrm>
            <a:off x="442778" y="5120846"/>
            <a:ext cx="2890721" cy="1626317"/>
          </a:xfrm>
          <a:prstGeom prst="rect">
            <a:avLst/>
          </a:prstGeom>
        </p:spPr>
      </p:pic>
      <p:pic>
        <p:nvPicPr>
          <p:cNvPr id="13" name="Picture 2">
            <a:extLst>
              <a:ext uri="{FF2B5EF4-FFF2-40B4-BE49-F238E27FC236}">
                <a16:creationId xmlns:a16="http://schemas.microsoft.com/office/drawing/2014/main" id="{78EB8BBB-1EC0-DE44-0874-1D8B178AE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834" y="5087946"/>
            <a:ext cx="2445020" cy="16410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F3D6CD2-52BA-A4FC-0BFF-A9937E5083E7}"/>
              </a:ext>
            </a:extLst>
          </p:cNvPr>
          <p:cNvSpPr txBox="1"/>
          <p:nvPr/>
        </p:nvSpPr>
        <p:spPr>
          <a:xfrm rot="16200000">
            <a:off x="3103698" y="6126871"/>
            <a:ext cx="1004570" cy="307777"/>
          </a:xfrm>
          <a:prstGeom prst="rect">
            <a:avLst/>
          </a:prstGeom>
          <a:noFill/>
        </p:spPr>
        <p:txBody>
          <a:bodyPr wrap="none" rtlCol="0">
            <a:spAutoFit/>
          </a:bodyPr>
          <a:lstStyle/>
          <a:p>
            <a:r>
              <a:rPr lang="en-US" sz="1400" dirty="0"/>
              <a:t>Aker Image</a:t>
            </a:r>
          </a:p>
        </p:txBody>
      </p:sp>
      <p:sp>
        <p:nvSpPr>
          <p:cNvPr id="15" name="TextBox 14">
            <a:extLst>
              <a:ext uri="{FF2B5EF4-FFF2-40B4-BE49-F238E27FC236}">
                <a16:creationId xmlns:a16="http://schemas.microsoft.com/office/drawing/2014/main" id="{BD30F624-B62C-B5CF-1902-39B8C4E29555}"/>
              </a:ext>
            </a:extLst>
          </p:cNvPr>
          <p:cNvSpPr txBox="1"/>
          <p:nvPr/>
        </p:nvSpPr>
        <p:spPr>
          <a:xfrm rot="16200000">
            <a:off x="-276852" y="6164350"/>
            <a:ext cx="1079526" cy="307777"/>
          </a:xfrm>
          <a:prstGeom prst="rect">
            <a:avLst/>
          </a:prstGeom>
          <a:noFill/>
        </p:spPr>
        <p:txBody>
          <a:bodyPr wrap="none" rtlCol="0">
            <a:spAutoFit/>
          </a:bodyPr>
          <a:lstStyle/>
          <a:p>
            <a:r>
              <a:rPr lang="en-US" sz="1400" dirty="0"/>
              <a:t>Davie Image</a:t>
            </a:r>
          </a:p>
        </p:txBody>
      </p:sp>
      <p:sp>
        <p:nvSpPr>
          <p:cNvPr id="16" name="TextBox 15">
            <a:extLst>
              <a:ext uri="{FF2B5EF4-FFF2-40B4-BE49-F238E27FC236}">
                <a16:creationId xmlns:a16="http://schemas.microsoft.com/office/drawing/2014/main" id="{34C232EA-4C1D-653B-238A-B2FDE8F09814}"/>
              </a:ext>
            </a:extLst>
          </p:cNvPr>
          <p:cNvSpPr txBox="1"/>
          <p:nvPr/>
        </p:nvSpPr>
        <p:spPr>
          <a:xfrm>
            <a:off x="3916538" y="4666679"/>
            <a:ext cx="2225289" cy="461665"/>
          </a:xfrm>
          <a:prstGeom prst="rect">
            <a:avLst/>
          </a:prstGeom>
          <a:noFill/>
        </p:spPr>
        <p:txBody>
          <a:bodyPr wrap="none" rtlCol="0">
            <a:spAutoFit/>
          </a:bodyPr>
          <a:lstStyle/>
          <a:p>
            <a:r>
              <a:rPr lang="en-US" sz="2400" dirty="0"/>
              <a:t>ASC: MPI Design</a:t>
            </a:r>
          </a:p>
        </p:txBody>
      </p:sp>
      <p:sp>
        <p:nvSpPr>
          <p:cNvPr id="17" name="TextBox 16">
            <a:extLst>
              <a:ext uri="{FF2B5EF4-FFF2-40B4-BE49-F238E27FC236}">
                <a16:creationId xmlns:a16="http://schemas.microsoft.com/office/drawing/2014/main" id="{2342E781-63BE-9458-011C-D203620D5E44}"/>
              </a:ext>
            </a:extLst>
          </p:cNvPr>
          <p:cNvSpPr txBox="1"/>
          <p:nvPr/>
        </p:nvSpPr>
        <p:spPr>
          <a:xfrm>
            <a:off x="393468" y="4674757"/>
            <a:ext cx="3007811" cy="461665"/>
          </a:xfrm>
          <a:prstGeom prst="rect">
            <a:avLst/>
          </a:prstGeom>
          <a:noFill/>
        </p:spPr>
        <p:txBody>
          <a:bodyPr wrap="none" rtlCol="0">
            <a:spAutoFit/>
          </a:bodyPr>
          <a:lstStyle/>
          <a:p>
            <a:r>
              <a:rPr lang="en-US" sz="2400" dirty="0"/>
              <a:t>ASC: MPPS-100 Design</a:t>
            </a:r>
          </a:p>
        </p:txBody>
      </p:sp>
      <p:pic>
        <p:nvPicPr>
          <p:cNvPr id="18" name="Picture 2">
            <a:extLst>
              <a:ext uri="{FF2B5EF4-FFF2-40B4-BE49-F238E27FC236}">
                <a16:creationId xmlns:a16="http://schemas.microsoft.com/office/drawing/2014/main" id="{12F9DDF1-3E70-C1F1-C993-61BBE8D0B5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79" y="3072944"/>
            <a:ext cx="2422197" cy="155003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84A686B-12C0-5AAC-0902-646402FF1EEF}"/>
              </a:ext>
            </a:extLst>
          </p:cNvPr>
          <p:cNvSpPr txBox="1"/>
          <p:nvPr/>
        </p:nvSpPr>
        <p:spPr>
          <a:xfrm>
            <a:off x="1076480" y="2682148"/>
            <a:ext cx="922690" cy="461665"/>
          </a:xfrm>
          <a:prstGeom prst="rect">
            <a:avLst/>
          </a:prstGeom>
          <a:noFill/>
        </p:spPr>
        <p:txBody>
          <a:bodyPr wrap="square" rtlCol="0">
            <a:spAutoFit/>
          </a:bodyPr>
          <a:lstStyle/>
          <a:p>
            <a:r>
              <a:rPr lang="en-US" sz="2400" dirty="0"/>
              <a:t>PSC</a:t>
            </a:r>
          </a:p>
        </p:txBody>
      </p:sp>
      <p:sp>
        <p:nvSpPr>
          <p:cNvPr id="22" name="TextBox 21">
            <a:extLst>
              <a:ext uri="{FF2B5EF4-FFF2-40B4-BE49-F238E27FC236}">
                <a16:creationId xmlns:a16="http://schemas.microsoft.com/office/drawing/2014/main" id="{D8143210-CA74-A7F3-7FD3-492160E573A4}"/>
              </a:ext>
            </a:extLst>
          </p:cNvPr>
          <p:cNvSpPr txBox="1"/>
          <p:nvPr/>
        </p:nvSpPr>
        <p:spPr>
          <a:xfrm>
            <a:off x="173606" y="1263775"/>
            <a:ext cx="2185405" cy="461665"/>
          </a:xfrm>
          <a:prstGeom prst="rect">
            <a:avLst/>
          </a:prstGeom>
          <a:noFill/>
        </p:spPr>
        <p:txBody>
          <a:bodyPr wrap="square" rtlCol="0">
            <a:spAutoFit/>
          </a:bodyPr>
          <a:lstStyle/>
          <a:p>
            <a:r>
              <a:rPr lang="en-US" sz="2400" dirty="0"/>
              <a:t>USCGC Storis</a:t>
            </a:r>
          </a:p>
        </p:txBody>
      </p:sp>
      <p:pic>
        <p:nvPicPr>
          <p:cNvPr id="23" name="Picture 7">
            <a:extLst>
              <a:ext uri="{FF2B5EF4-FFF2-40B4-BE49-F238E27FC236}">
                <a16:creationId xmlns:a16="http://schemas.microsoft.com/office/drawing/2014/main" id="{E6637681-23F7-9A34-2B45-38700D134E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5025"/>
          <a:stretch>
            <a:fillRect/>
          </a:stretch>
        </p:blipFill>
        <p:spPr bwMode="auto">
          <a:xfrm>
            <a:off x="6483096" y="5087946"/>
            <a:ext cx="2332429" cy="166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172D34EB-543E-E03A-3A95-60C258783374}"/>
              </a:ext>
            </a:extLst>
          </p:cNvPr>
          <p:cNvSpPr txBox="1"/>
          <p:nvPr/>
        </p:nvSpPr>
        <p:spPr>
          <a:xfrm>
            <a:off x="6748842" y="4673036"/>
            <a:ext cx="1813830" cy="461665"/>
          </a:xfrm>
          <a:prstGeom prst="rect">
            <a:avLst/>
          </a:prstGeom>
          <a:noFill/>
        </p:spPr>
        <p:txBody>
          <a:bodyPr wrap="none" rtlCol="0">
            <a:spAutoFit/>
          </a:bodyPr>
          <a:lstStyle/>
          <a:p>
            <a:r>
              <a:rPr lang="en-US" sz="2400" dirty="0"/>
              <a:t>USCGC Healy</a:t>
            </a:r>
          </a:p>
        </p:txBody>
      </p:sp>
      <p:sp>
        <p:nvSpPr>
          <p:cNvPr id="25" name="TextBox 24">
            <a:extLst>
              <a:ext uri="{FF2B5EF4-FFF2-40B4-BE49-F238E27FC236}">
                <a16:creationId xmlns:a16="http://schemas.microsoft.com/office/drawing/2014/main" id="{90C73CD4-1785-6036-BD21-7E701871270F}"/>
              </a:ext>
            </a:extLst>
          </p:cNvPr>
          <p:cNvSpPr txBox="1"/>
          <p:nvPr/>
        </p:nvSpPr>
        <p:spPr>
          <a:xfrm>
            <a:off x="2835770" y="1843467"/>
            <a:ext cx="612614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USCGC Healy</a:t>
            </a:r>
          </a:p>
          <a:p>
            <a:pPr marL="285750" indent="-285750">
              <a:buFont typeface="Arial" panose="020B0604020202020204" pitchFamily="34" charset="0"/>
              <a:buChar char="•"/>
            </a:pPr>
            <a:r>
              <a:rPr lang="en-US" sz="2400" dirty="0"/>
              <a:t>USCGC Storis</a:t>
            </a:r>
          </a:p>
          <a:p>
            <a:pPr marL="285750" indent="-285750">
              <a:buFont typeface="Arial" panose="020B0604020202020204" pitchFamily="34" charset="0"/>
              <a:buChar char="•"/>
            </a:pPr>
            <a:r>
              <a:rPr lang="en-US" sz="2400" dirty="0"/>
              <a:t>Arctic Security Cutters – Medium icebreakers</a:t>
            </a:r>
          </a:p>
          <a:p>
            <a:pPr marL="742950" lvl="1" indent="-285750">
              <a:buFont typeface="Arial" panose="020B0604020202020204" pitchFamily="34" charset="0"/>
              <a:buChar char="•"/>
            </a:pPr>
            <a:r>
              <a:rPr lang="en-US" sz="2400" dirty="0"/>
              <a:t>Two designs: MPPS-100 and MPI</a:t>
            </a:r>
          </a:p>
          <a:p>
            <a:pPr marL="285750" indent="-285750">
              <a:buFont typeface="Arial" panose="020B0604020202020204" pitchFamily="34" charset="0"/>
              <a:buChar char="•"/>
            </a:pPr>
            <a:r>
              <a:rPr lang="en-US" sz="2400" dirty="0"/>
              <a:t>Polar Security Cutters – Heavy icebreakers</a:t>
            </a:r>
          </a:p>
        </p:txBody>
      </p:sp>
    </p:spTree>
    <p:extLst>
      <p:ext uri="{BB962C8B-B14F-4D97-AF65-F5344CB8AC3E}">
        <p14:creationId xmlns:p14="http://schemas.microsoft.com/office/powerpoint/2010/main" val="414607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811F05-5BCE-7217-B39B-D1D1D2DD266F}"/>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BC09F-76CE-B720-38F6-382C5C701FC0}"/>
              </a:ext>
            </a:extLst>
          </p:cNvPr>
          <p:cNvSpPr>
            <a:spLocks noGrp="1"/>
          </p:cNvSpPr>
          <p:nvPr>
            <p:ph type="title"/>
          </p:nvPr>
        </p:nvSpPr>
        <p:spPr>
          <a:xfrm>
            <a:off x="0" y="0"/>
            <a:ext cx="9144001" cy="1152939"/>
          </a:xfrm>
        </p:spPr>
        <p:txBody>
          <a:bodyPr>
            <a:normAutofit/>
          </a:bodyPr>
          <a:lstStyle/>
          <a:p>
            <a:pPr algn="ctr"/>
            <a:r>
              <a:rPr lang="en-US" sz="3600" b="1" dirty="0"/>
              <a:t>The Core of the </a:t>
            </a:r>
            <a:r>
              <a:rPr lang="en-US" sz="3600" b="1"/>
              <a:t>Recommendations </a:t>
            </a:r>
            <a:br>
              <a:rPr lang="en-US" sz="3600" b="1"/>
            </a:br>
            <a:r>
              <a:rPr lang="en-US" sz="3600" b="1"/>
              <a:t>are </a:t>
            </a:r>
            <a:r>
              <a:rPr lang="en-US" sz="3600" b="1" dirty="0"/>
              <a:t>in Three Tables</a:t>
            </a:r>
          </a:p>
        </p:txBody>
      </p:sp>
      <p:pic>
        <p:nvPicPr>
          <p:cNvPr id="3" name="Picture 2">
            <a:extLst>
              <a:ext uri="{FF2B5EF4-FFF2-40B4-BE49-F238E27FC236}">
                <a16:creationId xmlns:a16="http://schemas.microsoft.com/office/drawing/2014/main" id="{F34F41A9-4E6A-8558-F538-2AF6C4BCC945}"/>
              </a:ext>
            </a:extLst>
          </p:cNvPr>
          <p:cNvPicPr>
            <a:picLocks noChangeAspect="1"/>
          </p:cNvPicPr>
          <p:nvPr/>
        </p:nvPicPr>
        <p:blipFill>
          <a:blip r:embed="rId2"/>
          <a:stretch>
            <a:fillRect/>
          </a:stretch>
        </p:blipFill>
        <p:spPr>
          <a:xfrm>
            <a:off x="221673" y="1948054"/>
            <a:ext cx="4717902" cy="4156367"/>
          </a:xfrm>
          <a:prstGeom prst="rect">
            <a:avLst/>
          </a:prstGeom>
        </p:spPr>
      </p:pic>
      <p:sp>
        <p:nvSpPr>
          <p:cNvPr id="5" name="TextBox 4">
            <a:extLst>
              <a:ext uri="{FF2B5EF4-FFF2-40B4-BE49-F238E27FC236}">
                <a16:creationId xmlns:a16="http://schemas.microsoft.com/office/drawing/2014/main" id="{A11ED773-F1C5-604C-511B-47D99FB658AA}"/>
              </a:ext>
            </a:extLst>
          </p:cNvPr>
          <p:cNvSpPr txBox="1"/>
          <p:nvPr/>
        </p:nvSpPr>
        <p:spPr>
          <a:xfrm>
            <a:off x="4932218" y="1579415"/>
            <a:ext cx="3990109" cy="4893647"/>
          </a:xfrm>
          <a:prstGeom prst="rect">
            <a:avLst/>
          </a:prstGeom>
          <a:noFill/>
        </p:spPr>
        <p:txBody>
          <a:bodyPr wrap="square" rtlCol="0">
            <a:spAutoFit/>
          </a:bodyPr>
          <a:lstStyle/>
          <a:p>
            <a:pPr marL="285750" indent="-285750">
              <a:buFont typeface="Arial" panose="020B0604020202020204" pitchFamily="34" charset="0"/>
              <a:buChar char="•"/>
            </a:pPr>
            <a:r>
              <a:rPr lang="en-US" sz="2400" u="sng" dirty="0"/>
              <a:t>Science Enabling Capabilities (Table 5) </a:t>
            </a:r>
            <a:r>
              <a:rPr lang="en-US" sz="2400" dirty="0"/>
              <a:t>– Basic infrastructure that will enable scientific work on the ship</a:t>
            </a:r>
          </a:p>
          <a:p>
            <a:pPr marL="285750" indent="-285750">
              <a:buFont typeface="Arial" panose="020B0604020202020204" pitchFamily="34" charset="0"/>
              <a:buChar char="•"/>
            </a:pPr>
            <a:r>
              <a:rPr lang="en-US" sz="2400" u="sng" dirty="0"/>
              <a:t>Research Capabilities (Table 6) </a:t>
            </a:r>
            <a:r>
              <a:rPr lang="en-US" sz="2400" dirty="0"/>
              <a:t>– What we want to measure and/or collect and equipment we need to deploy</a:t>
            </a:r>
          </a:p>
          <a:p>
            <a:pPr marL="285750" indent="-285750">
              <a:buFont typeface="Arial" panose="020B0604020202020204" pitchFamily="34" charset="0"/>
              <a:buChar char="•"/>
            </a:pPr>
            <a:r>
              <a:rPr lang="en-US" sz="2400" u="sng" dirty="0"/>
              <a:t>Research Capable Small Boat (Table 7)</a:t>
            </a:r>
            <a:r>
              <a:rPr lang="en-US" sz="2400" dirty="0"/>
              <a:t>– A well-equipped small boat</a:t>
            </a:r>
          </a:p>
        </p:txBody>
      </p:sp>
    </p:spTree>
    <p:extLst>
      <p:ext uri="{BB962C8B-B14F-4D97-AF65-F5344CB8AC3E}">
        <p14:creationId xmlns:p14="http://schemas.microsoft.com/office/powerpoint/2010/main" val="3376469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a:extLst>
            <a:ext uri="{FF2B5EF4-FFF2-40B4-BE49-F238E27FC236}">
              <a16:creationId xmlns:a16="http://schemas.microsoft.com/office/drawing/2014/main" id="{ABC08187-1807-E7BB-2715-DD872A4A44A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28B1DBB-A440-C775-EFA8-B74653E8A36E}"/>
              </a:ext>
            </a:extLst>
          </p:cNvPr>
          <p:cNvSpPr/>
          <p:nvPr/>
        </p:nvSpPr>
        <p:spPr>
          <a:xfrm>
            <a:off x="0" y="1"/>
            <a:ext cx="9144000" cy="96981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14C402-8EF1-E752-01B0-BFA4DADB08F5}"/>
              </a:ext>
            </a:extLst>
          </p:cNvPr>
          <p:cNvSpPr>
            <a:spLocks noGrp="1"/>
          </p:cNvSpPr>
          <p:nvPr>
            <p:ph type="title"/>
          </p:nvPr>
        </p:nvSpPr>
        <p:spPr>
          <a:xfrm>
            <a:off x="0" y="103910"/>
            <a:ext cx="9144001" cy="762000"/>
          </a:xfrm>
        </p:spPr>
        <p:txBody>
          <a:bodyPr>
            <a:normAutofit/>
          </a:bodyPr>
          <a:lstStyle/>
          <a:p>
            <a:pPr algn="ctr"/>
            <a:r>
              <a:rPr lang="en-US" sz="3600" dirty="0"/>
              <a:t> </a:t>
            </a:r>
            <a:r>
              <a:rPr lang="en-US" sz="3600" b="1" dirty="0"/>
              <a:t>Table 5:</a:t>
            </a:r>
            <a:r>
              <a:rPr lang="en-US" sz="3600" dirty="0"/>
              <a:t> </a:t>
            </a:r>
            <a:r>
              <a:rPr lang="en-US" sz="3600" b="1" dirty="0"/>
              <a:t>Science Enabling Capabilities</a:t>
            </a:r>
          </a:p>
        </p:txBody>
      </p:sp>
      <p:sp>
        <p:nvSpPr>
          <p:cNvPr id="7" name="Content Placeholder 6">
            <a:extLst>
              <a:ext uri="{FF2B5EF4-FFF2-40B4-BE49-F238E27FC236}">
                <a16:creationId xmlns:a16="http://schemas.microsoft.com/office/drawing/2014/main" id="{E3F067AB-70B4-BB9C-DFC8-E7444151BE57}"/>
              </a:ext>
            </a:extLst>
          </p:cNvPr>
          <p:cNvSpPr>
            <a:spLocks noGrp="1"/>
          </p:cNvSpPr>
          <p:nvPr>
            <p:ph idx="1"/>
          </p:nvPr>
        </p:nvSpPr>
        <p:spPr>
          <a:xfrm>
            <a:off x="216724" y="1278866"/>
            <a:ext cx="8360227" cy="5130346"/>
          </a:xfrm>
        </p:spPr>
        <p:txBody>
          <a:bodyPr>
            <a:normAutofit lnSpcReduction="10000"/>
          </a:bodyPr>
          <a:lstStyle/>
          <a:p>
            <a:pPr lvl="1"/>
            <a:r>
              <a:rPr lang="en-US" dirty="0"/>
              <a:t>Enable scientific work on a ship, even if the ship is not a dedicated research vessel</a:t>
            </a:r>
          </a:p>
          <a:p>
            <a:pPr lvl="1"/>
            <a:r>
              <a:rPr lang="en-US" dirty="0"/>
              <a:t>Most partly permanent characteristics of equipment on the ship although some can be brought aboard for a specific science mission</a:t>
            </a:r>
          </a:p>
          <a:p>
            <a:pPr lvl="1"/>
            <a:r>
              <a:rPr lang="en-US" dirty="0"/>
              <a:t>May not be used for all the ship’s missions but generally are necessary to conduct science missions or missions that include a scientific work component</a:t>
            </a:r>
          </a:p>
          <a:p>
            <a:pPr lvl="1"/>
            <a:r>
              <a:rPr lang="en-US" dirty="0"/>
              <a:t>Identified for each:</a:t>
            </a:r>
          </a:p>
          <a:p>
            <a:pPr lvl="2">
              <a:buFont typeface="Courier New" panose="02070309020205020404" pitchFamily="49" charset="0"/>
              <a:buChar char="o"/>
            </a:pPr>
            <a:r>
              <a:rPr lang="en-US" dirty="0"/>
              <a:t>If it can modular</a:t>
            </a:r>
          </a:p>
          <a:p>
            <a:pPr lvl="2">
              <a:buFont typeface="Courier New" panose="02070309020205020404" pitchFamily="49" charset="0"/>
              <a:buChar char="o"/>
            </a:pPr>
            <a:r>
              <a:rPr lang="en-US" dirty="0"/>
              <a:t>Needed supporting systems (e.g., cables, network, gear handling)</a:t>
            </a:r>
          </a:p>
          <a:p>
            <a:pPr lvl="2">
              <a:buFont typeface="Courier New" panose="02070309020205020404" pitchFamily="49" charset="0"/>
              <a:buChar char="o"/>
            </a:pPr>
            <a:r>
              <a:rPr lang="en-US" dirty="0"/>
              <a:t>Potential contributions to national security</a:t>
            </a:r>
          </a:p>
          <a:p>
            <a:pPr lvl="1"/>
            <a:r>
              <a:rPr lang="en-US" dirty="0"/>
              <a:t>Examples: Hull mounted transducers, berthing, lab space, moon pool, </a:t>
            </a:r>
            <a:r>
              <a:rPr lang="en-US" dirty="0" err="1"/>
              <a:t>overboarding</a:t>
            </a:r>
            <a:r>
              <a:rPr lang="en-US" dirty="0"/>
              <a:t>, flow through science seawater, science data network and internet, modular capability</a:t>
            </a:r>
          </a:p>
        </p:txBody>
      </p:sp>
    </p:spTree>
    <p:extLst>
      <p:ext uri="{BB962C8B-B14F-4D97-AF65-F5344CB8AC3E}">
        <p14:creationId xmlns:p14="http://schemas.microsoft.com/office/powerpoint/2010/main" val="1936089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a:extLst>
            <a:ext uri="{FF2B5EF4-FFF2-40B4-BE49-F238E27FC236}">
              <a16:creationId xmlns:a16="http://schemas.microsoft.com/office/drawing/2014/main" id="{EDEB88B4-B817-96D7-EF50-5F23A69919F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B4C2674-64CC-2327-591C-F2827467E7E7}"/>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1EE65B-B8FD-3853-6627-1C14F9913502}"/>
              </a:ext>
            </a:extLst>
          </p:cNvPr>
          <p:cNvSpPr>
            <a:spLocks noGrp="1"/>
          </p:cNvSpPr>
          <p:nvPr>
            <p:ph type="title"/>
          </p:nvPr>
        </p:nvSpPr>
        <p:spPr>
          <a:xfrm>
            <a:off x="0" y="0"/>
            <a:ext cx="9144001" cy="1152939"/>
          </a:xfrm>
        </p:spPr>
        <p:txBody>
          <a:bodyPr>
            <a:normAutofit/>
          </a:bodyPr>
          <a:lstStyle/>
          <a:p>
            <a:pPr algn="ctr"/>
            <a:r>
              <a:rPr lang="en-US" sz="3600" b="1" dirty="0"/>
              <a:t> Table 6: </a:t>
            </a:r>
            <a:r>
              <a:rPr lang="en-US" sz="3200" b="1" dirty="0"/>
              <a:t>Research Capabilities – what we want to measure/collect</a:t>
            </a:r>
          </a:p>
        </p:txBody>
      </p:sp>
      <p:sp>
        <p:nvSpPr>
          <p:cNvPr id="7" name="Content Placeholder 6">
            <a:extLst>
              <a:ext uri="{FF2B5EF4-FFF2-40B4-BE49-F238E27FC236}">
                <a16:creationId xmlns:a16="http://schemas.microsoft.com/office/drawing/2014/main" id="{731DA179-98E3-5F4A-B782-5834EE9A0395}"/>
              </a:ext>
            </a:extLst>
          </p:cNvPr>
          <p:cNvSpPr>
            <a:spLocks noGrp="1"/>
          </p:cNvSpPr>
          <p:nvPr>
            <p:ph idx="1"/>
          </p:nvPr>
        </p:nvSpPr>
        <p:spPr>
          <a:xfrm>
            <a:off x="216724" y="1361993"/>
            <a:ext cx="8360227" cy="5130346"/>
          </a:xfrm>
        </p:spPr>
        <p:txBody>
          <a:bodyPr>
            <a:normAutofit fontScale="92500" lnSpcReduction="10000"/>
          </a:bodyPr>
          <a:lstStyle/>
          <a:p>
            <a:pPr lvl="1"/>
            <a:r>
              <a:rPr lang="en-US" dirty="0"/>
              <a:t>Types of data or samples to be collected and associated equipment to be deployed from or installed on a ship </a:t>
            </a:r>
          </a:p>
          <a:p>
            <a:pPr lvl="1"/>
            <a:r>
              <a:rPr lang="en-US" dirty="0"/>
              <a:t>Many can be accomplished using modular equipment brought on board for the science mission</a:t>
            </a:r>
          </a:p>
          <a:p>
            <a:pPr lvl="1"/>
            <a:r>
              <a:rPr lang="en-US" dirty="0"/>
              <a:t>Identified for each:</a:t>
            </a:r>
          </a:p>
          <a:p>
            <a:pPr lvl="2">
              <a:buFont typeface="Courier New" panose="02070309020205020404" pitchFamily="49" charset="0"/>
              <a:buChar char="o"/>
            </a:pPr>
            <a:r>
              <a:rPr lang="en-US" u="sng" dirty="0"/>
              <a:t>If it can modular</a:t>
            </a:r>
          </a:p>
          <a:p>
            <a:pPr lvl="2">
              <a:buFont typeface="Courier New" panose="02070309020205020404" pitchFamily="49" charset="0"/>
              <a:buChar char="o"/>
            </a:pPr>
            <a:r>
              <a:rPr lang="en-US" dirty="0"/>
              <a:t>Needed supporting systems (e.g., cables, network, gear handling)</a:t>
            </a:r>
          </a:p>
          <a:p>
            <a:pPr lvl="2">
              <a:buFont typeface="Courier New" panose="02070309020205020404" pitchFamily="49" charset="0"/>
              <a:buChar char="o"/>
            </a:pPr>
            <a:r>
              <a:rPr lang="en-US" dirty="0"/>
              <a:t>Contributions to national security</a:t>
            </a:r>
          </a:p>
          <a:p>
            <a:pPr lvl="2">
              <a:buFont typeface="Courier New" panose="02070309020205020404" pitchFamily="49" charset="0"/>
              <a:buChar char="o"/>
            </a:pPr>
            <a:r>
              <a:rPr lang="en-US" dirty="0"/>
              <a:t>USCG statutory missions supported by this research</a:t>
            </a:r>
          </a:p>
          <a:p>
            <a:pPr lvl="1"/>
            <a:r>
              <a:rPr lang="en-US" dirty="0"/>
              <a:t>Example: Sea-floor sampling</a:t>
            </a:r>
          </a:p>
          <a:p>
            <a:pPr lvl="2">
              <a:buFont typeface="Courier New" panose="02070309020205020404" pitchFamily="49" charset="0"/>
              <a:buChar char="o"/>
            </a:pPr>
            <a:r>
              <a:rPr lang="en-US" dirty="0"/>
              <a:t>Can be modular, </a:t>
            </a:r>
          </a:p>
          <a:p>
            <a:pPr lvl="2">
              <a:buFont typeface="Courier New" panose="02070309020205020404" pitchFamily="49" charset="0"/>
              <a:buChar char="o"/>
            </a:pPr>
            <a:r>
              <a:rPr lang="en-US" dirty="0"/>
              <a:t>Requires winch/A-frame, dynamic positioning, and ambient seawater,</a:t>
            </a:r>
          </a:p>
          <a:p>
            <a:pPr lvl="2">
              <a:buFont typeface="Courier New" panose="02070309020205020404" pitchFamily="49" charset="0"/>
              <a:buChar char="o"/>
            </a:pPr>
            <a:r>
              <a:rPr lang="en-US" dirty="0"/>
              <a:t>Contributes to validation of multibeam/backscatter measurements, detection of pollutants in seabed, support of fisheries, detection of harmful algal blooms</a:t>
            </a:r>
          </a:p>
          <a:p>
            <a:pPr lvl="2">
              <a:buFont typeface="Courier New" panose="02070309020205020404" pitchFamily="49" charset="0"/>
              <a:buChar char="o"/>
            </a:pPr>
            <a:r>
              <a:rPr lang="en-US" dirty="0"/>
              <a:t>Supports USCG Statutory Missions “Aids to Navigation”, “Living Marine Resources”, and “Marine Environmental Protection”  </a:t>
            </a:r>
          </a:p>
        </p:txBody>
      </p:sp>
    </p:spTree>
    <p:extLst>
      <p:ext uri="{BB962C8B-B14F-4D97-AF65-F5344CB8AC3E}">
        <p14:creationId xmlns:p14="http://schemas.microsoft.com/office/powerpoint/2010/main" val="3781970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a:extLst>
            <a:ext uri="{FF2B5EF4-FFF2-40B4-BE49-F238E27FC236}">
              <a16:creationId xmlns:a16="http://schemas.microsoft.com/office/drawing/2014/main" id="{D2E2F52B-3975-CC0D-F3DA-A632F69C229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777E643-D5E3-2029-B1A4-3389E9EBB801}"/>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F891F-9C49-F4DC-18C7-D9C390B23EEE}"/>
              </a:ext>
            </a:extLst>
          </p:cNvPr>
          <p:cNvSpPr>
            <a:spLocks noGrp="1"/>
          </p:cNvSpPr>
          <p:nvPr>
            <p:ph type="title"/>
          </p:nvPr>
        </p:nvSpPr>
        <p:spPr>
          <a:xfrm>
            <a:off x="0" y="0"/>
            <a:ext cx="9144001" cy="1152939"/>
          </a:xfrm>
        </p:spPr>
        <p:txBody>
          <a:bodyPr>
            <a:normAutofit/>
          </a:bodyPr>
          <a:lstStyle/>
          <a:p>
            <a:pPr algn="ctr"/>
            <a:r>
              <a:rPr lang="en-US" sz="3600" b="1" dirty="0"/>
              <a:t> Table 7: Research Capable Small Boat</a:t>
            </a:r>
          </a:p>
        </p:txBody>
      </p:sp>
      <p:sp>
        <p:nvSpPr>
          <p:cNvPr id="7" name="Content Placeholder 6">
            <a:extLst>
              <a:ext uri="{FF2B5EF4-FFF2-40B4-BE49-F238E27FC236}">
                <a16:creationId xmlns:a16="http://schemas.microsoft.com/office/drawing/2014/main" id="{ABE4B9FD-403E-0B24-9439-538F20858A61}"/>
              </a:ext>
            </a:extLst>
          </p:cNvPr>
          <p:cNvSpPr>
            <a:spLocks noGrp="1"/>
          </p:cNvSpPr>
          <p:nvPr>
            <p:ph idx="1"/>
          </p:nvPr>
        </p:nvSpPr>
        <p:spPr>
          <a:xfrm>
            <a:off x="216724" y="1361993"/>
            <a:ext cx="8360227" cy="5130346"/>
          </a:xfrm>
        </p:spPr>
        <p:txBody>
          <a:bodyPr>
            <a:normAutofit/>
          </a:bodyPr>
          <a:lstStyle/>
          <a:p>
            <a:pPr marL="457200" lvl="1" indent="0">
              <a:buNone/>
            </a:pPr>
            <a:r>
              <a:rPr lang="en-US" dirty="0"/>
              <a:t>Need: Sampling in shallow water or away from the ship where the upper water column is undisturbed</a:t>
            </a:r>
          </a:p>
          <a:p>
            <a:pPr marL="457200" lvl="1" indent="0">
              <a:buNone/>
            </a:pPr>
            <a:endParaRPr lang="en-US" dirty="0"/>
          </a:p>
          <a:p>
            <a:pPr lvl="1"/>
            <a:r>
              <a:rPr lang="en-US" dirty="0"/>
              <a:t>Permanent equipment and capability to support researcher supplied equipment</a:t>
            </a:r>
          </a:p>
          <a:p>
            <a:pPr lvl="1"/>
            <a:r>
              <a:rPr lang="en-US" dirty="0"/>
              <a:t>Identified for each type of equipment and instrumentation:</a:t>
            </a:r>
          </a:p>
          <a:p>
            <a:pPr lvl="2"/>
            <a:r>
              <a:rPr lang="en-US" dirty="0"/>
              <a:t>If it can modular</a:t>
            </a:r>
          </a:p>
          <a:p>
            <a:pPr lvl="2"/>
            <a:r>
              <a:rPr lang="en-US" dirty="0"/>
              <a:t>Related research goals</a:t>
            </a:r>
          </a:p>
          <a:p>
            <a:pPr lvl="1"/>
            <a:r>
              <a:rPr lang="en-US" dirty="0"/>
              <a:t>Example: Hull-mounted multibeam</a:t>
            </a:r>
          </a:p>
          <a:p>
            <a:pPr lvl="2"/>
            <a:r>
              <a:rPr lang="en-US" dirty="0"/>
              <a:t>Cannot be modular</a:t>
            </a:r>
          </a:p>
          <a:p>
            <a:pPr lvl="2"/>
            <a:r>
              <a:rPr lang="en-US" dirty="0"/>
              <a:t>Mapping</a:t>
            </a:r>
          </a:p>
        </p:txBody>
      </p:sp>
    </p:spTree>
    <p:extLst>
      <p:ext uri="{BB962C8B-B14F-4D97-AF65-F5344CB8AC3E}">
        <p14:creationId xmlns:p14="http://schemas.microsoft.com/office/powerpoint/2010/main" val="3231173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a:extLst>
            <a:ext uri="{FF2B5EF4-FFF2-40B4-BE49-F238E27FC236}">
              <a16:creationId xmlns:a16="http://schemas.microsoft.com/office/drawing/2014/main" id="{1473D738-0E07-77A0-29E9-878B96F8F74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F424EAA-7E8E-0528-468C-E4DA03B8DF48}"/>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A86AB-9019-CCE5-C988-E955F83FFD7F}"/>
              </a:ext>
            </a:extLst>
          </p:cNvPr>
          <p:cNvSpPr>
            <a:spLocks noGrp="1"/>
          </p:cNvSpPr>
          <p:nvPr>
            <p:ph type="title"/>
          </p:nvPr>
        </p:nvSpPr>
        <p:spPr>
          <a:xfrm>
            <a:off x="0" y="0"/>
            <a:ext cx="9144001" cy="1152939"/>
          </a:xfrm>
        </p:spPr>
        <p:txBody>
          <a:bodyPr>
            <a:normAutofit/>
          </a:bodyPr>
          <a:lstStyle/>
          <a:p>
            <a:pPr algn="ctr"/>
            <a:r>
              <a:rPr lang="en-US" sz="3600" b="1" dirty="0"/>
              <a:t>Science Mission Scenarios</a:t>
            </a:r>
          </a:p>
        </p:txBody>
      </p:sp>
      <p:pic>
        <p:nvPicPr>
          <p:cNvPr id="3" name="Picture 2">
            <a:extLst>
              <a:ext uri="{FF2B5EF4-FFF2-40B4-BE49-F238E27FC236}">
                <a16:creationId xmlns:a16="http://schemas.microsoft.com/office/drawing/2014/main" id="{84AD4A4D-0303-B54C-7A72-F6BE7F49DDFF}"/>
              </a:ext>
            </a:extLst>
          </p:cNvPr>
          <p:cNvPicPr>
            <a:picLocks noChangeAspect="1"/>
          </p:cNvPicPr>
          <p:nvPr/>
        </p:nvPicPr>
        <p:blipFill>
          <a:blip r:embed="rId2"/>
          <a:stretch>
            <a:fillRect/>
          </a:stretch>
        </p:blipFill>
        <p:spPr>
          <a:xfrm>
            <a:off x="514344" y="1561522"/>
            <a:ext cx="8363330" cy="4797714"/>
          </a:xfrm>
          <a:prstGeom prst="rect">
            <a:avLst/>
          </a:prstGeom>
        </p:spPr>
      </p:pic>
    </p:spTree>
    <p:extLst>
      <p:ext uri="{BB962C8B-B14F-4D97-AF65-F5344CB8AC3E}">
        <p14:creationId xmlns:p14="http://schemas.microsoft.com/office/powerpoint/2010/main" val="230168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a:extLst>
            <a:ext uri="{FF2B5EF4-FFF2-40B4-BE49-F238E27FC236}">
              <a16:creationId xmlns:a16="http://schemas.microsoft.com/office/drawing/2014/main" id="{28A83BFE-0D82-9E93-43A5-EBD73C0E8F0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49E6C68-6DCF-AF04-1CD6-749F13ACA088}"/>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EE725D-7BE4-C8DE-1120-39F62C33629C}"/>
              </a:ext>
            </a:extLst>
          </p:cNvPr>
          <p:cNvSpPr>
            <a:spLocks noGrp="1"/>
          </p:cNvSpPr>
          <p:nvPr>
            <p:ph type="title"/>
          </p:nvPr>
        </p:nvSpPr>
        <p:spPr>
          <a:xfrm>
            <a:off x="0" y="0"/>
            <a:ext cx="9144001" cy="1152939"/>
          </a:xfrm>
        </p:spPr>
        <p:txBody>
          <a:bodyPr>
            <a:normAutofit/>
          </a:bodyPr>
          <a:lstStyle/>
          <a:p>
            <a:pPr algn="ctr"/>
            <a:r>
              <a:rPr lang="en-US" sz="3600" b="1" dirty="0">
                <a:solidFill>
                  <a:srgbClr val="000000"/>
                </a:solidFill>
              </a:rPr>
              <a:t>Report Completed January 28, 2026</a:t>
            </a:r>
            <a:endParaRPr lang="en-US" sz="3600" b="1" dirty="0"/>
          </a:p>
        </p:txBody>
      </p:sp>
      <p:pic>
        <p:nvPicPr>
          <p:cNvPr id="3" name="Content Placeholder 4" descr="A cover of a book&#10;&#10;AI-generated content may be incorrect.">
            <a:extLst>
              <a:ext uri="{FF2B5EF4-FFF2-40B4-BE49-F238E27FC236}">
                <a16:creationId xmlns:a16="http://schemas.microsoft.com/office/drawing/2014/main" id="{2F927D28-A7BB-DEBB-30D8-989F2F5C0867}"/>
              </a:ext>
            </a:extLst>
          </p:cNvPr>
          <p:cNvPicPr>
            <a:picLocks noChangeAspect="1"/>
          </p:cNvPicPr>
          <p:nvPr/>
        </p:nvPicPr>
        <p:blipFill>
          <a:blip r:embed="rId3"/>
          <a:stretch>
            <a:fillRect/>
          </a:stretch>
        </p:blipFill>
        <p:spPr>
          <a:xfrm>
            <a:off x="203487" y="1291484"/>
            <a:ext cx="4205046" cy="5441825"/>
          </a:xfrm>
          <a:prstGeom prst="rect">
            <a:avLst/>
          </a:prstGeom>
        </p:spPr>
      </p:pic>
      <p:sp>
        <p:nvSpPr>
          <p:cNvPr id="8" name="TextBox 7">
            <a:extLst>
              <a:ext uri="{FF2B5EF4-FFF2-40B4-BE49-F238E27FC236}">
                <a16:creationId xmlns:a16="http://schemas.microsoft.com/office/drawing/2014/main" id="{AB06AC62-8F29-63BF-790D-BDB0CCBB78FD}"/>
              </a:ext>
            </a:extLst>
          </p:cNvPr>
          <p:cNvSpPr txBox="1"/>
          <p:nvPr/>
        </p:nvSpPr>
        <p:spPr>
          <a:xfrm>
            <a:off x="4324063" y="1674674"/>
            <a:ext cx="4616450" cy="4154984"/>
          </a:xfrm>
          <a:prstGeom prst="rect">
            <a:avLst/>
          </a:prstGeom>
          <a:noFill/>
        </p:spPr>
        <p:txBody>
          <a:bodyPr wrap="square">
            <a:spAutoFit/>
          </a:bodyPr>
          <a:lstStyle/>
          <a:p>
            <a:pPr marL="742950" lvl="1" indent="-285750">
              <a:buFont typeface="Arial" panose="020B0604020202020204" pitchFamily="34" charset="0"/>
              <a:buChar char="•"/>
            </a:pPr>
            <a:r>
              <a:rPr lang="en-US" sz="2400" dirty="0">
                <a:solidFill>
                  <a:srgbClr val="000000"/>
                </a:solidFill>
              </a:rPr>
              <a:t>Report edited and laid out by Ellen Kappel</a:t>
            </a:r>
          </a:p>
          <a:p>
            <a:pPr marL="742950" lvl="1" indent="-285750">
              <a:buFont typeface="Arial" panose="020B0604020202020204" pitchFamily="34" charset="0"/>
              <a:buChar char="•"/>
            </a:pPr>
            <a:r>
              <a:rPr lang="en-US" sz="2400" dirty="0">
                <a:solidFill>
                  <a:srgbClr val="000000"/>
                </a:solidFill>
              </a:rPr>
              <a:t>Report sent to UNOLS Council for Concurrence on February 22, 2026.</a:t>
            </a:r>
          </a:p>
          <a:p>
            <a:pPr marL="742950" lvl="1" indent="-285750">
              <a:buFont typeface="Arial" panose="020B0604020202020204" pitchFamily="34" charset="0"/>
              <a:buChar char="•"/>
            </a:pPr>
            <a:r>
              <a:rPr lang="en-US" sz="2400" dirty="0">
                <a:solidFill>
                  <a:srgbClr val="000000"/>
                </a:solidFill>
              </a:rPr>
              <a:t>Unanimous concurrence on February 28, 2206</a:t>
            </a:r>
          </a:p>
          <a:p>
            <a:pPr marL="742950" lvl="1" indent="-285750">
              <a:buFont typeface="Arial" panose="020B0604020202020204" pitchFamily="34" charset="0"/>
              <a:buChar char="•"/>
            </a:pPr>
            <a:r>
              <a:rPr lang="en-US" sz="2400" dirty="0">
                <a:solidFill>
                  <a:srgbClr val="000000"/>
                </a:solidFill>
              </a:rPr>
              <a:t>Final report sent to USCG, USARC, NSF, and ONR on March 5, 2026</a:t>
            </a:r>
          </a:p>
          <a:p>
            <a:pPr marL="742950" lvl="1" indent="-285750">
              <a:buFont typeface="Arial" panose="020B0604020202020204" pitchFamily="34" charset="0"/>
              <a:buChar char="•"/>
            </a:pPr>
            <a:r>
              <a:rPr lang="en-US" sz="2400" dirty="0">
                <a:solidFill>
                  <a:srgbClr val="000000"/>
                </a:solidFill>
              </a:rPr>
              <a:t>Available on UNOLS Web Site</a:t>
            </a:r>
          </a:p>
        </p:txBody>
      </p:sp>
    </p:spTree>
    <p:extLst>
      <p:ext uri="{BB962C8B-B14F-4D97-AF65-F5344CB8AC3E}">
        <p14:creationId xmlns:p14="http://schemas.microsoft.com/office/powerpoint/2010/main" val="3586277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a:extLst>
            <a:ext uri="{FF2B5EF4-FFF2-40B4-BE49-F238E27FC236}">
              <a16:creationId xmlns:a16="http://schemas.microsoft.com/office/drawing/2014/main" id="{17C3AE2C-65B7-936A-C346-05ABBB2DF80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2821EAE-C729-A686-BE31-10CA53105ED1}"/>
              </a:ext>
            </a:extLst>
          </p:cNvPr>
          <p:cNvSpPr/>
          <p:nvPr/>
        </p:nvSpPr>
        <p:spPr>
          <a:xfrm>
            <a:off x="0" y="0"/>
            <a:ext cx="9144000" cy="169025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38D712-FAFB-ACE3-6CAF-F08A48508B96}"/>
              </a:ext>
            </a:extLst>
          </p:cNvPr>
          <p:cNvSpPr>
            <a:spLocks noGrp="1"/>
          </p:cNvSpPr>
          <p:nvPr>
            <p:ph type="title"/>
          </p:nvPr>
        </p:nvSpPr>
        <p:spPr>
          <a:xfrm>
            <a:off x="0" y="110836"/>
            <a:ext cx="9144001" cy="1468582"/>
          </a:xfrm>
        </p:spPr>
        <p:txBody>
          <a:bodyPr>
            <a:normAutofit fontScale="90000"/>
          </a:bodyPr>
          <a:lstStyle/>
          <a:p>
            <a:pPr algn="ctr"/>
            <a:r>
              <a:rPr lang="en-US" sz="3600" b="1" dirty="0"/>
              <a:t> </a:t>
            </a:r>
            <a:r>
              <a:rPr lang="en-US" sz="3300" b="1" dirty="0"/>
              <a:t>Not all future icebreakers will have all the recommended enabling capabilities or ability to conduct needed measurements but all Science Missions can be supported by at least one type of ship</a:t>
            </a:r>
          </a:p>
        </p:txBody>
      </p:sp>
      <p:pic>
        <p:nvPicPr>
          <p:cNvPr id="3" name="Picture 2">
            <a:extLst>
              <a:ext uri="{FF2B5EF4-FFF2-40B4-BE49-F238E27FC236}">
                <a16:creationId xmlns:a16="http://schemas.microsoft.com/office/drawing/2014/main" id="{50FB105E-D808-1A63-AFE8-4720B1D06BB7}"/>
              </a:ext>
            </a:extLst>
          </p:cNvPr>
          <p:cNvPicPr>
            <a:picLocks noChangeAspect="1"/>
          </p:cNvPicPr>
          <p:nvPr/>
        </p:nvPicPr>
        <p:blipFill>
          <a:blip r:embed="rId2"/>
          <a:stretch>
            <a:fillRect/>
          </a:stretch>
        </p:blipFill>
        <p:spPr>
          <a:xfrm>
            <a:off x="349827" y="2679461"/>
            <a:ext cx="8444345" cy="4067703"/>
          </a:xfrm>
          <a:prstGeom prst="rect">
            <a:avLst/>
          </a:prstGeom>
        </p:spPr>
      </p:pic>
      <p:sp>
        <p:nvSpPr>
          <p:cNvPr id="5" name="TextBox 4">
            <a:extLst>
              <a:ext uri="{FF2B5EF4-FFF2-40B4-BE49-F238E27FC236}">
                <a16:creationId xmlns:a16="http://schemas.microsoft.com/office/drawing/2014/main" id="{D634FDE2-2ABD-A9A3-4684-A13FB029B4E2}"/>
              </a:ext>
            </a:extLst>
          </p:cNvPr>
          <p:cNvSpPr txBox="1"/>
          <p:nvPr/>
        </p:nvSpPr>
        <p:spPr>
          <a:xfrm>
            <a:off x="800100" y="2000192"/>
            <a:ext cx="7707303" cy="400110"/>
          </a:xfrm>
          <a:prstGeom prst="rect">
            <a:avLst/>
          </a:prstGeom>
          <a:noFill/>
        </p:spPr>
        <p:txBody>
          <a:bodyPr wrap="none" rtlCol="0">
            <a:spAutoFit/>
          </a:bodyPr>
          <a:lstStyle/>
          <a:p>
            <a:r>
              <a:rPr lang="en-US" sz="2000" dirty="0"/>
              <a:t>Modular equipment can greatly expand the science capabilities of a ship</a:t>
            </a:r>
          </a:p>
        </p:txBody>
      </p:sp>
    </p:spTree>
    <p:extLst>
      <p:ext uri="{BB962C8B-B14F-4D97-AF65-F5344CB8AC3E}">
        <p14:creationId xmlns:p14="http://schemas.microsoft.com/office/powerpoint/2010/main" val="1062378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a:extLst>
            <a:ext uri="{FF2B5EF4-FFF2-40B4-BE49-F238E27FC236}">
              <a16:creationId xmlns:a16="http://schemas.microsoft.com/office/drawing/2014/main" id="{BE7A86E1-8395-7663-79E9-D75A32D700C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D145288-7257-95B8-9A8D-10E2456181A7}"/>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CED16-425F-D525-05E7-4B3089B92E7A}"/>
              </a:ext>
            </a:extLst>
          </p:cNvPr>
          <p:cNvSpPr>
            <a:spLocks noGrp="1"/>
          </p:cNvSpPr>
          <p:nvPr>
            <p:ph type="title"/>
          </p:nvPr>
        </p:nvSpPr>
        <p:spPr>
          <a:xfrm>
            <a:off x="0" y="0"/>
            <a:ext cx="9144001" cy="1152939"/>
          </a:xfrm>
        </p:spPr>
        <p:txBody>
          <a:bodyPr>
            <a:normAutofit/>
          </a:bodyPr>
          <a:lstStyle/>
          <a:p>
            <a:pPr algn="ctr"/>
            <a:r>
              <a:rPr lang="en-US" sz="3600" b="1" dirty="0"/>
              <a:t>                  Key Suggestions for the USCGC Storis</a:t>
            </a:r>
          </a:p>
        </p:txBody>
      </p:sp>
      <p:sp>
        <p:nvSpPr>
          <p:cNvPr id="6" name="Content Placeholder 5">
            <a:extLst>
              <a:ext uri="{FF2B5EF4-FFF2-40B4-BE49-F238E27FC236}">
                <a16:creationId xmlns:a16="http://schemas.microsoft.com/office/drawing/2014/main" id="{7168D18F-0647-BEAB-6289-1831627AE9CD}"/>
              </a:ext>
            </a:extLst>
          </p:cNvPr>
          <p:cNvSpPr>
            <a:spLocks noGrp="1"/>
          </p:cNvSpPr>
          <p:nvPr>
            <p:ph idx="1"/>
          </p:nvPr>
        </p:nvSpPr>
        <p:spPr>
          <a:xfrm>
            <a:off x="110836" y="1487226"/>
            <a:ext cx="8597043" cy="4891905"/>
          </a:xfrm>
        </p:spPr>
        <p:txBody>
          <a:bodyPr>
            <a:normAutofit fontScale="92500"/>
          </a:bodyPr>
          <a:lstStyle/>
          <a:p>
            <a:pPr marL="457200" lvl="1" indent="0">
              <a:buNone/>
            </a:pPr>
            <a:endParaRPr lang="en-US" sz="2000" dirty="0">
              <a:solidFill>
                <a:srgbClr val="000000"/>
              </a:solidFill>
              <a:effectLst/>
              <a:cs typeface="Times New Roman" panose="02020603050405020304" pitchFamily="18" charset="0"/>
            </a:endParaRPr>
          </a:p>
          <a:p>
            <a:r>
              <a:rPr lang="en-US" sz="2600" dirty="0">
                <a:solidFill>
                  <a:srgbClr val="000000"/>
                </a:solidFill>
                <a:effectLst/>
              </a:rPr>
              <a:t>Provided recommendations for 1) high priority infrastructure, 2) overboard handling, 3) meteorological and other underway sensors, 4) laboratory and staging spaces, and 5) science network and data handling</a:t>
            </a:r>
          </a:p>
          <a:p>
            <a:r>
              <a:rPr lang="en-US" sz="2600" dirty="0">
                <a:solidFill>
                  <a:srgbClr val="000000"/>
                </a:solidFill>
                <a:effectLst/>
              </a:rPr>
              <a:t>Included general estimates of the phasing and scope of each modification and whether the capability could be modular/portable (i.e., brought on board for a science mission)</a:t>
            </a:r>
          </a:p>
          <a:p>
            <a:r>
              <a:rPr lang="en-US" sz="2600" dirty="0">
                <a:solidFill>
                  <a:srgbClr val="000000"/>
                </a:solidFill>
                <a:effectLst/>
              </a:rPr>
              <a:t>Described needed supporting infrastructure for each capability (e.g., wiring for sensors, deck strength fo</a:t>
            </a:r>
            <a:r>
              <a:rPr lang="en-US" sz="2600" dirty="0">
                <a:solidFill>
                  <a:srgbClr val="000000"/>
                </a:solidFill>
              </a:rPr>
              <a:t>r heavy modular equipment)</a:t>
            </a:r>
          </a:p>
          <a:p>
            <a:r>
              <a:rPr lang="en-US" sz="2600" dirty="0">
                <a:solidFill>
                  <a:srgbClr val="000000"/>
                </a:solidFill>
                <a:effectLst/>
              </a:rPr>
              <a:t>Identified how eac</a:t>
            </a:r>
            <a:r>
              <a:rPr lang="en-US" sz="2600" dirty="0">
                <a:solidFill>
                  <a:srgbClr val="000000"/>
                </a:solidFill>
              </a:rPr>
              <a:t>h </a:t>
            </a:r>
            <a:r>
              <a:rPr lang="en-US" sz="2600" dirty="0">
                <a:solidFill>
                  <a:srgbClr val="000000"/>
                </a:solidFill>
                <a:effectLst/>
              </a:rPr>
              <a:t>science capability contributes to US National Security needs and the type of science it would support</a:t>
            </a:r>
          </a:p>
          <a:p>
            <a:endParaRPr lang="en-US" dirty="0">
              <a:solidFill>
                <a:srgbClr val="000000"/>
              </a:solidFill>
              <a:effectLst/>
              <a:cs typeface="Times New Roman" panose="02020603050405020304" pitchFamily="18" charset="0"/>
            </a:endParaRPr>
          </a:p>
          <a:p>
            <a:endParaRPr lang="en-US" dirty="0"/>
          </a:p>
        </p:txBody>
      </p:sp>
      <p:pic>
        <p:nvPicPr>
          <p:cNvPr id="3" name="Picture 6" descr="The U.S. Coast Guard Cutter Storis is shown here underway, June 3, 2025.">
            <a:extLst>
              <a:ext uri="{FF2B5EF4-FFF2-40B4-BE49-F238E27FC236}">
                <a16:creationId xmlns:a16="http://schemas.microsoft.com/office/drawing/2014/main" id="{774AD54A-8725-8E1C-13AC-75D810EACF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690"/>
          <a:stretch/>
        </p:blipFill>
        <p:spPr bwMode="auto">
          <a:xfrm>
            <a:off x="0" y="0"/>
            <a:ext cx="1986006" cy="114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468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811F05-5BCE-7217-B39B-D1D1D2DD266F}"/>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BC09F-76CE-B720-38F6-382C5C701FC0}"/>
              </a:ext>
            </a:extLst>
          </p:cNvPr>
          <p:cNvSpPr>
            <a:spLocks noGrp="1"/>
          </p:cNvSpPr>
          <p:nvPr>
            <p:ph type="title"/>
          </p:nvPr>
        </p:nvSpPr>
        <p:spPr>
          <a:xfrm>
            <a:off x="628650" y="0"/>
            <a:ext cx="8515350" cy="1325563"/>
          </a:xfrm>
        </p:spPr>
        <p:txBody>
          <a:bodyPr>
            <a:normAutofit/>
          </a:bodyPr>
          <a:lstStyle/>
          <a:p>
            <a:pPr algn="ctr"/>
            <a:r>
              <a:rPr lang="en-US" sz="3600" b="1" dirty="0"/>
              <a:t>             Key Suggestions for the USGC STORIS</a:t>
            </a:r>
          </a:p>
        </p:txBody>
      </p:sp>
      <p:sp>
        <p:nvSpPr>
          <p:cNvPr id="7" name="Content Placeholder 6">
            <a:extLst>
              <a:ext uri="{FF2B5EF4-FFF2-40B4-BE49-F238E27FC236}">
                <a16:creationId xmlns:a16="http://schemas.microsoft.com/office/drawing/2014/main" id="{254C4A0C-DEF9-DFE1-89AA-7B402E1AAFBE}"/>
              </a:ext>
            </a:extLst>
          </p:cNvPr>
          <p:cNvSpPr>
            <a:spLocks noGrp="1"/>
          </p:cNvSpPr>
          <p:nvPr>
            <p:ph sz="half" idx="1"/>
          </p:nvPr>
        </p:nvSpPr>
        <p:spPr>
          <a:xfrm>
            <a:off x="462395" y="1534679"/>
            <a:ext cx="4026477" cy="4935394"/>
          </a:xfrm>
        </p:spPr>
        <p:txBody>
          <a:bodyPr>
            <a:normAutofit fontScale="85000" lnSpcReduction="20000"/>
          </a:bodyPr>
          <a:lstStyle/>
          <a:p>
            <a:r>
              <a:rPr lang="en-US" dirty="0"/>
              <a:t>High Priority Infrastructure</a:t>
            </a:r>
          </a:p>
          <a:p>
            <a:pPr lvl="1"/>
            <a:r>
              <a:rPr lang="en-US" dirty="0"/>
              <a:t>Hull Mounted Transducers</a:t>
            </a:r>
          </a:p>
          <a:p>
            <a:pPr lvl="1"/>
            <a:r>
              <a:rPr lang="en-US" dirty="0"/>
              <a:t>Capacity for up to 35 science</a:t>
            </a:r>
          </a:p>
          <a:p>
            <a:r>
              <a:rPr lang="en-US" dirty="0"/>
              <a:t>Overboard/Handling</a:t>
            </a:r>
          </a:p>
          <a:p>
            <a:pPr lvl="1"/>
            <a:r>
              <a:rPr lang="en-US" dirty="0"/>
              <a:t>DP</a:t>
            </a:r>
          </a:p>
          <a:p>
            <a:pPr lvl="1"/>
            <a:r>
              <a:rPr lang="en-US" dirty="0"/>
              <a:t>Stern A-Frame</a:t>
            </a:r>
          </a:p>
          <a:p>
            <a:pPr lvl="1"/>
            <a:r>
              <a:rPr lang="en-US" dirty="0"/>
              <a:t>Support for modular equipment</a:t>
            </a:r>
          </a:p>
          <a:p>
            <a:pPr lvl="1"/>
            <a:r>
              <a:rPr lang="en-US" dirty="0"/>
              <a:t>LARS</a:t>
            </a:r>
          </a:p>
          <a:p>
            <a:pPr lvl="1"/>
            <a:r>
              <a:rPr lang="en-US" dirty="0"/>
              <a:t>Oceanographic winches</a:t>
            </a:r>
          </a:p>
          <a:p>
            <a:r>
              <a:rPr lang="en-US" dirty="0"/>
              <a:t>Met. and underway sensors</a:t>
            </a:r>
          </a:p>
          <a:p>
            <a:pPr lvl="1"/>
            <a:r>
              <a:rPr lang="en-US" dirty="0"/>
              <a:t>Flow through SW</a:t>
            </a:r>
          </a:p>
          <a:p>
            <a:pPr lvl="1"/>
            <a:r>
              <a:rPr lang="en-US" dirty="0"/>
              <a:t>Met mast or equivalent</a:t>
            </a:r>
          </a:p>
        </p:txBody>
      </p:sp>
      <p:sp>
        <p:nvSpPr>
          <p:cNvPr id="8" name="Content Placeholder 7">
            <a:extLst>
              <a:ext uri="{FF2B5EF4-FFF2-40B4-BE49-F238E27FC236}">
                <a16:creationId xmlns:a16="http://schemas.microsoft.com/office/drawing/2014/main" id="{B76DB2F3-89BE-0AA4-9E6C-E37E29C95407}"/>
              </a:ext>
            </a:extLst>
          </p:cNvPr>
          <p:cNvSpPr>
            <a:spLocks noGrp="1"/>
          </p:cNvSpPr>
          <p:nvPr>
            <p:ph sz="half" idx="2"/>
          </p:nvPr>
        </p:nvSpPr>
        <p:spPr>
          <a:xfrm>
            <a:off x="4656859" y="1465405"/>
            <a:ext cx="4099214" cy="5254050"/>
          </a:xfrm>
        </p:spPr>
        <p:txBody>
          <a:bodyPr>
            <a:normAutofit fontScale="85000" lnSpcReduction="20000"/>
          </a:bodyPr>
          <a:lstStyle/>
          <a:p>
            <a:r>
              <a:rPr lang="en-US" dirty="0"/>
              <a:t>Laboratory/Staging</a:t>
            </a:r>
          </a:p>
          <a:p>
            <a:pPr lvl="1"/>
            <a:r>
              <a:rPr lang="en-US" dirty="0"/>
              <a:t>Permanent lab space</a:t>
            </a:r>
          </a:p>
          <a:p>
            <a:pPr lvl="1"/>
            <a:r>
              <a:rPr lang="en-US" dirty="0"/>
              <a:t>Capability for modular lab and science equipment</a:t>
            </a:r>
          </a:p>
          <a:p>
            <a:pPr lvl="1"/>
            <a:r>
              <a:rPr lang="en-US" dirty="0"/>
              <a:t>Heated/weather protected staging space(s)</a:t>
            </a:r>
          </a:p>
          <a:p>
            <a:pPr lvl="1"/>
            <a:r>
              <a:rPr lang="en-US" dirty="0"/>
              <a:t>Science cargo hold</a:t>
            </a:r>
          </a:p>
          <a:p>
            <a:r>
              <a:rPr lang="en-US" dirty="0"/>
              <a:t>Science Data/Network</a:t>
            </a:r>
          </a:p>
          <a:p>
            <a:pPr lvl="1"/>
            <a:r>
              <a:rPr lang="en-US" dirty="0"/>
              <a:t>Independent science network and data storage</a:t>
            </a:r>
          </a:p>
          <a:p>
            <a:pPr lvl="1"/>
            <a:r>
              <a:rPr lang="en-US" dirty="0"/>
              <a:t>High bandwidth satellite coms (internet, telepresence)</a:t>
            </a:r>
          </a:p>
          <a:p>
            <a:pPr lvl="1"/>
            <a:r>
              <a:rPr lang="en-US" dirty="0"/>
              <a:t>Situational awareness (e.g., navigation and bathymetry data)</a:t>
            </a:r>
          </a:p>
          <a:p>
            <a:pPr lvl="1"/>
            <a:r>
              <a:rPr lang="en-US" dirty="0"/>
              <a:t>Access to ice radar</a:t>
            </a:r>
          </a:p>
          <a:p>
            <a:pPr lvl="1"/>
            <a:r>
              <a:rPr lang="en-US" dirty="0"/>
              <a:t>On-board CCTV system to monitor deck activities, winches, </a:t>
            </a:r>
            <a:r>
              <a:rPr lang="en-US" dirty="0" err="1"/>
              <a:t>etc</a:t>
            </a:r>
            <a:endParaRPr lang="en-US" dirty="0"/>
          </a:p>
        </p:txBody>
      </p:sp>
      <p:pic>
        <p:nvPicPr>
          <p:cNvPr id="9" name="Picture 6" descr="The U.S. Coast Guard Cutter Storis is shown here underway, June 3, 2025.">
            <a:extLst>
              <a:ext uri="{FF2B5EF4-FFF2-40B4-BE49-F238E27FC236}">
                <a16:creationId xmlns:a16="http://schemas.microsoft.com/office/drawing/2014/main" id="{774AB714-2175-8D6A-E1BB-BC538E9914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690"/>
          <a:stretch/>
        </p:blipFill>
        <p:spPr bwMode="auto">
          <a:xfrm>
            <a:off x="0" y="0"/>
            <a:ext cx="1986006" cy="114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8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811F05-5BCE-7217-B39B-D1D1D2DD266F}"/>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BC09F-76CE-B720-38F6-382C5C701FC0}"/>
              </a:ext>
            </a:extLst>
          </p:cNvPr>
          <p:cNvSpPr>
            <a:spLocks noGrp="1"/>
          </p:cNvSpPr>
          <p:nvPr>
            <p:ph type="title"/>
          </p:nvPr>
        </p:nvSpPr>
        <p:spPr>
          <a:xfrm>
            <a:off x="0" y="-110535"/>
            <a:ext cx="9144000" cy="1325563"/>
          </a:xfrm>
        </p:spPr>
        <p:txBody>
          <a:bodyPr>
            <a:normAutofit/>
          </a:bodyPr>
          <a:lstStyle/>
          <a:p>
            <a:pPr algn="ctr"/>
            <a:r>
              <a:rPr lang="en-US" sz="3600" b="1" dirty="0"/>
              <a:t>The AMRCC and Liaisons are all co-authors and valuable contributors to the report</a:t>
            </a:r>
          </a:p>
        </p:txBody>
      </p:sp>
      <p:sp>
        <p:nvSpPr>
          <p:cNvPr id="7" name="Content Placeholder 6">
            <a:extLst>
              <a:ext uri="{FF2B5EF4-FFF2-40B4-BE49-F238E27FC236}">
                <a16:creationId xmlns:a16="http://schemas.microsoft.com/office/drawing/2014/main" id="{1A9728DE-ABB9-48A8-A20F-024D47CEDEC2}"/>
              </a:ext>
            </a:extLst>
          </p:cNvPr>
          <p:cNvSpPr>
            <a:spLocks noGrp="1"/>
          </p:cNvSpPr>
          <p:nvPr>
            <p:ph sz="half" idx="1"/>
          </p:nvPr>
        </p:nvSpPr>
        <p:spPr>
          <a:xfrm>
            <a:off x="628650" y="1825625"/>
            <a:ext cx="3886200" cy="3122156"/>
          </a:xfrm>
        </p:spPr>
        <p:txBody>
          <a:bodyPr>
            <a:normAutofit/>
          </a:bodyPr>
          <a:lstStyle/>
          <a:p>
            <a:r>
              <a:rPr lang="en-US" sz="2400" dirty="0"/>
              <a:t>Dr. Carin Ashjian, WHOI, Chair</a:t>
            </a:r>
          </a:p>
          <a:p>
            <a:r>
              <a:rPr lang="en-US" sz="2400" dirty="0"/>
              <a:t>Dr. Lee Cooper, UMCES</a:t>
            </a:r>
          </a:p>
          <a:p>
            <a:r>
              <a:rPr lang="en-US" sz="2400" dirty="0"/>
              <a:t>Dr. Laurie </a:t>
            </a:r>
            <a:r>
              <a:rPr lang="en-US" sz="2400" dirty="0" err="1"/>
              <a:t>Juranek</a:t>
            </a:r>
            <a:r>
              <a:rPr lang="en-US" sz="2400" dirty="0"/>
              <a:t>, OSU</a:t>
            </a:r>
          </a:p>
          <a:p>
            <a:r>
              <a:rPr lang="en-US" sz="2400" dirty="0"/>
              <a:t>Dr. Jim Swift, SIO</a:t>
            </a:r>
          </a:p>
          <a:p>
            <a:r>
              <a:rPr lang="en-US" sz="2400" dirty="0"/>
              <a:t>Dr. Jeff Welker, UAA</a:t>
            </a:r>
          </a:p>
          <a:p>
            <a:r>
              <a:rPr lang="en-US" sz="2400" dirty="0"/>
              <a:t>Dr. Emily </a:t>
            </a:r>
            <a:r>
              <a:rPr lang="en-US" sz="2400" dirty="0" err="1"/>
              <a:t>Eidam</a:t>
            </a:r>
            <a:r>
              <a:rPr lang="en-US" sz="2400" dirty="0"/>
              <a:t>, OSU</a:t>
            </a:r>
          </a:p>
          <a:p>
            <a:endParaRPr lang="en-US" sz="2400" dirty="0"/>
          </a:p>
        </p:txBody>
      </p:sp>
      <p:sp>
        <p:nvSpPr>
          <p:cNvPr id="8" name="Content Placeholder 7">
            <a:extLst>
              <a:ext uri="{FF2B5EF4-FFF2-40B4-BE49-F238E27FC236}">
                <a16:creationId xmlns:a16="http://schemas.microsoft.com/office/drawing/2014/main" id="{0535F12D-4831-9225-B2D2-077597970001}"/>
              </a:ext>
            </a:extLst>
          </p:cNvPr>
          <p:cNvSpPr>
            <a:spLocks noGrp="1"/>
          </p:cNvSpPr>
          <p:nvPr>
            <p:ph sz="half" idx="2"/>
          </p:nvPr>
        </p:nvSpPr>
        <p:spPr>
          <a:xfrm>
            <a:off x="4629150" y="1825625"/>
            <a:ext cx="3886200" cy="3122156"/>
          </a:xfrm>
        </p:spPr>
        <p:txBody>
          <a:bodyPr>
            <a:normAutofit/>
          </a:bodyPr>
          <a:lstStyle/>
          <a:p>
            <a:r>
              <a:rPr lang="en-US" sz="2400" dirty="0"/>
              <a:t>Dr. Laura Whitmore, UAF</a:t>
            </a:r>
          </a:p>
          <a:p>
            <a:r>
              <a:rPr lang="en-US" sz="2400" dirty="0"/>
              <a:t>Dr. Christopher Cox, NOAA</a:t>
            </a:r>
          </a:p>
          <a:p>
            <a:r>
              <a:rPr lang="en-US" sz="2400" dirty="0"/>
              <a:t>Dr. Bernard Coakley, UAF</a:t>
            </a:r>
          </a:p>
          <a:p>
            <a:r>
              <a:rPr lang="en-US" sz="2400" dirty="0"/>
              <a:t>CAPT William </a:t>
            </a:r>
            <a:r>
              <a:rPr lang="en-US" sz="2400" dirty="0" err="1"/>
              <a:t>Woityra</a:t>
            </a:r>
            <a:r>
              <a:rPr lang="en-US" sz="2400" dirty="0"/>
              <a:t>, USCG</a:t>
            </a:r>
          </a:p>
          <a:p>
            <a:r>
              <a:rPr lang="en-US" sz="2400" dirty="0"/>
              <a:t>Ethan Roth, OSU</a:t>
            </a:r>
          </a:p>
          <a:p>
            <a:r>
              <a:rPr lang="en-US" sz="2400" dirty="0"/>
              <a:t>Brendon Mendenhall, SIO</a:t>
            </a:r>
          </a:p>
          <a:p>
            <a:endParaRPr lang="en-US" sz="2400" dirty="0"/>
          </a:p>
        </p:txBody>
      </p:sp>
      <p:sp>
        <p:nvSpPr>
          <p:cNvPr id="3" name="TextBox 2">
            <a:extLst>
              <a:ext uri="{FF2B5EF4-FFF2-40B4-BE49-F238E27FC236}">
                <a16:creationId xmlns:a16="http://schemas.microsoft.com/office/drawing/2014/main" id="{8B6915D5-41B7-AB83-7640-798EC264D7BD}"/>
              </a:ext>
            </a:extLst>
          </p:cNvPr>
          <p:cNvSpPr txBox="1"/>
          <p:nvPr/>
        </p:nvSpPr>
        <p:spPr>
          <a:xfrm>
            <a:off x="175365" y="1163269"/>
            <a:ext cx="1807611" cy="523220"/>
          </a:xfrm>
          <a:prstGeom prst="rect">
            <a:avLst/>
          </a:prstGeom>
          <a:noFill/>
        </p:spPr>
        <p:txBody>
          <a:bodyPr wrap="none" rtlCol="0">
            <a:spAutoFit/>
          </a:bodyPr>
          <a:lstStyle/>
          <a:p>
            <a:r>
              <a:rPr lang="en-US" sz="2800" dirty="0"/>
              <a:t>Committee</a:t>
            </a:r>
          </a:p>
        </p:txBody>
      </p:sp>
      <p:sp>
        <p:nvSpPr>
          <p:cNvPr id="5" name="TextBox 4">
            <a:extLst>
              <a:ext uri="{FF2B5EF4-FFF2-40B4-BE49-F238E27FC236}">
                <a16:creationId xmlns:a16="http://schemas.microsoft.com/office/drawing/2014/main" id="{02F09314-CFA5-A86B-7AF0-437B79E0C07B}"/>
              </a:ext>
            </a:extLst>
          </p:cNvPr>
          <p:cNvSpPr txBox="1"/>
          <p:nvPr/>
        </p:nvSpPr>
        <p:spPr>
          <a:xfrm>
            <a:off x="175365" y="4947781"/>
            <a:ext cx="1330814" cy="523220"/>
          </a:xfrm>
          <a:prstGeom prst="rect">
            <a:avLst/>
          </a:prstGeom>
          <a:noFill/>
        </p:spPr>
        <p:txBody>
          <a:bodyPr wrap="none" rtlCol="0">
            <a:spAutoFit/>
          </a:bodyPr>
          <a:lstStyle/>
          <a:p>
            <a:r>
              <a:rPr lang="en-US" sz="2800" dirty="0"/>
              <a:t>Liaisons</a:t>
            </a:r>
          </a:p>
        </p:txBody>
      </p:sp>
      <p:sp>
        <p:nvSpPr>
          <p:cNvPr id="6" name="Content Placeholder 6">
            <a:extLst>
              <a:ext uri="{FF2B5EF4-FFF2-40B4-BE49-F238E27FC236}">
                <a16:creationId xmlns:a16="http://schemas.microsoft.com/office/drawing/2014/main" id="{8E8E1DBF-AF19-4535-F410-B09B937C9892}"/>
              </a:ext>
            </a:extLst>
          </p:cNvPr>
          <p:cNvSpPr txBox="1">
            <a:spLocks/>
          </p:cNvSpPr>
          <p:nvPr/>
        </p:nvSpPr>
        <p:spPr>
          <a:xfrm>
            <a:off x="832110" y="5471001"/>
            <a:ext cx="7363776"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Dr. Jamie Austin, Dr. John Farrell (for USARC)</a:t>
            </a:r>
          </a:p>
          <a:p>
            <a:r>
              <a:rPr lang="en-US" sz="2400" dirty="0"/>
              <a:t>LT Christine McCulla (USCG)</a:t>
            </a:r>
          </a:p>
        </p:txBody>
      </p:sp>
    </p:spTree>
    <p:extLst>
      <p:ext uri="{BB962C8B-B14F-4D97-AF65-F5344CB8AC3E}">
        <p14:creationId xmlns:p14="http://schemas.microsoft.com/office/powerpoint/2010/main" val="164500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811F05-5BCE-7217-B39B-D1D1D2DD266F}"/>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BC09F-76CE-B720-38F6-382C5C701FC0}"/>
              </a:ext>
            </a:extLst>
          </p:cNvPr>
          <p:cNvSpPr>
            <a:spLocks noGrp="1"/>
          </p:cNvSpPr>
          <p:nvPr>
            <p:ph type="title"/>
          </p:nvPr>
        </p:nvSpPr>
        <p:spPr>
          <a:xfrm>
            <a:off x="-1" y="0"/>
            <a:ext cx="9144001" cy="1152939"/>
          </a:xfrm>
        </p:spPr>
        <p:txBody>
          <a:bodyPr>
            <a:normAutofit/>
          </a:bodyPr>
          <a:lstStyle/>
          <a:p>
            <a:pPr algn="ctr"/>
            <a:r>
              <a:rPr lang="en-US" sz="3600" b="1" dirty="0"/>
              <a:t>Primary Task</a:t>
            </a:r>
          </a:p>
        </p:txBody>
      </p:sp>
      <p:sp>
        <p:nvSpPr>
          <p:cNvPr id="6" name="Content Placeholder 5">
            <a:extLst>
              <a:ext uri="{FF2B5EF4-FFF2-40B4-BE49-F238E27FC236}">
                <a16:creationId xmlns:a16="http://schemas.microsoft.com/office/drawing/2014/main" id="{FE983168-A063-82C6-BB8F-3EC585FD7A91}"/>
              </a:ext>
            </a:extLst>
          </p:cNvPr>
          <p:cNvSpPr>
            <a:spLocks noGrp="1"/>
          </p:cNvSpPr>
          <p:nvPr>
            <p:ph idx="1"/>
          </p:nvPr>
        </p:nvSpPr>
        <p:spPr>
          <a:xfrm>
            <a:off x="267298" y="1933150"/>
            <a:ext cx="8609402" cy="3901661"/>
          </a:xfrm>
        </p:spPr>
        <p:txBody>
          <a:bodyPr>
            <a:normAutofit lnSpcReduction="10000"/>
          </a:bodyPr>
          <a:lstStyle/>
          <a:p>
            <a:pPr lvl="1"/>
            <a:r>
              <a:rPr lang="en-US" sz="2800" dirty="0">
                <a:solidFill>
                  <a:srgbClr val="000000"/>
                </a:solidFill>
                <a:effectLst/>
              </a:rPr>
              <a:t>Identify SMRs required to ensure that Federal icebreakers will meet the needs of the Arctic marine research community for </a:t>
            </a:r>
            <a:r>
              <a:rPr lang="en-US" sz="2800" u="sng" dirty="0">
                <a:solidFill>
                  <a:srgbClr val="000000"/>
                </a:solidFill>
                <a:effectLst/>
              </a:rPr>
              <a:t>the next 30 years</a:t>
            </a:r>
          </a:p>
          <a:p>
            <a:pPr marL="457200" lvl="1" indent="0">
              <a:buNone/>
            </a:pPr>
            <a:endParaRPr lang="en-US" sz="2800" u="sng" dirty="0">
              <a:solidFill>
                <a:srgbClr val="000000"/>
              </a:solidFill>
              <a:effectLst/>
            </a:endParaRPr>
          </a:p>
          <a:p>
            <a:pPr lvl="1"/>
            <a:r>
              <a:rPr lang="en-US" sz="2800" dirty="0">
                <a:solidFill>
                  <a:srgbClr val="000000"/>
                </a:solidFill>
                <a:effectLst/>
              </a:rPr>
              <a:t>“Federal icebreakers” include (a) any commercially available polar icebreaker that may be acquired or procured and refit for operation by the Federal government; and (b) the conceptual design of future “medium” or “heavy” federal-flagged and owned icebreakers. </a:t>
            </a:r>
          </a:p>
          <a:p>
            <a:endParaRPr lang="en-US" dirty="0">
              <a:solidFill>
                <a:srgbClr val="000000"/>
              </a:solidFill>
              <a:effectLst/>
              <a:cs typeface="Times New Roman" panose="02020603050405020304" pitchFamily="18" charset="0"/>
            </a:endParaRPr>
          </a:p>
          <a:p>
            <a:endParaRPr lang="en-US" dirty="0"/>
          </a:p>
        </p:txBody>
      </p:sp>
    </p:spTree>
    <p:extLst>
      <p:ext uri="{BB962C8B-B14F-4D97-AF65-F5344CB8AC3E}">
        <p14:creationId xmlns:p14="http://schemas.microsoft.com/office/powerpoint/2010/main" val="84466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a:extLst>
            <a:ext uri="{FF2B5EF4-FFF2-40B4-BE49-F238E27FC236}">
              <a16:creationId xmlns:a16="http://schemas.microsoft.com/office/drawing/2014/main" id="{AA953875-CA8E-6B8A-E96F-FBB2E813B38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24B2B7B-6DA2-2846-DF32-3CEF94676686}"/>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C1C7B-A463-24BD-0100-B2FA7D5FB367}"/>
              </a:ext>
            </a:extLst>
          </p:cNvPr>
          <p:cNvSpPr>
            <a:spLocks noGrp="1"/>
          </p:cNvSpPr>
          <p:nvPr>
            <p:ph type="title"/>
          </p:nvPr>
        </p:nvSpPr>
        <p:spPr>
          <a:xfrm>
            <a:off x="0" y="0"/>
            <a:ext cx="9144001" cy="1152939"/>
          </a:xfrm>
        </p:spPr>
        <p:txBody>
          <a:bodyPr>
            <a:normAutofit/>
          </a:bodyPr>
          <a:lstStyle/>
          <a:p>
            <a:pPr algn="ctr"/>
            <a:r>
              <a:rPr lang="en-US" sz="3600" b="1" dirty="0"/>
              <a:t>What the Report IS and What it is NOT</a:t>
            </a:r>
          </a:p>
        </p:txBody>
      </p:sp>
      <p:sp>
        <p:nvSpPr>
          <p:cNvPr id="6" name="Content Placeholder 5">
            <a:extLst>
              <a:ext uri="{FF2B5EF4-FFF2-40B4-BE49-F238E27FC236}">
                <a16:creationId xmlns:a16="http://schemas.microsoft.com/office/drawing/2014/main" id="{EE3ECA1F-8C97-86DF-3C73-9C7A5D71239A}"/>
              </a:ext>
            </a:extLst>
          </p:cNvPr>
          <p:cNvSpPr>
            <a:spLocks noGrp="1"/>
          </p:cNvSpPr>
          <p:nvPr>
            <p:ph idx="1"/>
          </p:nvPr>
        </p:nvSpPr>
        <p:spPr>
          <a:xfrm>
            <a:off x="337704" y="1468582"/>
            <a:ext cx="7886700" cy="4959927"/>
          </a:xfrm>
        </p:spPr>
        <p:txBody>
          <a:bodyPr>
            <a:normAutofit/>
          </a:bodyPr>
          <a:lstStyle/>
          <a:p>
            <a:pPr marL="457200" lvl="1" indent="0">
              <a:buNone/>
            </a:pPr>
            <a:r>
              <a:rPr lang="en-US" sz="1900" u="sng" dirty="0">
                <a:solidFill>
                  <a:srgbClr val="000000"/>
                </a:solidFill>
                <a:cs typeface="Times New Roman" panose="02020603050405020304" pitchFamily="18" charset="0"/>
              </a:rPr>
              <a:t>What it does:</a:t>
            </a:r>
          </a:p>
          <a:p>
            <a:pPr lvl="1"/>
            <a:r>
              <a:rPr lang="en-US" sz="1900" dirty="0">
                <a:solidFill>
                  <a:srgbClr val="000000"/>
                </a:solidFill>
                <a:cs typeface="Times New Roman" panose="02020603050405020304" pitchFamily="18" charset="0"/>
              </a:rPr>
              <a:t>	In the absence of any other planned ships, assumes that the options for federal Arctic icebreakers are limited to the existing and to be built USCG ships</a:t>
            </a:r>
          </a:p>
          <a:p>
            <a:pPr lvl="1"/>
            <a:r>
              <a:rPr lang="en-US" sz="1900" dirty="0">
                <a:solidFill>
                  <a:srgbClr val="000000"/>
                </a:solidFill>
                <a:cs typeface="Times New Roman" panose="02020603050405020304" pitchFamily="18" charset="0"/>
              </a:rPr>
              <a:t>	Identifies potential science missions from which SMRs are derived</a:t>
            </a:r>
          </a:p>
          <a:p>
            <a:pPr lvl="1"/>
            <a:r>
              <a:rPr lang="en-US" sz="1900" dirty="0">
                <a:solidFill>
                  <a:srgbClr val="000000"/>
                </a:solidFill>
                <a:cs typeface="Times New Roman" panose="02020603050405020304" pitchFamily="18" charset="0"/>
              </a:rPr>
              <a:t>	Describes the basic science infrastructure for ships that will enable a broad suite of scientific measurements using both installed equipment (acoustics) and modular equipment brought on to support the mission</a:t>
            </a:r>
          </a:p>
          <a:p>
            <a:pPr lvl="1"/>
            <a:r>
              <a:rPr lang="en-US" sz="1900" dirty="0">
                <a:solidFill>
                  <a:srgbClr val="000000"/>
                </a:solidFill>
                <a:cs typeface="Times New Roman" panose="02020603050405020304" pitchFamily="18" charset="0"/>
              </a:rPr>
              <a:t>	Describes the science measurements that will need to be taken and science capabilities</a:t>
            </a:r>
            <a:endParaRPr lang="en-US" sz="1900" dirty="0">
              <a:solidFill>
                <a:srgbClr val="000000"/>
              </a:solidFill>
              <a:effectLst/>
              <a:cs typeface="Times New Roman" panose="02020603050405020304" pitchFamily="18" charset="0"/>
            </a:endParaRPr>
          </a:p>
          <a:p>
            <a:pPr marL="457200" lvl="1" indent="0">
              <a:buNone/>
            </a:pPr>
            <a:endParaRPr lang="en-US" sz="1900" dirty="0">
              <a:solidFill>
                <a:srgbClr val="000000"/>
              </a:solidFill>
              <a:cs typeface="Times New Roman" panose="02020603050405020304" pitchFamily="18" charset="0"/>
            </a:endParaRPr>
          </a:p>
          <a:p>
            <a:pPr marL="457200" lvl="1" indent="0">
              <a:buNone/>
            </a:pPr>
            <a:r>
              <a:rPr lang="en-US" sz="1900" u="sng" dirty="0">
                <a:solidFill>
                  <a:srgbClr val="000000"/>
                </a:solidFill>
                <a:effectLst/>
                <a:cs typeface="Times New Roman" panose="02020603050405020304" pitchFamily="18" charset="0"/>
              </a:rPr>
              <a:t>It does NOT:</a:t>
            </a:r>
          </a:p>
          <a:p>
            <a:pPr lvl="1"/>
            <a:r>
              <a:rPr lang="en-US" sz="1900" dirty="0">
                <a:solidFill>
                  <a:srgbClr val="000000"/>
                </a:solidFill>
                <a:cs typeface="Times New Roman" panose="02020603050405020304" pitchFamily="18" charset="0"/>
              </a:rPr>
              <a:t>	Describe the ideal Arctic research icebreaker</a:t>
            </a:r>
          </a:p>
          <a:p>
            <a:pPr lvl="1"/>
            <a:r>
              <a:rPr lang="en-US" sz="1900" dirty="0">
                <a:solidFill>
                  <a:srgbClr val="000000"/>
                </a:solidFill>
                <a:effectLst/>
                <a:cs typeface="Times New Roman" panose="02020603050405020304" pitchFamily="18" charset="0"/>
              </a:rPr>
              <a:t>	Make specific recommendations about instrument type/model. Wire types/strengths, sizes of spaces, etc. </a:t>
            </a:r>
          </a:p>
          <a:p>
            <a:pPr lvl="1"/>
            <a:r>
              <a:rPr lang="en-US" sz="1900" dirty="0">
                <a:solidFill>
                  <a:srgbClr val="000000"/>
                </a:solidFill>
                <a:cs typeface="Times New Roman" panose="02020603050405020304" pitchFamily="18" charset="0"/>
              </a:rPr>
              <a:t>	Describe how to conduct science operations</a:t>
            </a:r>
            <a:endParaRPr lang="en-US" sz="1900" dirty="0">
              <a:solidFill>
                <a:srgbClr val="000000"/>
              </a:solidFill>
              <a:effectLst/>
              <a:cs typeface="Times New Roman" panose="02020603050405020304" pitchFamily="18" charset="0"/>
            </a:endParaRPr>
          </a:p>
        </p:txBody>
      </p:sp>
    </p:spTree>
    <p:extLst>
      <p:ext uri="{BB962C8B-B14F-4D97-AF65-F5344CB8AC3E}">
        <p14:creationId xmlns:p14="http://schemas.microsoft.com/office/powerpoint/2010/main" val="302441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811F05-5BCE-7217-B39B-D1D1D2DD266F}"/>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BC09F-76CE-B720-38F6-382C5C701FC0}"/>
              </a:ext>
            </a:extLst>
          </p:cNvPr>
          <p:cNvSpPr>
            <a:spLocks noGrp="1"/>
          </p:cNvSpPr>
          <p:nvPr>
            <p:ph type="title"/>
          </p:nvPr>
        </p:nvSpPr>
        <p:spPr>
          <a:xfrm>
            <a:off x="0" y="0"/>
            <a:ext cx="9144001" cy="1152939"/>
          </a:xfrm>
        </p:spPr>
        <p:txBody>
          <a:bodyPr>
            <a:normAutofit/>
          </a:bodyPr>
          <a:lstStyle/>
          <a:p>
            <a:pPr algn="ctr"/>
            <a:r>
              <a:rPr lang="en-US" sz="3600" b="1" dirty="0"/>
              <a:t>Critical Findings/Observations</a:t>
            </a:r>
          </a:p>
        </p:txBody>
      </p:sp>
      <p:sp>
        <p:nvSpPr>
          <p:cNvPr id="6" name="Content Placeholder 5">
            <a:extLst>
              <a:ext uri="{FF2B5EF4-FFF2-40B4-BE49-F238E27FC236}">
                <a16:creationId xmlns:a16="http://schemas.microsoft.com/office/drawing/2014/main" id="{C46F3C72-851B-5A5C-552B-0E36920D957C}"/>
              </a:ext>
            </a:extLst>
          </p:cNvPr>
          <p:cNvSpPr>
            <a:spLocks noGrp="1"/>
          </p:cNvSpPr>
          <p:nvPr>
            <p:ph idx="1"/>
          </p:nvPr>
        </p:nvSpPr>
        <p:spPr>
          <a:xfrm>
            <a:off x="490105" y="1313006"/>
            <a:ext cx="8307530" cy="5270674"/>
          </a:xfrm>
        </p:spPr>
        <p:txBody>
          <a:bodyPr>
            <a:noAutofit/>
          </a:bodyPr>
          <a:lstStyle/>
          <a:p>
            <a:r>
              <a:rPr lang="en-US" sz="1800" dirty="0"/>
              <a:t>Ship-based research will continue to be a core requirement for Arctic marine science over the next 30 years, as a platform for both more “traditional” sampling technology and for more recently developed, and to be developed, assets such as </a:t>
            </a:r>
            <a:r>
              <a:rPr lang="en-US" sz="1800"/>
              <a:t>autonomous equipment</a:t>
            </a:r>
            <a:endParaRPr lang="en-US" sz="1800" dirty="0"/>
          </a:p>
          <a:p>
            <a:r>
              <a:rPr lang="en-US" sz="1800" dirty="0"/>
              <a:t>Modular equipment can expand the capabilities of a ship with only minimal permanent science equipment</a:t>
            </a:r>
          </a:p>
          <a:p>
            <a:r>
              <a:rPr lang="en-US" sz="1800" dirty="0">
                <a:solidFill>
                  <a:srgbClr val="000000"/>
                </a:solidFill>
                <a:ea typeface="Times New Roman" panose="02020603050405020304" pitchFamily="18" charset="0"/>
              </a:rPr>
              <a:t>A</a:t>
            </a:r>
            <a:r>
              <a:rPr lang="en-US" sz="1800" dirty="0">
                <a:solidFill>
                  <a:srgbClr val="000000"/>
                </a:solidFill>
                <a:effectLst/>
                <a:ea typeface="Times New Roman" panose="02020603050405020304" pitchFamily="18" charset="0"/>
              </a:rPr>
              <a:t>ll the science missions can be supported by at least one category </a:t>
            </a:r>
            <a:r>
              <a:rPr lang="en-US" sz="1800" dirty="0">
                <a:solidFill>
                  <a:srgbClr val="000000"/>
                </a:solidFill>
                <a:ea typeface="Times New Roman" panose="02020603050405020304" pitchFamily="18" charset="0"/>
              </a:rPr>
              <a:t>of ships</a:t>
            </a:r>
            <a:endParaRPr lang="en-US" sz="1800" dirty="0">
              <a:effectLst/>
            </a:endParaRPr>
          </a:p>
          <a:p>
            <a:r>
              <a:rPr lang="en-US" sz="1800" dirty="0"/>
              <a:t>The US’ prominence in Arctic marine research is threatened, in part because of limitations of our Arctic research fleet</a:t>
            </a:r>
          </a:p>
          <a:p>
            <a:r>
              <a:rPr lang="en-US" sz="1800" dirty="0"/>
              <a:t>The international community (Canada, China, Japan, Korea, Sweden, Germany) has dedicated significant resources to supporting Arctic marine research and to build icebreakers to conduct marine research. To maintain prominence in Arctic marine research, the US needs to similarly dedicate resources. </a:t>
            </a:r>
            <a:r>
              <a:rPr lang="en-US" sz="1800" u="sng" dirty="0"/>
              <a:t>When the Healy retires, the US’s science capability will be severely diminished without new assets. </a:t>
            </a:r>
          </a:p>
          <a:p>
            <a:r>
              <a:rPr lang="en-US" sz="1800" dirty="0"/>
              <a:t>US Arctic scientific research contributes critically to US maritime capabilities in the Arctic, including economic benefits, safe navigation, national security and defense, national sovereignty, and long-term strategies</a:t>
            </a:r>
          </a:p>
          <a:p>
            <a:r>
              <a:rPr lang="en-US" sz="1800" dirty="0"/>
              <a:t>Many of science’s needed capabilities contribute to the USCG’s Statutory Missions</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297915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811F05-5BCE-7217-B39B-D1D1D2DD266F}"/>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BC09F-76CE-B720-38F6-382C5C701FC0}"/>
              </a:ext>
            </a:extLst>
          </p:cNvPr>
          <p:cNvSpPr>
            <a:spLocks noGrp="1"/>
          </p:cNvSpPr>
          <p:nvPr>
            <p:ph type="title"/>
          </p:nvPr>
        </p:nvSpPr>
        <p:spPr>
          <a:xfrm>
            <a:off x="0" y="0"/>
            <a:ext cx="9144001" cy="1152939"/>
          </a:xfrm>
        </p:spPr>
        <p:txBody>
          <a:bodyPr>
            <a:normAutofit/>
          </a:bodyPr>
          <a:lstStyle/>
          <a:p>
            <a:pPr algn="ctr"/>
            <a:r>
              <a:rPr lang="en-US" sz="3600" b="1" dirty="0"/>
              <a:t>Critical Findings/Observations</a:t>
            </a:r>
          </a:p>
        </p:txBody>
      </p:sp>
      <p:sp>
        <p:nvSpPr>
          <p:cNvPr id="6" name="Content Placeholder 5">
            <a:extLst>
              <a:ext uri="{FF2B5EF4-FFF2-40B4-BE49-F238E27FC236}">
                <a16:creationId xmlns:a16="http://schemas.microsoft.com/office/drawing/2014/main" id="{C46F3C72-851B-5A5C-552B-0E36920D957C}"/>
              </a:ext>
            </a:extLst>
          </p:cNvPr>
          <p:cNvSpPr>
            <a:spLocks noGrp="1"/>
          </p:cNvSpPr>
          <p:nvPr>
            <p:ph idx="1"/>
          </p:nvPr>
        </p:nvSpPr>
        <p:spPr>
          <a:xfrm>
            <a:off x="5181600" y="1659369"/>
            <a:ext cx="3403023" cy="4782994"/>
          </a:xfrm>
        </p:spPr>
        <p:txBody>
          <a:bodyPr>
            <a:normAutofit/>
          </a:bodyPr>
          <a:lstStyle/>
          <a:p>
            <a:r>
              <a:rPr lang="en-US" dirty="0"/>
              <a:t>Many of science’s needed capabilities contribute to fulfilling the USCG’s Statutory Missions</a:t>
            </a:r>
          </a:p>
        </p:txBody>
      </p:sp>
      <p:pic>
        <p:nvPicPr>
          <p:cNvPr id="3" name="Picture 2" descr="A diagram of a research mission&#10;&#10;Description automatically generated with medium confidence">
            <a:extLst>
              <a:ext uri="{FF2B5EF4-FFF2-40B4-BE49-F238E27FC236}">
                <a16:creationId xmlns:a16="http://schemas.microsoft.com/office/drawing/2014/main" id="{B6EB88C4-F964-44DF-50C7-C04679DFFAF3}"/>
              </a:ext>
            </a:extLst>
          </p:cNvPr>
          <p:cNvPicPr/>
          <p:nvPr/>
        </p:nvPicPr>
        <p:blipFill>
          <a:blip r:embed="rId2"/>
          <a:srcRect/>
          <a:stretch>
            <a:fillRect/>
          </a:stretch>
        </p:blipFill>
        <p:spPr>
          <a:xfrm>
            <a:off x="325583" y="1385801"/>
            <a:ext cx="4801254" cy="5472199"/>
          </a:xfrm>
          <a:prstGeom prst="rect">
            <a:avLst/>
          </a:prstGeom>
          <a:ln/>
        </p:spPr>
      </p:pic>
    </p:spTree>
    <p:extLst>
      <p:ext uri="{BB962C8B-B14F-4D97-AF65-F5344CB8AC3E}">
        <p14:creationId xmlns:p14="http://schemas.microsoft.com/office/powerpoint/2010/main" val="268267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811F05-5BCE-7217-B39B-D1D1D2DD266F}"/>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BC09F-76CE-B720-38F6-382C5C701FC0}"/>
              </a:ext>
            </a:extLst>
          </p:cNvPr>
          <p:cNvSpPr>
            <a:spLocks noGrp="1"/>
          </p:cNvSpPr>
          <p:nvPr>
            <p:ph type="title"/>
          </p:nvPr>
        </p:nvSpPr>
        <p:spPr>
          <a:xfrm>
            <a:off x="0" y="0"/>
            <a:ext cx="9144001" cy="1152939"/>
          </a:xfrm>
        </p:spPr>
        <p:txBody>
          <a:bodyPr>
            <a:normAutofit/>
          </a:bodyPr>
          <a:lstStyle/>
          <a:p>
            <a:pPr algn="ctr"/>
            <a:r>
              <a:rPr lang="en-US" sz="3600" b="1" dirty="0"/>
              <a:t>Recent Activities</a:t>
            </a:r>
          </a:p>
        </p:txBody>
      </p:sp>
      <p:sp>
        <p:nvSpPr>
          <p:cNvPr id="5" name="Content Placeholder 4">
            <a:extLst>
              <a:ext uri="{FF2B5EF4-FFF2-40B4-BE49-F238E27FC236}">
                <a16:creationId xmlns:a16="http://schemas.microsoft.com/office/drawing/2014/main" id="{76D11405-B68D-DE75-10E9-D1109B918D8C}"/>
              </a:ext>
            </a:extLst>
          </p:cNvPr>
          <p:cNvSpPr>
            <a:spLocks noGrp="1"/>
          </p:cNvSpPr>
          <p:nvPr>
            <p:ph idx="1"/>
          </p:nvPr>
        </p:nvSpPr>
        <p:spPr>
          <a:xfrm>
            <a:off x="422275" y="1266824"/>
            <a:ext cx="8299450" cy="5006975"/>
          </a:xfrm>
        </p:spPr>
        <p:txBody>
          <a:bodyPr>
            <a:normAutofit fontScale="85000" lnSpcReduction="20000"/>
          </a:bodyPr>
          <a:lstStyle/>
          <a:p>
            <a:r>
              <a:rPr lang="en-US" dirty="0"/>
              <a:t>Carin Ashjian, John Farrell (USARC </a:t>
            </a:r>
            <a:r>
              <a:rPr lang="en-US" dirty="0" err="1"/>
              <a:t>Exec.Director</a:t>
            </a:r>
            <a:r>
              <a:rPr lang="en-US" dirty="0"/>
              <a:t>), Larry Mayer, RDML Dick West, and Tom Dans (USARC Chair) presented highlights of report March 16 and 17 to:</a:t>
            </a:r>
          </a:p>
          <a:p>
            <a:pPr marL="0" indent="0">
              <a:buNone/>
            </a:pPr>
            <a:endParaRPr lang="en-US" sz="1600" dirty="0"/>
          </a:p>
          <a:p>
            <a:pPr lvl="1"/>
            <a:r>
              <a:rPr lang="en-US" dirty="0"/>
              <a:t>Congressional staffers for Lisa Murkowski (Sen-AK), Dan Sullivan (Sen-AK), and Nick Begich (Rep.-AK)</a:t>
            </a:r>
          </a:p>
          <a:p>
            <a:pPr lvl="1"/>
            <a:r>
              <a:rPr lang="en-US" dirty="0"/>
              <a:t>John Reyfield, Republican Staff Director, House Subcommittee USCG and Maritime Transportation</a:t>
            </a:r>
          </a:p>
          <a:p>
            <a:pPr marL="457200" lvl="1" indent="0">
              <a:buNone/>
            </a:pPr>
            <a:endParaRPr lang="en-US" sz="1600" dirty="0"/>
          </a:p>
          <a:p>
            <a:pPr lvl="1"/>
            <a:r>
              <a:rPr lang="en-US" dirty="0"/>
              <a:t>OMB Special Assistant C. Humphrey</a:t>
            </a:r>
          </a:p>
          <a:p>
            <a:pPr lvl="1"/>
            <a:r>
              <a:rPr lang="en-US" dirty="0"/>
              <a:t>NSC Staffer, R. Andrews</a:t>
            </a:r>
          </a:p>
          <a:p>
            <a:r>
              <a:rPr lang="en-US" dirty="0"/>
              <a:t>Carin Ashjian and Doug Russell offered assistance to USCG as they continue to assess potential science capabilities on Arctic icebreakers</a:t>
            </a:r>
          </a:p>
          <a:p>
            <a:r>
              <a:rPr lang="en-US" dirty="0"/>
              <a:t>Tom Dans (Chair, USARC) and John Farrell continue to champion the findings and distribute the report </a:t>
            </a:r>
            <a:r>
              <a:rPr lang="en-US"/>
              <a:t>in DC </a:t>
            </a:r>
            <a:endParaRPr lang="en-US" dirty="0"/>
          </a:p>
          <a:p>
            <a:pPr lvl="1"/>
            <a:r>
              <a:rPr lang="en-US" dirty="0"/>
              <a:t>Example: Meeting with OMB Budget Reps tomorrow </a:t>
            </a:r>
          </a:p>
        </p:txBody>
      </p:sp>
    </p:spTree>
    <p:extLst>
      <p:ext uri="{BB962C8B-B14F-4D97-AF65-F5344CB8AC3E}">
        <p14:creationId xmlns:p14="http://schemas.microsoft.com/office/powerpoint/2010/main" val="178130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70243"/>
          </a:schemeClr>
        </a:solidFill>
        <a:effectLst/>
      </p:bgPr>
    </p:bg>
    <p:spTree>
      <p:nvGrpSpPr>
        <p:cNvPr id="1" name="">
          <a:extLst>
            <a:ext uri="{FF2B5EF4-FFF2-40B4-BE49-F238E27FC236}">
              <a16:creationId xmlns:a16="http://schemas.microsoft.com/office/drawing/2014/main" id="{AB9C620E-B674-AEBB-279C-4F974CF890D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149299C-60F0-42FC-5E23-FF7B99B88088}"/>
              </a:ext>
            </a:extLst>
          </p:cNvPr>
          <p:cNvSpPr/>
          <p:nvPr/>
        </p:nvSpPr>
        <p:spPr>
          <a:xfrm>
            <a:off x="0" y="0"/>
            <a:ext cx="9144000" cy="11529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F3FDF7-A3A7-BF66-C77C-05F4D51FD67E}"/>
              </a:ext>
            </a:extLst>
          </p:cNvPr>
          <p:cNvSpPr>
            <a:spLocks noGrp="1"/>
          </p:cNvSpPr>
          <p:nvPr>
            <p:ph type="title"/>
          </p:nvPr>
        </p:nvSpPr>
        <p:spPr>
          <a:xfrm>
            <a:off x="0" y="0"/>
            <a:ext cx="9144001" cy="1152939"/>
          </a:xfrm>
        </p:spPr>
        <p:txBody>
          <a:bodyPr>
            <a:normAutofit/>
          </a:bodyPr>
          <a:lstStyle/>
          <a:p>
            <a:pPr algn="ctr"/>
            <a:r>
              <a:rPr lang="en-US" sz="3600" b="1" dirty="0"/>
              <a:t>Questions?</a:t>
            </a:r>
          </a:p>
        </p:txBody>
      </p:sp>
      <p:sp>
        <p:nvSpPr>
          <p:cNvPr id="5" name="Content Placeholder 4">
            <a:extLst>
              <a:ext uri="{FF2B5EF4-FFF2-40B4-BE49-F238E27FC236}">
                <a16:creationId xmlns:a16="http://schemas.microsoft.com/office/drawing/2014/main" id="{1C9D4775-BF4D-C1A3-0D96-F0208A2E8D5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02067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 2013 - 2022</Template>
  <TotalTime>28852</TotalTime>
  <Words>1784</Words>
  <Application>Microsoft Macintosh PowerPoint</Application>
  <PresentationFormat>On-screen Show (4:3)</PresentationFormat>
  <Paragraphs>173</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Calibri</vt:lpstr>
      <vt:lpstr>Calibri Light</vt:lpstr>
      <vt:lpstr>Courier New</vt:lpstr>
      <vt:lpstr>Times New Roman</vt:lpstr>
      <vt:lpstr>Office Theme</vt:lpstr>
      <vt:lpstr>Arctic Marine Research Capabilities Committee Report</vt:lpstr>
      <vt:lpstr>Report Completed January 28, 2026</vt:lpstr>
      <vt:lpstr>The AMRCC and Liaisons are all co-authors and valuable contributors to the report</vt:lpstr>
      <vt:lpstr>Primary Task</vt:lpstr>
      <vt:lpstr>What the Report IS and What it is NOT</vt:lpstr>
      <vt:lpstr>Critical Findings/Observations</vt:lpstr>
      <vt:lpstr>Critical Findings/Observations</vt:lpstr>
      <vt:lpstr>Recent Activities</vt:lpstr>
      <vt:lpstr>Questions?</vt:lpstr>
      <vt:lpstr>Arctic Survey Cutter (ASC) Designs and Shipyards</vt:lpstr>
      <vt:lpstr>Storis and PSC</vt:lpstr>
      <vt:lpstr>Some Elements of the Report</vt:lpstr>
      <vt:lpstr>Comparison of Past, Present, Future (?) Ships</vt:lpstr>
      <vt:lpstr>Present and Future US Federal Arctic Icebreakers</vt:lpstr>
      <vt:lpstr>The Core of the Recommendations  are in Three Tables</vt:lpstr>
      <vt:lpstr> Table 5: Science Enabling Capabilities</vt:lpstr>
      <vt:lpstr> Table 6: Research Capabilities – what we want to measure/collect</vt:lpstr>
      <vt:lpstr> Table 7: Research Capable Small Boat</vt:lpstr>
      <vt:lpstr>Science Mission Scenarios</vt:lpstr>
      <vt:lpstr> Not all future icebreakers will have all the recommended enabling capabilities or ability to conduct needed measurements but all Science Missions can be supported by at least one type of ship</vt:lpstr>
      <vt:lpstr>                  Key Suggestions for the USCGC Storis</vt:lpstr>
      <vt:lpstr>             Key Suggestions for the USGC STORIS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Arctic Marine Research Capabilities Committee Workshop</dc:title>
  <dc:creator>Carin Ashjian</dc:creator>
  <cp:lastModifiedBy>Carin Ashjian</cp:lastModifiedBy>
  <cp:revision>44</cp:revision>
  <dcterms:created xsi:type="dcterms:W3CDTF">2024-11-13T17:43:31Z</dcterms:created>
  <dcterms:modified xsi:type="dcterms:W3CDTF">2026-06-25T12:48:55Z</dcterms:modified>
</cp:coreProperties>
</file>