
<file path=[Content_Types].xml><?xml version="1.0" encoding="utf-8"?>
<Types xmlns="http://schemas.openxmlformats.org/package/2006/content-types">
  <Default Extension="fna&amp;_nc_gid=1hjgvPpfXUqHjcbUSZQ1Mw&amp;_nc_ss=7b289&amp;oh=00_Af-6iwWk_4E5mXTYNRH71hTPHdzHvrgifDKggc4FtXofJA&amp;oe=6A41E2D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498" r:id="rId2"/>
    <p:sldId id="1298" r:id="rId3"/>
    <p:sldId id="259" r:id="rId4"/>
    <p:sldId id="1297" r:id="rId5"/>
    <p:sldId id="265" r:id="rId6"/>
    <p:sldId id="269" r:id="rId7"/>
    <p:sldId id="267" r:id="rId8"/>
    <p:sldId id="268" r:id="rId9"/>
    <p:sldId id="271" r:id="rId10"/>
    <p:sldId id="270" r:id="rId11"/>
    <p:sldId id="1299" r:id="rId12"/>
    <p:sldId id="1269" r:id="rId13"/>
    <p:sldId id="1271" r:id="rId14"/>
    <p:sldId id="1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81"/>
    <p:restoredTop sz="94688"/>
  </p:normalViewPr>
  <p:slideViewPr>
    <p:cSldViewPr snapToGrid="0">
      <p:cViewPr varScale="1">
        <p:scale>
          <a:sx n="173" d="100"/>
          <a:sy n="173" d="100"/>
        </p:scale>
        <p:origin x="2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C7A4E-4176-5544-A0D3-A6AB7B355C1A}" type="datetimeFigureOut">
              <a:rPr lang="en-US" smtClean="0"/>
              <a:t>6/24/26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6878D-6E5D-E648-8A9C-1D65906CE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9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8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7463EA-26D9-4971-BA92-744A00ED75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3187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566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9f11f9aac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9f11f9aac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1E1EC-C55C-3E45-D9DF-36FD52449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DAC95-5D57-C300-1C86-51114E0B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50B1A-7521-99D8-4B01-8C9F70BE9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ED92-4287-4C41-B58F-E50E8434CF2A}" type="datetimeFigureOut">
              <a:rPr lang="en-US" smtClean="0"/>
              <a:t>6/24/26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2D73A-7FBC-7404-D245-9B82A15C1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3306B-AA55-3E6A-78DE-BA85E38E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BA0D-33D5-2D4F-8096-FA491C74E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3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D4FB3-6EE4-954A-AE33-981450AD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0D0CB-525D-69FE-9698-7991EF553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70F7E-E558-4D5A-83E9-DE59B4A2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ED92-4287-4C41-B58F-E50E8434CF2A}" type="datetimeFigureOut">
              <a:rPr lang="en-US" smtClean="0"/>
              <a:t>6/24/26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C7A7F-2999-C7A3-2D20-3F9AC3072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7912D-9AA4-EA46-6261-58ECB639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BA0D-33D5-2D4F-8096-FA491C74E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3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5C70B0-B1D9-A51C-196F-2F4C5B5167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C1581D-8A30-818C-BC97-DBB212C06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A8898-DEC7-FED8-1C6E-CA1551245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ED92-4287-4C41-B58F-E50E8434CF2A}" type="datetimeFigureOut">
              <a:rPr lang="en-US" smtClean="0"/>
              <a:t>6/24/26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3CEE8-A802-3D00-6C2E-1FD5DB3A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094E8-B26B-E841-EE0F-BF6F22EC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BA0D-33D5-2D4F-8096-FA491C74E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24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34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12" name="Google Shape;12;p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3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34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15" name="Google Shape;15;p34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4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6147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50CC4-2948-0D5A-7AAA-79F80B146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480B4-1A2B-DF3B-AB3F-1BDE1A4B8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FB695-EE2E-2C81-C571-D1F775083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ED92-4287-4C41-B58F-E50E8434CF2A}" type="datetimeFigureOut">
              <a:rPr lang="en-US" smtClean="0"/>
              <a:t>6/24/26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EA992-BDC6-E16C-4FBB-45CBF015D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D43C3-D649-696F-9FAD-1D10EFC9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BA0D-33D5-2D4F-8096-FA491C74E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0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77E78-B30A-31C6-C6CF-3BB536567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E6D13-13D0-4E26-435F-83551B722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4B18F-2506-6774-ECFE-E07F5CDA2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ED92-4287-4C41-B58F-E50E8434CF2A}" type="datetimeFigureOut">
              <a:rPr lang="en-US" smtClean="0"/>
              <a:t>6/24/26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E0C93-7294-43FD-8081-8D73D60EB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57A67-0C54-15A7-603A-6AC141D8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BA0D-33D5-2D4F-8096-FA491C74E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C003D-14C1-C559-81A2-C0757906E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4338E-D059-4FD3-9993-DAE954328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DF3FA-9F5E-4B54-CB47-D8F71D779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4F053-6837-5899-1115-53FDB9D19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ED92-4287-4C41-B58F-E50E8434CF2A}" type="datetimeFigureOut">
              <a:rPr lang="en-US" smtClean="0"/>
              <a:t>6/24/26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C96CF6-8128-323E-5FBD-B6F115A22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5180C-522C-7DB8-A366-6B76513B0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BA0D-33D5-2D4F-8096-FA491C74E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2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7D032-D300-A6B5-9192-26AB3EB0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7E30E-BE4F-1EFF-08FA-0646ED58B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D9D11-6A40-DA95-BF4E-62F877590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FC3C73-1CE0-9E57-8484-85F9D057C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A86926-83EA-092D-4D33-599BF6DAD6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6D1F55-B0C0-E7ED-3EEF-6B6AFB144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ED92-4287-4C41-B58F-E50E8434CF2A}" type="datetimeFigureOut">
              <a:rPr lang="en-US" smtClean="0"/>
              <a:t>6/24/26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BBDFD1-0D7D-49CD-F0AF-EB7F5B110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3AE616-F912-7D1B-951E-6B5DF5710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BA0D-33D5-2D4F-8096-FA491C74E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21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05CF-54CB-28B0-0171-41F2437B1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D3E11-0231-C018-1D0A-69E2DAB99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ED92-4287-4C41-B58F-E50E8434CF2A}" type="datetimeFigureOut">
              <a:rPr lang="en-US" smtClean="0"/>
              <a:t>6/24/26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9E2996-E540-57EB-DCE6-F46302D9F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C25F1B-EF6C-933B-4FE6-A9C7E7D2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BA0D-33D5-2D4F-8096-FA491C74E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0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78C2B3-C6EA-5BF6-CAE3-E5C5C57B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ED92-4287-4C41-B58F-E50E8434CF2A}" type="datetimeFigureOut">
              <a:rPr lang="en-US" smtClean="0"/>
              <a:t>6/24/26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2890F3-C698-CD21-DB91-332CAD5F4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1048E-397C-F60A-282B-F4658E11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BA0D-33D5-2D4F-8096-FA491C74E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2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4AADE-8408-5231-B231-0B7051534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7DFAA-89CB-2BA2-9E0E-5CFE64805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63F83-CC31-0F34-FE3D-9F1289ED0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0E2AC-9D8E-2986-E5DA-6A195D431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ED92-4287-4C41-B58F-E50E8434CF2A}" type="datetimeFigureOut">
              <a:rPr lang="en-US" smtClean="0"/>
              <a:t>6/24/26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D12DE-992A-DA34-A391-1137643B4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22322-4FD7-DE46-7CEC-5D99DA082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BA0D-33D5-2D4F-8096-FA491C74E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0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FC9A1-1DB5-54B8-843E-6F927EC59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BFC8B8-0785-47E5-84E6-9A38E51DD3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8420A-C78E-BFAE-E678-0A1959CD5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C09D8-1195-2792-B70F-862B0E9AA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ED92-4287-4C41-B58F-E50E8434CF2A}" type="datetimeFigureOut">
              <a:rPr lang="en-US" smtClean="0"/>
              <a:t>6/24/26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05E20-EFD7-1B22-B267-93FAE8AE0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31354-2DF8-2A2C-4E79-95DCE799B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BA0D-33D5-2D4F-8096-FA491C74E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3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6DB41-BC08-36FF-9023-9FAE3E68A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2F609-77AC-6810-73F0-314589591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280CF-8CA4-EB1E-C406-E120A1CC5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41ED92-4287-4C41-B58F-E50E8434CF2A}" type="datetimeFigureOut">
              <a:rPr lang="en-US" smtClean="0"/>
              <a:t>6/24/26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CCB10-18A7-ACA3-8628-80278C9E3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15FEC-01A8-F444-52CA-8DA942B00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E8BA0D-33D5-2D4F-8096-FA491C74E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3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.pn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12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jpg"/><Relationship Id="rId5" Type="http://schemas.openxmlformats.org/officeDocument/2006/relationships/image" Target="../media/image25.fna&amp;_nc_gid=1hjgvPpfXUqHjcbUSZQ1Mw&amp;_nc_ss=7b289&amp;oh=00_Af-6iwWk_4E5mXTYNRH71hTPHdzHvrgifDKggc4FtXofJA&amp;oe=6A41E2DE"/><Relationship Id="rId10" Type="http://schemas.openxmlformats.org/officeDocument/2006/relationships/image" Target="../media/image30.png"/><Relationship Id="rId4" Type="http://schemas.openxmlformats.org/officeDocument/2006/relationships/image" Target="../media/image24.jp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mzepM7YlomQ?is=jEQLrbu7EtKKCtuF" TargetMode="Externa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8A1D269-5C0F-F843-97A8-DE93A8FEC149}"/>
              </a:ext>
            </a:extLst>
          </p:cNvPr>
          <p:cNvSpPr/>
          <p:nvPr/>
        </p:nvSpPr>
        <p:spPr bwMode="auto">
          <a:xfrm>
            <a:off x="0" y="0"/>
            <a:ext cx="12192000" cy="6070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62560" tIns="81280" rIns="162560" bIns="81280" numCol="1" rtlCol="0" anchor="t" anchorCtr="0" compatLnSpc="1">
            <a:prstTxWarp prst="textNoShape">
              <a:avLst/>
            </a:prstTxWarp>
          </a:bodyPr>
          <a:lstStyle/>
          <a:p>
            <a:pPr defTabSz="16254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67" dirty="0">
              <a:solidFill>
                <a:srgbClr val="000000"/>
              </a:solidFill>
              <a:highlight>
                <a:srgbClr val="000000"/>
              </a:highlight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5" name="Picture 4" descr="A group of ships in the water&#10;&#10;Description automatically generated with low confidence">
            <a:extLst>
              <a:ext uri="{FF2B5EF4-FFF2-40B4-BE49-F238E27FC236}">
                <a16:creationId xmlns:a16="http://schemas.microsoft.com/office/drawing/2014/main" id="{607D475A-01D8-44B6-B0AA-20AB176C9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2" y="0"/>
            <a:ext cx="12196262" cy="6858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D05D321-15B0-7F41-B116-A22A6DEBA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76201"/>
            <a:ext cx="985107" cy="98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5A24CB-C279-8140-A883-B6263AD02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5390" y="47317"/>
            <a:ext cx="1264670" cy="12712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394C80-307F-4931-8A21-E16368B139C9}"/>
              </a:ext>
            </a:extLst>
          </p:cNvPr>
          <p:cNvCxnSpPr>
            <a:cxnSpLocks/>
          </p:cNvCxnSpPr>
          <p:nvPr/>
        </p:nvCxnSpPr>
        <p:spPr>
          <a:xfrm>
            <a:off x="655571" y="1398633"/>
            <a:ext cx="10881360" cy="0"/>
          </a:xfrm>
          <a:prstGeom prst="lin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6E8A2B8-065C-4349-9C86-5E1123977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8309" y="322650"/>
            <a:ext cx="9567081" cy="720615"/>
          </a:xfrm>
        </p:spPr>
        <p:txBody>
          <a:bodyPr>
            <a:noAutofit/>
          </a:bodyPr>
          <a:lstStyle/>
          <a:p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UNOLS AAIC 2026 Summer Meeting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4644181-E439-B7BF-A90B-FC563493D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54" y="1565595"/>
            <a:ext cx="4800492" cy="4860373"/>
          </a:xfrm>
          <a:prstGeom prst="rect">
            <a:avLst/>
          </a:prstGeom>
          <a:solidFill>
            <a:schemeClr val="bg1">
              <a:alpha val="69978"/>
            </a:schemeClr>
          </a:solidFill>
        </p:spPr>
      </p:pic>
    </p:spTree>
    <p:extLst>
      <p:ext uri="{BB962C8B-B14F-4D97-AF65-F5344CB8AC3E}">
        <p14:creationId xmlns:p14="http://schemas.microsoft.com/office/powerpoint/2010/main" val="3824057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4" title="Screenshot 2025-10-31 at 9.38.29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731" y="1878493"/>
            <a:ext cx="5407639" cy="479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4" title="Screenshot 2025-10-31 at 9.39.26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7570" y="1864227"/>
            <a:ext cx="5394077" cy="479057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F0E4EBF-C5F4-0724-1E75-0CA7FE8B0F16}"/>
              </a:ext>
            </a:extLst>
          </p:cNvPr>
          <p:cNvSpPr txBox="1">
            <a:spLocks/>
          </p:cNvSpPr>
          <p:nvPr/>
        </p:nvSpPr>
        <p:spPr bwMode="auto">
          <a:xfrm>
            <a:off x="245349" y="681037"/>
            <a:ext cx="11136298" cy="8909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589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0"/>
              <a:t>User Interface – Logs all configuration changes automatically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D9DC22-7312-A5D6-D485-C5CB3280FD17}"/>
              </a:ext>
            </a:extLst>
          </p:cNvPr>
          <p:cNvSpPr txBox="1">
            <a:spLocks/>
          </p:cNvSpPr>
          <p:nvPr/>
        </p:nvSpPr>
        <p:spPr>
          <a:xfrm>
            <a:off x="245349" y="1825625"/>
            <a:ext cx="11661947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609585" lvl="0" indent="-414856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3979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3979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3979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3979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3979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3979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3979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3979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Codebase Maintenance &amp; Management</a:t>
            </a:r>
          </a:p>
          <a:p>
            <a:pPr lvl="1"/>
            <a:r>
              <a:rPr lang="en-US"/>
              <a:t>Security Compliance &amp; General Code Improvement</a:t>
            </a:r>
          </a:p>
          <a:p>
            <a:r>
              <a:rPr lang="en-US"/>
              <a:t>Deployment Maintenance &amp; Management</a:t>
            </a:r>
          </a:p>
          <a:p>
            <a:pPr lvl="1"/>
            <a:r>
              <a:rPr lang="en-US"/>
              <a:t>Deploy security and code patches through regularly scheduled maintenance</a:t>
            </a:r>
          </a:p>
          <a:p>
            <a:pPr lvl="1"/>
            <a:r>
              <a:rPr lang="en-US"/>
              <a:t>Monitor and maintain system health of deployed systems</a:t>
            </a:r>
          </a:p>
          <a:p>
            <a:r>
              <a:rPr lang="en-US"/>
              <a:t>Client Support</a:t>
            </a:r>
          </a:p>
          <a:p>
            <a:pPr lvl="1"/>
            <a:r>
              <a:rPr lang="en-US"/>
              <a:t>Tech Side - Onboarding help, on-call remote support, focused training</a:t>
            </a:r>
          </a:p>
          <a:p>
            <a:pPr lvl="1"/>
            <a:r>
              <a:rPr lang="en-US"/>
              <a:t>Science Side – Data access support, training, code examples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7E22C6-7621-4AC4-146D-885DFE7E61DF}"/>
              </a:ext>
            </a:extLst>
          </p:cNvPr>
          <p:cNvSpPr txBox="1">
            <a:spLocks/>
          </p:cNvSpPr>
          <p:nvPr/>
        </p:nvSpPr>
        <p:spPr bwMode="auto">
          <a:xfrm>
            <a:off x="245349" y="820554"/>
            <a:ext cx="1026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589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kern="0"/>
              <a:t>CORIOLIX Specialized Service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1B8AAF-E483-D243-7848-A97167052C78}"/>
              </a:ext>
            </a:extLst>
          </p:cNvPr>
          <p:cNvGrpSpPr>
            <a:grpSpLocks noChangeAspect="1"/>
          </p:cNvGrpSpPr>
          <p:nvPr/>
        </p:nvGrpSpPr>
        <p:grpSpPr>
          <a:xfrm>
            <a:off x="8817229" y="5437359"/>
            <a:ext cx="3360643" cy="1352296"/>
            <a:chOff x="8352247" y="5345955"/>
            <a:chExt cx="3818912" cy="15367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3EC1751-DC09-9A8C-1270-4947A43F49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7159" y="5345955"/>
              <a:ext cx="1524000" cy="1536700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2437CF-8D22-D616-30B7-19D57B110D2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52247" y="5508531"/>
              <a:ext cx="2292927" cy="1211548"/>
              <a:chOff x="9764221" y="5627483"/>
              <a:chExt cx="2405967" cy="1271280"/>
            </a:xfrm>
          </p:grpSpPr>
          <p:pic>
            <p:nvPicPr>
              <p:cNvPr id="10" name="Picture 2">
                <a:extLst>
                  <a:ext uri="{FF2B5EF4-FFF2-40B4-BE49-F238E27FC236}">
                    <a16:creationId xmlns:a16="http://schemas.microsoft.com/office/drawing/2014/main" id="{6968C09E-E1F6-5A3B-3FE3-CEA35F3D06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4221" y="5772332"/>
                <a:ext cx="981583" cy="9815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E438B10-DD7A-F3FF-29FC-C44173FABC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05518" y="5627483"/>
                <a:ext cx="1264670" cy="12712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39994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D8A254-6A44-7FDD-1311-E6560153CBB5}"/>
              </a:ext>
            </a:extLst>
          </p:cNvPr>
          <p:cNvSpPr txBox="1">
            <a:spLocks/>
          </p:cNvSpPr>
          <p:nvPr/>
        </p:nvSpPr>
        <p:spPr bwMode="auto">
          <a:xfrm>
            <a:off x="583365" y="428668"/>
            <a:ext cx="10261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589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kern="0"/>
              <a:t>How is CORIOLIX supported &amp; managed?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E53A86-107E-2D26-8E61-2F4E0205C174}"/>
              </a:ext>
            </a:extLst>
          </p:cNvPr>
          <p:cNvGrpSpPr/>
          <p:nvPr/>
        </p:nvGrpSpPr>
        <p:grpSpPr>
          <a:xfrm>
            <a:off x="850155" y="877633"/>
            <a:ext cx="5359400" cy="5551699"/>
            <a:chOff x="195063" y="1095983"/>
            <a:chExt cx="5359400" cy="55516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A4D468D-DA64-77FA-AF69-296DBF324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5063" y="1288282"/>
              <a:ext cx="5359400" cy="535940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06345C2-14FD-8492-F4FA-810A1E5675D6}"/>
                </a:ext>
              </a:extLst>
            </p:cNvPr>
            <p:cNvSpPr txBox="1"/>
            <p:nvPr/>
          </p:nvSpPr>
          <p:spPr>
            <a:xfrm>
              <a:off x="713362" y="1095983"/>
              <a:ext cx="400131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 anchorCtr="0">
              <a:spAutoFit/>
            </a:bodyPr>
            <a:lstStyle/>
            <a:p>
              <a:r>
                <a:rPr lang="en-US"/>
                <a:t>                        </a:t>
              </a:r>
            </a:p>
            <a:p>
              <a:endParaRPr lang="en-US"/>
            </a:p>
            <a:p>
              <a:r>
                <a:rPr lang="en-US"/>
                <a:t>                       Quarter 1 2026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D91C156-6E0A-54D1-1634-BA7D25C39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280" y="1317287"/>
            <a:ext cx="3931110" cy="511204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6E05C50-DC06-87EB-36DD-239BBBF2D4F2}"/>
              </a:ext>
            </a:extLst>
          </p:cNvPr>
          <p:cNvGrpSpPr>
            <a:grpSpLocks noChangeAspect="1"/>
          </p:cNvGrpSpPr>
          <p:nvPr/>
        </p:nvGrpSpPr>
        <p:grpSpPr>
          <a:xfrm>
            <a:off x="9923181" y="143067"/>
            <a:ext cx="2017776" cy="1066162"/>
            <a:chOff x="9764221" y="5627483"/>
            <a:chExt cx="2405967" cy="127128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38DEAEA-B977-0BE0-2F00-E8170A1831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4221" y="5772332"/>
              <a:ext cx="981583" cy="981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D9F0D59-445A-1A70-CD04-0A5C3EFEB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05518" y="5627483"/>
              <a:ext cx="1264670" cy="1271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3272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OAA Ship Thomas Jefferson, a white hydrographic survey vessel, transits across calm blue waters under a clear sky with a NOAA airplane visible in the distance.">
            <a:extLst>
              <a:ext uri="{FF2B5EF4-FFF2-40B4-BE49-F238E27FC236}">
                <a16:creationId xmlns:a16="http://schemas.microsoft.com/office/drawing/2014/main" id="{C9C05FFC-5054-AE33-1E2B-AACC97922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284" y="3945901"/>
            <a:ext cx="1828800" cy="12192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58B9484-EC90-AC56-724B-1BE3DCE970B6}"/>
              </a:ext>
            </a:extLst>
          </p:cNvPr>
          <p:cNvSpPr txBox="1">
            <a:spLocks/>
          </p:cNvSpPr>
          <p:nvPr/>
        </p:nvSpPr>
        <p:spPr bwMode="auto">
          <a:xfrm>
            <a:off x="673806" y="428668"/>
            <a:ext cx="1026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589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kern="0"/>
              <a:t>Who are we working with?</a:t>
            </a:r>
          </a:p>
        </p:txBody>
      </p:sp>
      <p:sp>
        <p:nvSpPr>
          <p:cNvPr id="35" name="Google Shape;102;p3">
            <a:extLst>
              <a:ext uri="{FF2B5EF4-FFF2-40B4-BE49-F238E27FC236}">
                <a16:creationId xmlns:a16="http://schemas.microsoft.com/office/drawing/2014/main" id="{CD352101-A731-D128-49BB-9868433761EF}"/>
              </a:ext>
            </a:extLst>
          </p:cNvPr>
          <p:cNvSpPr txBox="1">
            <a:spLocks/>
          </p:cNvSpPr>
          <p:nvPr/>
        </p:nvSpPr>
        <p:spPr>
          <a:xfrm>
            <a:off x="727649" y="1318899"/>
            <a:ext cx="4870371" cy="51947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SzPct val="108108"/>
              <a:buFont typeface="Arial" panose="020B0604020202020204" pitchFamily="34" charset="0"/>
              <a:buNone/>
            </a:pPr>
            <a:r>
              <a:rPr lang="en-US" b="1"/>
              <a:t>US Academic Research Fleet:</a:t>
            </a:r>
          </a:p>
          <a:p>
            <a:pPr marL="457200" indent="-304989">
              <a:lnSpc>
                <a:spcPct val="115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●"/>
            </a:pPr>
            <a:r>
              <a:rPr lang="en-US" err="1"/>
              <a:t>Sikuliaq</a:t>
            </a:r>
            <a:endParaRPr lang="en-US"/>
          </a:p>
          <a:p>
            <a:pPr marL="457200" indent="-304989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</a:pPr>
            <a:r>
              <a:rPr lang="en-US"/>
              <a:t>Roger Revelle</a:t>
            </a:r>
          </a:p>
          <a:p>
            <a:pPr marL="457200" indent="-304989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</a:pPr>
            <a:r>
              <a:rPr lang="en-US"/>
              <a:t>Savannah</a:t>
            </a:r>
          </a:p>
          <a:p>
            <a:pPr marL="457200" indent="-304989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</a:pPr>
            <a:r>
              <a:rPr lang="en-US"/>
              <a:t>Point Sur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buSzPct val="108108"/>
              <a:buFont typeface="Arial" panose="020B0604020202020204" pitchFamily="34" charset="0"/>
              <a:buNone/>
            </a:pPr>
            <a:r>
              <a:rPr lang="en-US" b="1"/>
              <a:t>NOAA</a:t>
            </a:r>
          </a:p>
          <a:p>
            <a:pPr marL="457200" indent="-304989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</a:pPr>
            <a:r>
              <a:rPr lang="en-US" err="1"/>
              <a:t>Okeanos</a:t>
            </a:r>
            <a:r>
              <a:rPr lang="en-US"/>
              <a:t> Explorer</a:t>
            </a:r>
          </a:p>
          <a:p>
            <a:pPr marL="457200" indent="-304989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</a:pPr>
            <a:r>
              <a:rPr lang="en-US"/>
              <a:t>Reuben Lasker 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buSzPct val="108108"/>
              <a:buFont typeface="Arial" panose="020B0604020202020204" pitchFamily="34" charset="0"/>
              <a:buNone/>
            </a:pPr>
            <a:r>
              <a:rPr lang="en-US" b="1"/>
              <a:t>Next Up </a:t>
            </a:r>
            <a:r>
              <a:rPr lang="en-US"/>
              <a:t>(Fall/Winter 25/26):</a:t>
            </a:r>
          </a:p>
          <a:p>
            <a:pPr marL="457200" indent="-304989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</a:pPr>
            <a:r>
              <a:rPr lang="en-US"/>
              <a:t>ARF - Pelican</a:t>
            </a:r>
          </a:p>
          <a:p>
            <a:pPr marL="457200" indent="-304989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</a:pPr>
            <a:r>
              <a:rPr lang="en-US"/>
              <a:t>NOAA - TBD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buSzPct val="108108"/>
              <a:buFont typeface="Arial" panose="020B0604020202020204" pitchFamily="34" charset="0"/>
              <a:buNone/>
            </a:pPr>
            <a:r>
              <a:rPr lang="en-US" b="1"/>
              <a:t>Retired</a:t>
            </a:r>
          </a:p>
          <a:p>
            <a:pPr marL="457200" indent="-304989">
              <a:lnSpc>
                <a:spcPct val="115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●"/>
            </a:pPr>
            <a:r>
              <a:rPr lang="en-US"/>
              <a:t>Oceanus</a:t>
            </a:r>
          </a:p>
          <a:p>
            <a:pPr marL="457200" indent="-304989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</a:pPr>
            <a:r>
              <a:rPr lang="en-US"/>
              <a:t>Endeavor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8108"/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36" name="Picture 35" descr="Join URI students on R/V Endeavor oceanographic research ...">
            <a:extLst>
              <a:ext uri="{FF2B5EF4-FFF2-40B4-BE49-F238E27FC236}">
                <a16:creationId xmlns:a16="http://schemas.microsoft.com/office/drawing/2014/main" id="{BFA68556-2F31-1E9A-867C-2EFDBE559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454" y="5110538"/>
            <a:ext cx="2076222" cy="1403072"/>
          </a:xfrm>
          <a:prstGeom prst="rect">
            <a:avLst/>
          </a:prstGeom>
        </p:spPr>
      </p:pic>
      <p:pic>
        <p:nvPicPr>
          <p:cNvPr id="37" name="Picture 36" descr="Farewell R/V Oceanus Celebration">
            <a:extLst>
              <a:ext uri="{FF2B5EF4-FFF2-40B4-BE49-F238E27FC236}">
                <a16:creationId xmlns:a16="http://schemas.microsoft.com/office/drawing/2014/main" id="{3C7DD8B5-D061-4645-4E24-C5F4AE585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2676" y="5110538"/>
            <a:ext cx="2494040" cy="1403352"/>
          </a:xfrm>
          <a:prstGeom prst="rect">
            <a:avLst/>
          </a:prstGeom>
        </p:spPr>
      </p:pic>
      <p:pic>
        <p:nvPicPr>
          <p:cNvPr id="38" name="Picture 37" descr="No photo description available.">
            <a:extLst>
              <a:ext uri="{FF2B5EF4-FFF2-40B4-BE49-F238E27FC236}">
                <a16:creationId xmlns:a16="http://schemas.microsoft.com/office/drawing/2014/main" id="{62A530D8-D261-9D20-207E-87C1744D0A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6454" y="3939826"/>
            <a:ext cx="1560576" cy="1170432"/>
          </a:xfrm>
          <a:prstGeom prst="rect">
            <a:avLst/>
          </a:prstGeom>
        </p:spPr>
      </p:pic>
      <p:pic>
        <p:nvPicPr>
          <p:cNvPr id="39" name="Google Shape;104;p3">
            <a:extLst>
              <a:ext uri="{FF2B5EF4-FFF2-40B4-BE49-F238E27FC236}">
                <a16:creationId xmlns:a16="http://schemas.microsoft.com/office/drawing/2014/main" id="{1887235E-2419-542D-EE4D-9D828CC938B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26480" y="2139243"/>
            <a:ext cx="1566060" cy="857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105;p3">
            <a:extLst>
              <a:ext uri="{FF2B5EF4-FFF2-40B4-BE49-F238E27FC236}">
                <a16:creationId xmlns:a16="http://schemas.microsoft.com/office/drawing/2014/main" id="{69B27E63-6CAE-50F1-37F1-80F06A312B2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27403" y="1270642"/>
            <a:ext cx="1550554" cy="868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06;p3">
            <a:extLst>
              <a:ext uri="{FF2B5EF4-FFF2-40B4-BE49-F238E27FC236}">
                <a16:creationId xmlns:a16="http://schemas.microsoft.com/office/drawing/2014/main" id="{033E5725-1163-CBA6-6FA5-859E6A708E1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36892" y="1270641"/>
            <a:ext cx="1600200" cy="89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07;p3">
            <a:extLst>
              <a:ext uri="{FF2B5EF4-FFF2-40B4-BE49-F238E27FC236}">
                <a16:creationId xmlns:a16="http://schemas.microsoft.com/office/drawing/2014/main" id="{8C398A87-6E9E-6658-0513-E1F4A4CB31D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773852" y="1266403"/>
            <a:ext cx="1463040" cy="90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12;p3">
            <a:extLst>
              <a:ext uri="{FF2B5EF4-FFF2-40B4-BE49-F238E27FC236}">
                <a16:creationId xmlns:a16="http://schemas.microsoft.com/office/drawing/2014/main" id="{FDBDDB0E-BBEF-6D9B-3BCC-250705A4592C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26480" y="2997361"/>
            <a:ext cx="1550550" cy="94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 descr="NOAA Ship Reuben Lasker in San Francisco Bay | Office of Marine and  Aviation Operations">
            <a:extLst>
              <a:ext uri="{FF2B5EF4-FFF2-40B4-BE49-F238E27FC236}">
                <a16:creationId xmlns:a16="http://schemas.microsoft.com/office/drawing/2014/main" id="{1549537E-9FC0-D51B-DB60-FE919402EE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9284" y="2992705"/>
            <a:ext cx="1429793" cy="95319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2E66034-F249-3AC9-CDEE-202B5BE60074}"/>
              </a:ext>
            </a:extLst>
          </p:cNvPr>
          <p:cNvGrpSpPr>
            <a:grpSpLocks noChangeAspect="1"/>
          </p:cNvGrpSpPr>
          <p:nvPr/>
        </p:nvGrpSpPr>
        <p:grpSpPr>
          <a:xfrm>
            <a:off x="9923181" y="143067"/>
            <a:ext cx="2017776" cy="1066162"/>
            <a:chOff x="9764221" y="5627483"/>
            <a:chExt cx="2405967" cy="12712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CDED1A5-F41A-00F3-C0A0-D96673F0E6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4221" y="5772332"/>
              <a:ext cx="981583" cy="981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CEFDCBC-5429-1015-BC23-496D2C47B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905518" y="5627483"/>
              <a:ext cx="1264670" cy="127128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9C05C56-68D7-53B1-3F48-BC9BF11D6A79}"/>
              </a:ext>
            </a:extLst>
          </p:cNvPr>
          <p:cNvSpPr txBox="1"/>
          <p:nvPr/>
        </p:nvSpPr>
        <p:spPr>
          <a:xfrm>
            <a:off x="9436471" y="3987609"/>
            <a:ext cx="423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?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30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4A7EB-004D-6845-293C-CB67B0B52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EBC475-E57B-ACF8-297F-82DEB664C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546" y="2148397"/>
            <a:ext cx="4954879" cy="435133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4AC5D08-AD95-A9E1-460F-BB4C0D0232C3}"/>
              </a:ext>
            </a:extLst>
          </p:cNvPr>
          <p:cNvSpPr txBox="1">
            <a:spLocks/>
          </p:cNvSpPr>
          <p:nvPr/>
        </p:nvSpPr>
        <p:spPr bwMode="auto">
          <a:xfrm>
            <a:off x="583363" y="428668"/>
            <a:ext cx="1026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589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kern="0" dirty="0"/>
              <a:t>Online CORIOLIX Resources!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9837A8-922E-CE4C-0727-F39BEBD89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261" y="3403913"/>
            <a:ext cx="3282950" cy="2692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B4F90D-A4AB-F070-6BF6-E4F16B9C8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986" y="169359"/>
            <a:ext cx="3365500" cy="2514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FCEDD5-B0EF-1BD9-2997-896F0C6DBC4E}"/>
              </a:ext>
            </a:extLst>
          </p:cNvPr>
          <p:cNvSpPr txBox="1"/>
          <p:nvPr/>
        </p:nvSpPr>
        <p:spPr>
          <a:xfrm>
            <a:off x="406382" y="1342103"/>
            <a:ext cx="578794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Rivero-Calle Lab at SKIO Pre-Cruise Training Video: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hlinkClick r:id="rId5"/>
              </a:rPr>
              <a:t>https://youtu.be/mzepM7YlomQ?is=jEQLrbu7EtKKCtuF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CA6D9F-E51B-35AF-338D-32E8683CFEA9}"/>
              </a:ext>
            </a:extLst>
          </p:cNvPr>
          <p:cNvSpPr txBox="1"/>
          <p:nvPr/>
        </p:nvSpPr>
        <p:spPr>
          <a:xfrm>
            <a:off x="6953865" y="268395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Software Documentation: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github.com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/R-DESC/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CORIOLIX_docs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8017EA-E027-C94F-EBC4-77CBEB3C58DC}"/>
              </a:ext>
            </a:extLst>
          </p:cNvPr>
          <p:cNvSpPr txBox="1"/>
          <p:nvPr/>
        </p:nvSpPr>
        <p:spPr>
          <a:xfrm>
            <a:off x="6953865" y="6066252"/>
            <a:ext cx="5238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Jupyter Notebooks: </a:t>
            </a:r>
          </a:p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github.com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/R-DESC/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CORIOLIX_notebooks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81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9EB26FF-D0F3-C192-B2DE-809B4189B9A8}"/>
              </a:ext>
            </a:extLst>
          </p:cNvPr>
          <p:cNvGrpSpPr/>
          <p:nvPr/>
        </p:nvGrpSpPr>
        <p:grpSpPr>
          <a:xfrm>
            <a:off x="374340" y="1955325"/>
            <a:ext cx="4036610" cy="1097280"/>
            <a:chOff x="494989" y="1482946"/>
            <a:chExt cx="4036610" cy="109728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CF3A5D-70F2-5384-B039-780E1D4EF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989" y="1482946"/>
              <a:ext cx="1097280" cy="109728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0E46378D-33EE-B351-CACE-C30671136831}"/>
                </a:ext>
              </a:extLst>
            </p:cNvPr>
            <p:cNvSpPr txBox="1">
              <a:spLocks/>
            </p:cNvSpPr>
            <p:nvPr/>
          </p:nvSpPr>
          <p:spPr>
            <a:xfrm>
              <a:off x="1609840" y="1671279"/>
              <a:ext cx="2921759" cy="72061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Chris Romsos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Datapresence Systems Engineer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53D13B-E27F-5FB9-BF87-9D6D280C25FB}"/>
              </a:ext>
            </a:extLst>
          </p:cNvPr>
          <p:cNvGrpSpPr/>
          <p:nvPr/>
        </p:nvGrpSpPr>
        <p:grpSpPr>
          <a:xfrm>
            <a:off x="374340" y="3254098"/>
            <a:ext cx="4725807" cy="1097280"/>
            <a:chOff x="494989" y="3103228"/>
            <a:chExt cx="4725807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9EE56EF-D7C5-703A-9989-ECD7906FE2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" r="19" b="8900"/>
            <a:stretch/>
          </p:blipFill>
          <p:spPr>
            <a:xfrm>
              <a:off x="494989" y="3103228"/>
              <a:ext cx="1098306" cy="109728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AD8DE05C-CAC2-77EB-496A-CD6CA9D181E1}"/>
                </a:ext>
              </a:extLst>
            </p:cNvPr>
            <p:cNvSpPr txBox="1">
              <a:spLocks/>
            </p:cNvSpPr>
            <p:nvPr/>
          </p:nvSpPr>
          <p:spPr>
            <a:xfrm>
              <a:off x="1609840" y="3291561"/>
              <a:ext cx="3610956" cy="72061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Jasmine Nahorniak </a:t>
              </a:r>
            </a:p>
            <a:p>
              <a:pPr algn="l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Assistant Datapresence Systems Engineer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4CA61D9-9AB7-A8B0-9F46-3E9222F6B7BA}"/>
              </a:ext>
            </a:extLst>
          </p:cNvPr>
          <p:cNvSpPr txBox="1"/>
          <p:nvPr/>
        </p:nvSpPr>
        <p:spPr>
          <a:xfrm>
            <a:off x="5486402" y="2144150"/>
            <a:ext cx="641599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 for Datapresence and RCRV Cyberinfrastructure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– Marine Geology, Fisheries, Geographic Info Systems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CORIOLIX developer and support technician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– Ocean Optics, Data Processing &amp; Management, UI design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CORIOLIX developer and support technician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– 3D Visualization and Web Development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C483660-4C6F-43AA-FCF3-ABE1A322A6D9}"/>
              </a:ext>
            </a:extLst>
          </p:cNvPr>
          <p:cNvSpPr txBox="1">
            <a:spLocks/>
          </p:cNvSpPr>
          <p:nvPr/>
        </p:nvSpPr>
        <p:spPr bwMode="auto">
          <a:xfrm>
            <a:off x="965200" y="890891"/>
            <a:ext cx="1026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589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kern="0" dirty="0"/>
              <a:t>CORIOLIX Team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2722A6-2F90-727E-FC34-228942ED555F}"/>
              </a:ext>
            </a:extLst>
          </p:cNvPr>
          <p:cNvGrpSpPr/>
          <p:nvPr/>
        </p:nvGrpSpPr>
        <p:grpSpPr>
          <a:xfrm>
            <a:off x="385914" y="4504482"/>
            <a:ext cx="4551847" cy="1097280"/>
            <a:chOff x="385914" y="5111709"/>
            <a:chExt cx="4551847" cy="109728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D7349A-96FA-CC89-C03A-16A8D07EF687}"/>
                </a:ext>
              </a:extLst>
            </p:cNvPr>
            <p:cNvSpPr txBox="1"/>
            <p:nvPr/>
          </p:nvSpPr>
          <p:spPr>
            <a:xfrm>
              <a:off x="1495838" y="5347379"/>
              <a:ext cx="344192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Tristan King</a:t>
              </a:r>
            </a:p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 Systems Specialist</a:t>
              </a:r>
            </a:p>
          </p:txBody>
        </p:sp>
        <p:pic>
          <p:nvPicPr>
            <p:cNvPr id="16" name="Picture 15" descr="A person wearing glasses and a green jacket&#10;&#10;Description automatically generated">
              <a:extLst>
                <a:ext uri="{FF2B5EF4-FFF2-40B4-BE49-F238E27FC236}">
                  <a16:creationId xmlns:a16="http://schemas.microsoft.com/office/drawing/2014/main" id="{EF11E204-ACF3-BB7A-A86B-86A61FBE7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14" y="5111709"/>
              <a:ext cx="1097280" cy="1097280"/>
            </a:xfrm>
            <a:prstGeom prst="ellipse">
              <a:avLst/>
            </a:prstGeom>
          </p:spPr>
        </p:pic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EACDD8F9-BFA7-10D4-0B2D-1D7742FC4060}"/>
              </a:ext>
            </a:extLst>
          </p:cNvPr>
          <p:cNvSpPr/>
          <p:nvPr/>
        </p:nvSpPr>
        <p:spPr bwMode="auto">
          <a:xfrm>
            <a:off x="385914" y="4501830"/>
            <a:ext cx="1090046" cy="109728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2AB8226-B901-DBFA-2E98-E62B29347E09}"/>
              </a:ext>
            </a:extLst>
          </p:cNvPr>
          <p:cNvGrpSpPr>
            <a:grpSpLocks noChangeAspect="1"/>
          </p:cNvGrpSpPr>
          <p:nvPr/>
        </p:nvGrpSpPr>
        <p:grpSpPr>
          <a:xfrm>
            <a:off x="8817229" y="5437359"/>
            <a:ext cx="3360643" cy="1352296"/>
            <a:chOff x="8352247" y="5345955"/>
            <a:chExt cx="3818912" cy="1536700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A9FDE816-798F-CA4E-9831-C7F455A149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7159" y="5345955"/>
              <a:ext cx="1524000" cy="1536700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92FBA3E-EB63-7E88-6CA6-BD955B0415E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52247" y="5508531"/>
              <a:ext cx="2292927" cy="1211548"/>
              <a:chOff x="9764221" y="5627483"/>
              <a:chExt cx="2405967" cy="1271280"/>
            </a:xfrm>
          </p:grpSpPr>
          <p:pic>
            <p:nvPicPr>
              <p:cNvPr id="22" name="Picture 2">
                <a:extLst>
                  <a:ext uri="{FF2B5EF4-FFF2-40B4-BE49-F238E27FC236}">
                    <a16:creationId xmlns:a16="http://schemas.microsoft.com/office/drawing/2014/main" id="{7697CA0D-25D4-C555-4093-8083A12D3A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4221" y="5772332"/>
                <a:ext cx="981583" cy="9815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5B4771C-4D87-4BFE-DB7A-43BCAAC03D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05518" y="5627483"/>
                <a:ext cx="1264670" cy="12712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3580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548633" y="1858997"/>
            <a:ext cx="11164400" cy="4560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2500" lnSpcReduction="10000"/>
          </a:bodyPr>
          <a:lstStyle/>
          <a:p>
            <a:pPr marL="0" indent="0">
              <a:spcBef>
                <a:spcPts val="1600"/>
              </a:spcBef>
              <a:buSzPct val="100386"/>
              <a:buNone/>
            </a:pPr>
            <a:r>
              <a:rPr lang="en" sz="1867" b="1" dirty="0">
                <a:solidFill>
                  <a:srgbClr val="000000"/>
                </a:solidFill>
              </a:rPr>
              <a:t>CORIOLIX, In one line -</a:t>
            </a:r>
            <a:endParaRPr sz="1867" b="1" dirty="0">
              <a:solidFill>
                <a:srgbClr val="000000"/>
              </a:solidFill>
            </a:endParaRPr>
          </a:p>
          <a:p>
            <a:pPr indent="-414432">
              <a:spcBef>
                <a:spcPts val="1600"/>
              </a:spcBef>
              <a:buClr>
                <a:srgbClr val="000000"/>
              </a:buClr>
              <a:buSzPct val="100000"/>
            </a:pPr>
            <a:r>
              <a:rPr lang="en" sz="1867" dirty="0">
                <a:solidFill>
                  <a:srgbClr val="000000"/>
                </a:solidFill>
              </a:rPr>
              <a:t>A distributed software system, connecting shipboard and shoreside nodes, </a:t>
            </a:r>
            <a:r>
              <a:rPr lang="en" sz="1867" u="sng" dirty="0">
                <a:solidFill>
                  <a:srgbClr val="000000"/>
                </a:solidFill>
              </a:rPr>
              <a:t>for live situational awareness</a:t>
            </a:r>
            <a:r>
              <a:rPr lang="en" sz="1867" dirty="0">
                <a:solidFill>
                  <a:srgbClr val="000000"/>
                </a:solidFill>
              </a:rPr>
              <a:t>.</a:t>
            </a:r>
            <a:endParaRPr sz="1867" dirty="0">
              <a:solidFill>
                <a:srgbClr val="000000"/>
              </a:solidFill>
            </a:endParaRPr>
          </a:p>
          <a:p>
            <a:pPr marL="0" indent="0">
              <a:spcBef>
                <a:spcPts val="1600"/>
              </a:spcBef>
              <a:buSzPct val="100386"/>
              <a:buNone/>
            </a:pPr>
            <a:r>
              <a:rPr lang="en" sz="1867" b="1" dirty="0">
                <a:solidFill>
                  <a:srgbClr val="000000"/>
                </a:solidFill>
              </a:rPr>
              <a:t>Expanding on above, CORIOLIX -</a:t>
            </a:r>
            <a:endParaRPr sz="1867" b="1" dirty="0">
              <a:solidFill>
                <a:srgbClr val="000000"/>
              </a:solidFill>
            </a:endParaRPr>
          </a:p>
          <a:p>
            <a:pPr indent="-414432">
              <a:spcBef>
                <a:spcPts val="1600"/>
              </a:spcBef>
              <a:buClr>
                <a:srgbClr val="000000"/>
              </a:buClr>
              <a:buSzPct val="100000"/>
            </a:pPr>
            <a:r>
              <a:rPr lang="en" sz="1867" dirty="0">
                <a:solidFill>
                  <a:srgbClr val="000000"/>
                </a:solidFill>
              </a:rPr>
              <a:t>Is designed around real-time/near-real-time mission support: not just data logging but live visualization, alerts, data services, and remote monitoring. </a:t>
            </a:r>
            <a:br>
              <a:rPr lang="en" sz="1867" dirty="0">
                <a:solidFill>
                  <a:srgbClr val="000000"/>
                </a:solidFill>
              </a:rPr>
            </a:br>
            <a:endParaRPr sz="1867" dirty="0">
              <a:solidFill>
                <a:srgbClr val="000000"/>
              </a:solidFill>
            </a:endParaRPr>
          </a:p>
          <a:p>
            <a:pPr indent="-414432">
              <a:buClr>
                <a:srgbClr val="000000"/>
              </a:buClr>
              <a:buSzPct val="100000"/>
            </a:pPr>
            <a:r>
              <a:rPr lang="en" sz="1867" dirty="0">
                <a:solidFill>
                  <a:srgbClr val="000000"/>
                </a:solidFill>
              </a:rPr>
              <a:t>Bridges ship‐to‐shore in a unified way: same interface for both, which helps coordination.  Moves real-time observational data to shore and near real-time products to ship (bi-directional)</a:t>
            </a:r>
            <a:br>
              <a:rPr lang="en" sz="1867" dirty="0">
                <a:solidFill>
                  <a:srgbClr val="000000"/>
                </a:solidFill>
              </a:rPr>
            </a:br>
            <a:endParaRPr sz="1867" dirty="0">
              <a:solidFill>
                <a:srgbClr val="000000"/>
              </a:solidFill>
            </a:endParaRPr>
          </a:p>
          <a:p>
            <a:pPr indent="-390938">
              <a:buClr>
                <a:srgbClr val="000000"/>
              </a:buClr>
              <a:buSzPct val="78571"/>
              <a:buFont typeface="Arial"/>
              <a:buChar char="●"/>
            </a:pPr>
            <a:r>
              <a:rPr lang="en" sz="1867" dirty="0">
                <a:solidFill>
                  <a:srgbClr val="000000"/>
                </a:solidFill>
              </a:rPr>
              <a:t>Built with operations in mind (sensor health monitoring, event logs, remote alerts) — adds operational value beyond just science data capture.</a:t>
            </a:r>
            <a:br>
              <a:rPr lang="en" sz="1467" dirty="0">
                <a:solidFill>
                  <a:srgbClr val="000000"/>
                </a:solidFill>
              </a:rPr>
            </a:br>
            <a:endParaRPr sz="1467" dirty="0">
              <a:solidFill>
                <a:srgbClr val="00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CC3947-F6DF-5ABB-E6DF-EDE07D45220E}"/>
              </a:ext>
            </a:extLst>
          </p:cNvPr>
          <p:cNvSpPr txBox="1">
            <a:spLocks/>
          </p:cNvSpPr>
          <p:nvPr/>
        </p:nvSpPr>
        <p:spPr bwMode="auto">
          <a:xfrm>
            <a:off x="553219" y="810506"/>
            <a:ext cx="1026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589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kern="0" dirty="0"/>
              <a:t>What is CORIOLIX?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CDA688-1372-51B0-0474-9943CB1A095D}"/>
              </a:ext>
            </a:extLst>
          </p:cNvPr>
          <p:cNvGrpSpPr>
            <a:grpSpLocks noChangeAspect="1"/>
          </p:cNvGrpSpPr>
          <p:nvPr/>
        </p:nvGrpSpPr>
        <p:grpSpPr>
          <a:xfrm>
            <a:off x="8817229" y="5491951"/>
            <a:ext cx="3360643" cy="1352296"/>
            <a:chOff x="8352247" y="5345955"/>
            <a:chExt cx="3818912" cy="1536700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8E16C02F-536A-3464-6CBB-470FC9B62B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7159" y="5345955"/>
              <a:ext cx="1524000" cy="1536700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BC8530A-A11E-80A2-AC1F-C122C828BD6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52247" y="5508531"/>
              <a:ext cx="2292927" cy="1211548"/>
              <a:chOff x="9764221" y="5627483"/>
              <a:chExt cx="2405967" cy="1271280"/>
            </a:xfrm>
          </p:grpSpPr>
          <p:pic>
            <p:nvPicPr>
              <p:cNvPr id="12" name="Picture 2">
                <a:extLst>
                  <a:ext uri="{FF2B5EF4-FFF2-40B4-BE49-F238E27FC236}">
                    <a16:creationId xmlns:a16="http://schemas.microsoft.com/office/drawing/2014/main" id="{E1395C58-346A-5D87-CCED-6141F52A30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4221" y="5772332"/>
                <a:ext cx="981583" cy="9815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C8C80D5-E8BE-B410-DF4E-53AC4F419C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05518" y="5627483"/>
                <a:ext cx="1264670" cy="127128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E016C02-4E1A-E584-1A54-880C8187857A}"/>
              </a:ext>
            </a:extLst>
          </p:cNvPr>
          <p:cNvSpPr txBox="1">
            <a:spLocks/>
          </p:cNvSpPr>
          <p:nvPr/>
        </p:nvSpPr>
        <p:spPr bwMode="auto">
          <a:xfrm>
            <a:off x="476459" y="681037"/>
            <a:ext cx="10515600" cy="8909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589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0"/>
              <a:t>How does it work?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A00651-64BC-669F-6841-84523F7047ED}"/>
              </a:ext>
            </a:extLst>
          </p:cNvPr>
          <p:cNvSpPr txBox="1">
            <a:spLocks/>
          </p:cNvSpPr>
          <p:nvPr/>
        </p:nvSpPr>
        <p:spPr>
          <a:xfrm>
            <a:off x="838198" y="1825625"/>
            <a:ext cx="7913915" cy="4351338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>
            <a:lvl1pPr marL="609585" lvl="0" indent="-414856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3979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3979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3979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3979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3979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3979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3979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3979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b="1"/>
              <a:t>CORIOLIX integrates operation and management of:</a:t>
            </a:r>
            <a:r>
              <a:rPr lang="en-US" sz="2400"/>
              <a:t>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/>
              <a:t>Data Acquisition</a:t>
            </a:r>
          </a:p>
          <a:p>
            <a:pPr marL="838184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/>
              <a:t>Manages configuration and state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/>
              <a:t>Data Processing</a:t>
            </a:r>
          </a:p>
          <a:p>
            <a:pPr marL="838184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/>
              <a:t>Performs real-time and delayed/batch processing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/>
              <a:t>Data Storage &amp; Management </a:t>
            </a:r>
          </a:p>
          <a:p>
            <a:pPr marL="838184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/>
              <a:t>Annotates data, logs system configuration, performs replication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/>
              <a:t>Data Access</a:t>
            </a:r>
          </a:p>
          <a:p>
            <a:pPr marL="838184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/>
              <a:t>Offers multiple modes (File Download, Real-Time Streaming, API Polling)</a:t>
            </a:r>
          </a:p>
          <a:p>
            <a:pPr marL="838184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/>
              <a:t>And multiple standards (ASCII, JSON, </a:t>
            </a:r>
            <a:r>
              <a:rPr lang="en-US" sz="1400" err="1"/>
              <a:t>OpenDAP</a:t>
            </a:r>
            <a:r>
              <a:rPr lang="en-US" sz="1400"/>
              <a:t>, </a:t>
            </a:r>
            <a:r>
              <a:rPr lang="en-US" sz="1400" err="1"/>
              <a:t>netCDF</a:t>
            </a:r>
            <a:r>
              <a:rPr lang="en-US" sz="1400"/>
              <a:t>, OGC, MQTT)</a:t>
            </a:r>
          </a:p>
          <a:p>
            <a:pPr marL="838184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400"/>
              <a:t>Supports role-based access</a:t>
            </a:r>
          </a:p>
        </p:txBody>
      </p:sp>
      <p:pic>
        <p:nvPicPr>
          <p:cNvPr id="6" name="Google Shape;119;p4" title="Screenshot 2025-10-21 at 7.16.20 AM.png">
            <a:extLst>
              <a:ext uri="{FF2B5EF4-FFF2-40B4-BE49-F238E27FC236}">
                <a16:creationId xmlns:a16="http://schemas.microsoft.com/office/drawing/2014/main" id="{ABD30A67-277C-FFE8-0BA8-0D058E741675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8460818" y="815686"/>
            <a:ext cx="3578975" cy="43513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9A3F265-55D0-8D3A-9D48-E9E64B1E0B99}"/>
              </a:ext>
            </a:extLst>
          </p:cNvPr>
          <p:cNvGrpSpPr>
            <a:grpSpLocks noChangeAspect="1"/>
          </p:cNvGrpSpPr>
          <p:nvPr/>
        </p:nvGrpSpPr>
        <p:grpSpPr>
          <a:xfrm>
            <a:off x="8817229" y="5437359"/>
            <a:ext cx="3360643" cy="1352296"/>
            <a:chOff x="8352247" y="5345955"/>
            <a:chExt cx="3818912" cy="15367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895DF5C-F9B8-C074-20E6-5790403988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7159" y="5345955"/>
              <a:ext cx="1524000" cy="1536700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D52B2AF-79F2-D46A-CC6E-D5C3CCCFB62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52247" y="5508531"/>
              <a:ext cx="2292927" cy="1211548"/>
              <a:chOff x="9764221" y="5627483"/>
              <a:chExt cx="2405967" cy="1271280"/>
            </a:xfrm>
          </p:grpSpPr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id="{897F6F52-71F4-5EA6-285F-7C41809EAF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4221" y="5772332"/>
                <a:ext cx="981583" cy="9815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65007B1-39B4-AFD6-B3A3-E096DCA106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05518" y="5627483"/>
                <a:ext cx="1264670" cy="12712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4063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200" y="1783168"/>
            <a:ext cx="6208416" cy="487163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0"/>
          <p:cNvSpPr txBox="1"/>
          <p:nvPr/>
        </p:nvSpPr>
        <p:spPr>
          <a:xfrm>
            <a:off x="6667100" y="1794427"/>
            <a:ext cx="5115200" cy="48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7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Public access:</a:t>
            </a:r>
            <a:endParaRPr sz="1733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609585" indent="-414856"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7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Visualize and Download Data</a:t>
            </a:r>
            <a:endParaRPr sz="1733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609585" indent="-414856"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7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View Sensor Metadata</a:t>
            </a:r>
            <a:endParaRPr sz="1733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609585" indent="-414856"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7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View Event and Sensor Logs</a:t>
            </a:r>
            <a:endParaRPr sz="1733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endParaRPr sz="1733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en" sz="17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Scientist account access:</a:t>
            </a:r>
            <a:endParaRPr sz="1733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609585" indent="-414856"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7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Visualize and Download Data</a:t>
            </a:r>
            <a:endParaRPr sz="1733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609585" indent="-414856"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7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View Sensor Metadata</a:t>
            </a:r>
            <a:endParaRPr sz="1733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609585" indent="-414856"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7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View Sensor Logs</a:t>
            </a:r>
            <a:endParaRPr sz="1733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609585" indent="-414856"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7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Create Event Logs</a:t>
            </a:r>
            <a:endParaRPr sz="1733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609585" indent="-414856"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7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Set Personal Notifications</a:t>
            </a:r>
            <a:endParaRPr sz="1733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endParaRPr sz="1733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en" sz="17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Technician account access:</a:t>
            </a:r>
            <a:endParaRPr sz="1733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609585" indent="-414856"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7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Visualize and Download Data</a:t>
            </a:r>
            <a:endParaRPr sz="1733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609585" indent="-414856"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7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Create/Edit Sensor Metadata</a:t>
            </a:r>
            <a:endParaRPr sz="1733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609585" indent="-414856"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7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Create/Edit Event and Sensor Logs</a:t>
            </a:r>
            <a:endParaRPr sz="1733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609585" indent="-414856"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7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Change System Configuration</a:t>
            </a:r>
            <a:endParaRPr sz="1733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609585" indent="-414856"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 sz="17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Set Personal Notifications</a:t>
            </a:r>
            <a:endParaRPr sz="1733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AF81EE-26AE-31C8-8FAB-3CCAE5023CCC}"/>
              </a:ext>
            </a:extLst>
          </p:cNvPr>
          <p:cNvSpPr txBox="1">
            <a:spLocks/>
          </p:cNvSpPr>
          <p:nvPr/>
        </p:nvSpPr>
        <p:spPr bwMode="auto">
          <a:xfrm>
            <a:off x="245349" y="681037"/>
            <a:ext cx="10515600" cy="8909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589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0" dirty="0"/>
              <a:t>User Interface – Designed to serve multiple user groups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BA707F-FC76-751B-459F-D5C61DAC9648}"/>
              </a:ext>
            </a:extLst>
          </p:cNvPr>
          <p:cNvGrpSpPr>
            <a:grpSpLocks noChangeAspect="1"/>
          </p:cNvGrpSpPr>
          <p:nvPr/>
        </p:nvGrpSpPr>
        <p:grpSpPr>
          <a:xfrm>
            <a:off x="9923181" y="143067"/>
            <a:ext cx="2017776" cy="1066162"/>
            <a:chOff x="9764221" y="5627483"/>
            <a:chExt cx="2405967" cy="1271280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D95421AA-2F4B-8EB8-602F-AC7391079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4221" y="5772332"/>
              <a:ext cx="981583" cy="981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DD4C5B5-2023-B6F6-56DE-55381C630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05518" y="5627483"/>
              <a:ext cx="1264670" cy="12712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39f11f9aac9_0_20" title="Screenshot 2025-10-31 at 9.29.33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473" y="1783701"/>
            <a:ext cx="7778497" cy="4790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39f11f9aac9_0_20" title="Screenshot 2025-10-31 at 9.34.02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9170" y="1861630"/>
            <a:ext cx="3789631" cy="233968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39f11f9aac9_0_20"/>
          <p:cNvSpPr/>
          <p:nvPr/>
        </p:nvSpPr>
        <p:spPr>
          <a:xfrm rot="10800000">
            <a:off x="8604623" y="4423600"/>
            <a:ext cx="2497200" cy="1840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" name="Google Shape;193;g39f11f9aac9_0_20"/>
          <p:cNvSpPr txBox="1"/>
          <p:nvPr/>
        </p:nvSpPr>
        <p:spPr>
          <a:xfrm>
            <a:off x="9246833" y="4651900"/>
            <a:ext cx="1212800" cy="77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7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planning</a:t>
            </a:r>
            <a:endParaRPr sz="1733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en" sz="17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metadata</a:t>
            </a:r>
            <a:endParaRPr sz="1733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0BA5F4-5BB4-71A4-63E1-4A326531105A}"/>
              </a:ext>
            </a:extLst>
          </p:cNvPr>
          <p:cNvSpPr txBox="1">
            <a:spLocks/>
          </p:cNvSpPr>
          <p:nvPr/>
        </p:nvSpPr>
        <p:spPr bwMode="auto">
          <a:xfrm>
            <a:off x="245349" y="681037"/>
            <a:ext cx="10757596" cy="8909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589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0"/>
              <a:t>User Interface – Inherits cruise metadata from MFP or MOMs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2" title="Screenshot 2025-10-31 at 9.17.25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4998" y="1864227"/>
            <a:ext cx="7776228" cy="4790572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5" name="Google Shape;175;p12" title="Screenshot 2025-10-31 at 9.19.54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6167" y="5213536"/>
            <a:ext cx="8461899" cy="10688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CAE1FD9-D83A-CDCA-10C9-40376B3894ED}"/>
              </a:ext>
            </a:extLst>
          </p:cNvPr>
          <p:cNvSpPr txBox="1">
            <a:spLocks/>
          </p:cNvSpPr>
          <p:nvPr/>
        </p:nvSpPr>
        <p:spPr bwMode="auto">
          <a:xfrm>
            <a:off x="245348" y="681037"/>
            <a:ext cx="11732287" cy="8909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589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0"/>
              <a:t>User Interface – Catalogs/Inventories all underway instruments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3" title="Screenshot 2025-10-31 at 9.21.51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1" y="1874362"/>
            <a:ext cx="7739756" cy="4780437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2" name="Google Shape;182;p13" title="Screenshot 2025-10-31 at 9.26.03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6157" y="1874362"/>
            <a:ext cx="3842644" cy="2366679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3" name="Google Shape;183;p13" title="Screenshot 2025-10-31 at 9.21.51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1" y="1874361"/>
            <a:ext cx="3840481" cy="2366232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4" name="Google Shape;184;p13" title="Screenshot 2025-10-31 at 9.26.03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1999" y="1874361"/>
            <a:ext cx="7741920" cy="476804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072AE5A-62BE-381C-4875-B22CCAF43547}"/>
              </a:ext>
            </a:extLst>
          </p:cNvPr>
          <p:cNvSpPr txBox="1">
            <a:spLocks/>
          </p:cNvSpPr>
          <p:nvPr/>
        </p:nvSpPr>
        <p:spPr bwMode="auto">
          <a:xfrm>
            <a:off x="245349" y="681037"/>
            <a:ext cx="11718570" cy="8909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589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0"/>
              <a:t>User Interface – Maintains standardized parameter metadata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200" y="1864228"/>
            <a:ext cx="5730240" cy="4423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6260" y="1864227"/>
            <a:ext cx="5730240" cy="44527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ABA8664-AD91-4E61-EF0D-18CDDC4B3DA4}"/>
              </a:ext>
            </a:extLst>
          </p:cNvPr>
          <p:cNvSpPr txBox="1">
            <a:spLocks/>
          </p:cNvSpPr>
          <p:nvPr/>
        </p:nvSpPr>
        <p:spPr bwMode="auto">
          <a:xfrm>
            <a:off x="245349" y="681037"/>
            <a:ext cx="10515600" cy="8909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C589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C589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0"/>
              <a:t>User Interface – Map and timeseries data visualization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6A49FC-9D3A-1A5C-72A7-4E9A17AC2038}"/>
              </a:ext>
            </a:extLst>
          </p:cNvPr>
          <p:cNvGrpSpPr>
            <a:grpSpLocks noChangeAspect="1"/>
          </p:cNvGrpSpPr>
          <p:nvPr/>
        </p:nvGrpSpPr>
        <p:grpSpPr>
          <a:xfrm>
            <a:off x="9923181" y="143067"/>
            <a:ext cx="2017776" cy="1066162"/>
            <a:chOff x="9764221" y="5627483"/>
            <a:chExt cx="2405967" cy="127128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AFAF074-9F7A-F3B0-6506-A6388E1D83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4221" y="5772332"/>
              <a:ext cx="981583" cy="981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C7E8930-C135-AEEE-4A9B-59B531157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05518" y="5627483"/>
              <a:ext cx="1264670" cy="12712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</TotalTime>
  <Words>548</Words>
  <Application>Microsoft Macintosh PowerPoint</Application>
  <PresentationFormat>Widescreen</PresentationFormat>
  <Paragraphs>99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Lato</vt:lpstr>
      <vt:lpstr>Times New Roman</vt:lpstr>
      <vt:lpstr>Office Theme</vt:lpstr>
      <vt:lpstr>UNOLS AAIC 2026 Summer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Romsos, Christopher</dc:creator>
  <cp:lastModifiedBy>Romsos, Christopher</cp:lastModifiedBy>
  <cp:revision>28</cp:revision>
  <dcterms:created xsi:type="dcterms:W3CDTF">2026-06-23T21:19:39Z</dcterms:created>
  <dcterms:modified xsi:type="dcterms:W3CDTF">2026-06-25T14:44:56Z</dcterms:modified>
</cp:coreProperties>
</file>