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66" r:id="rId16"/>
  </p:sldIdLst>
  <p:sldSz cx="12192000" cy="6858000"/>
  <p:notesSz cx="6858000" cy="9144000"/>
  <p:embeddedFontLst>
    <p:embeddedFont>
      <p:font typeface="Corbel" panose="020B05030202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mR+LEPxPxGWS20stieyON7mVQ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95"/>
  </p:normalViewPr>
  <p:slideViewPr>
    <p:cSldViewPr snapToGrid="0">
      <p:cViewPr varScale="1">
        <p:scale>
          <a:sx n="116" d="100"/>
          <a:sy n="116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afc47c8e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9" name="Google Shape;79;g28afc47c8e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>
          <a:extLst>
            <a:ext uri="{FF2B5EF4-FFF2-40B4-BE49-F238E27FC236}">
              <a16:creationId xmlns:a16="http://schemas.microsoft.com/office/drawing/2014/main" id="{F57AA21E-91DA-887E-2333-F0848A877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>
            <a:extLst>
              <a:ext uri="{FF2B5EF4-FFF2-40B4-BE49-F238E27FC236}">
                <a16:creationId xmlns:a16="http://schemas.microsoft.com/office/drawing/2014/main" id="{CBABC0DA-46F9-DD17-6819-7903829FDF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2:notes">
            <a:extLst>
              <a:ext uri="{FF2B5EF4-FFF2-40B4-BE49-F238E27FC236}">
                <a16:creationId xmlns:a16="http://schemas.microsoft.com/office/drawing/2014/main" id="{77E31240-90BC-9C6E-6F12-2BB24A61F6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82808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6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"/>
          <p:cNvSpPr txBox="1">
            <a:spLocks noGrp="1"/>
          </p:cNvSpPr>
          <p:nvPr>
            <p:ph type="title"/>
          </p:nvPr>
        </p:nvSpPr>
        <p:spPr>
          <a:xfrm>
            <a:off x="0" y="1123837"/>
            <a:ext cx="3423919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body" idx="1"/>
          </p:nvPr>
        </p:nvSpPr>
        <p:spPr>
          <a:xfrm>
            <a:off x="3869268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 rot="5400000">
            <a:off x="-759460" y="1750060"/>
            <a:ext cx="4953000" cy="343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 rot="5400000">
            <a:off x="4965192" y="-228600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7CAC4"/>
              </a:buClr>
              <a:buSzPts val="5900"/>
              <a:buFont typeface="Corbel"/>
              <a:buNone/>
              <a:defRPr sz="5900" b="0">
                <a:solidFill>
                  <a:srgbClr val="C7CAC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C7CAC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C4C7C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C4C7C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C4C7C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C4C7C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C4C7C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C4C7C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C4C7C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None/>
              <a:defRPr sz="1400">
                <a:solidFill>
                  <a:srgbClr val="C4C7C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0" y="1123837"/>
            <a:ext cx="3454399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0" y="1123837"/>
            <a:ext cx="3392423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7818120" y="868680"/>
            <a:ext cx="347472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0" y="1123837"/>
            <a:ext cx="3392081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C7CAC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3867912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3"/>
          </p:nvPr>
        </p:nvSpPr>
        <p:spPr>
          <a:xfrm>
            <a:off x="7818463" y="1023586"/>
            <a:ext cx="3474720" cy="81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rgbClr val="C7CAC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4"/>
          </p:nvPr>
        </p:nvSpPr>
        <p:spPr>
          <a:xfrm>
            <a:off x="7818463" y="1930936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title"/>
          </p:nvPr>
        </p:nvSpPr>
        <p:spPr>
          <a:xfrm>
            <a:off x="0" y="1143000"/>
            <a:ext cx="342392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3867912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0" y="3520440"/>
            <a:ext cx="3423920" cy="2321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1" y="1143000"/>
            <a:ext cx="3499100" cy="2377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rbel"/>
              <a:buNone/>
              <a:defRPr sz="32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>
            <a:spLocks noGrp="1"/>
          </p:cNvSpPr>
          <p:nvPr>
            <p:ph type="pic" idx="2"/>
          </p:nvPr>
        </p:nvSpPr>
        <p:spPr>
          <a:xfrm>
            <a:off x="3570644" y="767419"/>
            <a:ext cx="8115230" cy="533095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1" y="3493008"/>
            <a:ext cx="3499100" cy="23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3499101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0" y="1123837"/>
            <a:ext cx="3444239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 rot="5400000">
            <a:off x="4966548" y="-233172"/>
            <a:ext cx="5120640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763524"/>
            <a:ext cx="3443590" cy="5330952"/>
          </a:xfrm>
          <a:prstGeom prst="rect">
            <a:avLst/>
          </a:prstGeom>
          <a:solidFill>
            <a:srgbClr val="003F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7" name="Google Shape;7;p4"/>
          <p:cNvSpPr txBox="1">
            <a:spLocks noGrp="1"/>
          </p:cNvSpPr>
          <p:nvPr>
            <p:ph type="title"/>
          </p:nvPr>
        </p:nvSpPr>
        <p:spPr>
          <a:xfrm>
            <a:off x="0" y="1123837"/>
            <a:ext cx="3443589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ADAD2">
              <a:alpha val="4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4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●"/>
              <a:defRPr sz="2800" b="0" i="0" u="none" strike="noStrike" cap="none">
                <a:solidFill>
                  <a:srgbClr val="003F5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Noto Sans Symbols"/>
              <a:buChar char="●"/>
              <a:defRPr sz="2600" b="0" i="0" u="none" strike="noStrike" cap="none">
                <a:solidFill>
                  <a:srgbClr val="000405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1" i="0" u="none" strike="noStrike" cap="none">
                <a:solidFill>
                  <a:srgbClr val="6C8A9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683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●"/>
              <a:defRPr sz="2200" b="0" i="0" u="none" strike="noStrike" cap="none">
                <a:solidFill>
                  <a:srgbClr val="003F5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C7CAC4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C7CAC4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C7CAC4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C7CAC4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C7CAC4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D4D6D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D4D6D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" name="Google Shape;13;p4" descr="Application&#10;&#10;Description automatically generated with low confidence"/>
          <p:cNvPicPr preferRelativeResize="0"/>
          <p:nvPr/>
        </p:nvPicPr>
        <p:blipFill rotWithShape="1">
          <a:blip r:embed="rId12">
            <a:alphaModFix amt="23000"/>
          </a:blip>
          <a:srcRect/>
          <a:stretch/>
        </p:blipFill>
        <p:spPr>
          <a:xfrm>
            <a:off x="5788721" y="6038215"/>
            <a:ext cx="3682012" cy="68326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ocm.noaa.gov/maps/USMappingCoordination/#data_s=id%3AdataSource_2-1953a7c0a64-layer-7%3A65703%2B65705%2B65706%2B65707%2B65708%2B65709%2B65710%2B65711%2B65715&amp;widget_2=active_datasource_id:dataSource_2,center:79139744.18545562%2C2660103.949649999%2C102100,scale:169997615.03968748,rotation:0,viewpoint:%7B%22rotation%22%3A0%2C%22scale%22%3A169997615.03968748%2C%22targetGeometry%22%3A%7B%22spatialReference%22%3A%7B%22latestWkid%22%3A3857%2C%22wkid%22%3A102100%7D%2C%22x%22%3A79139744.18545562%2C%22y%22%3A2660103.949649999%7D%7D&amp;zoom_to_selection=tru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afc47c8ed_1_0"/>
          <p:cNvSpPr txBox="1">
            <a:spLocks noGrp="1"/>
          </p:cNvSpPr>
          <p:nvPr>
            <p:ph type="title"/>
          </p:nvPr>
        </p:nvSpPr>
        <p:spPr>
          <a:xfrm>
            <a:off x="0" y="1123837"/>
            <a:ext cx="3423900" cy="46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Code of Conduct</a:t>
            </a:r>
            <a:endParaRPr/>
          </a:p>
        </p:txBody>
      </p:sp>
      <p:sp>
        <p:nvSpPr>
          <p:cNvPr id="82" name="Google Shape;82;g28afc47c8ed_1_0"/>
          <p:cNvSpPr txBox="1">
            <a:spLocks noGrp="1"/>
          </p:cNvSpPr>
          <p:nvPr>
            <p:ph type="body" idx="1"/>
          </p:nvPr>
        </p:nvSpPr>
        <p:spPr>
          <a:xfrm>
            <a:off x="3756534" y="864108"/>
            <a:ext cx="7955400" cy="51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u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Everyone is treated respectfully and collegially.</a:t>
            </a:r>
            <a:endParaRPr b="1">
              <a:latin typeface="Corbel"/>
              <a:ea typeface="Corbel"/>
              <a:cs typeface="Corbel"/>
              <a:sym typeface="Corbe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u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Good practices for intercultural collaborations are utilized to ensure all participants are afforded respect.</a:t>
            </a:r>
            <a:endParaRPr sz="20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u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Participants are mindful of their surroundings and of their fellow participants.</a:t>
            </a:r>
            <a:endParaRPr sz="20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u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Everyone is accountable: When we as organizers or participants fail to meet these guidelines, we work together to identify problems and adjust policy and practice together.</a:t>
            </a:r>
            <a:endParaRPr sz="200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900" u="none" strike="noStrike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u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Ground rules</a:t>
            </a:r>
            <a:endParaRPr>
              <a:latin typeface="Corbel"/>
              <a:ea typeface="Corbel"/>
              <a:cs typeface="Corbel"/>
              <a:sym typeface="Corbe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u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 will model the behavior I expect to see from others.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u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I will speak from my own experience and no one else's.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u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We will give credit appropriately.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u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We will practice respectful communication.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u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We will respect and include all voices. 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u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We will not interrupt.</a:t>
            </a:r>
            <a:endParaRPr sz="1800">
              <a:latin typeface="Corbel"/>
              <a:ea typeface="Corbel"/>
              <a:cs typeface="Corbel"/>
              <a:sym typeface="Corbel"/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u="none" strike="noStrike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t>We will focus on listening as well as speaking.</a:t>
            </a:r>
            <a:br>
              <a:rPr lang="en-US" sz="1800"/>
            </a:b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3509566" y="953201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7CAC4"/>
              </a:buClr>
              <a:buSzPts val="5900"/>
              <a:buFont typeface="Corbel"/>
              <a:buNone/>
            </a:pPr>
            <a:r>
              <a:rPr lang="en-US" sz="3200" dirty="0">
                <a:solidFill>
                  <a:srgbClr val="35528E"/>
                </a:solidFill>
              </a:rPr>
              <a:t>Latest Estimated RCRV Delivery Schedule</a:t>
            </a:r>
            <a:br>
              <a:rPr lang="en-US" sz="3200" dirty="0">
                <a:solidFill>
                  <a:srgbClr val="35528E"/>
                </a:solidFill>
              </a:rPr>
            </a:br>
            <a:br>
              <a:rPr lang="en-US" sz="3200" dirty="0">
                <a:solidFill>
                  <a:srgbClr val="35528E"/>
                </a:solidFill>
              </a:rPr>
            </a:br>
            <a:r>
              <a:rPr lang="en-US" sz="3200" dirty="0">
                <a:solidFill>
                  <a:srgbClr val="35528E"/>
                </a:solidFill>
              </a:rPr>
              <a:t>- </a:t>
            </a:r>
            <a:r>
              <a:rPr lang="en-US" sz="3200" i="1" dirty="0">
                <a:solidFill>
                  <a:srgbClr val="35528E"/>
                </a:solidFill>
              </a:rPr>
              <a:t>Taani</a:t>
            </a:r>
            <a:r>
              <a:rPr lang="en-US" sz="3200" dirty="0">
                <a:solidFill>
                  <a:srgbClr val="35528E"/>
                </a:solidFill>
              </a:rPr>
              <a:t>  			15 Mar 2027</a:t>
            </a:r>
            <a:br>
              <a:rPr lang="en-US" sz="3200" dirty="0">
                <a:solidFill>
                  <a:srgbClr val="35528E"/>
                </a:solidFill>
              </a:rPr>
            </a:br>
            <a:r>
              <a:rPr lang="en-US" sz="3200" dirty="0">
                <a:solidFill>
                  <a:srgbClr val="35528E"/>
                </a:solidFill>
              </a:rPr>
              <a:t>- </a:t>
            </a:r>
            <a:r>
              <a:rPr lang="en-US" sz="3200" i="1" dirty="0">
                <a:solidFill>
                  <a:srgbClr val="35528E"/>
                </a:solidFill>
              </a:rPr>
              <a:t>Narragansett Dawn  </a:t>
            </a:r>
            <a:r>
              <a:rPr lang="en-US" sz="3200" dirty="0">
                <a:solidFill>
                  <a:srgbClr val="35528E"/>
                </a:solidFill>
              </a:rPr>
              <a:t>28 July 2027  </a:t>
            </a:r>
            <a:br>
              <a:rPr lang="en-US" sz="3200" dirty="0">
                <a:solidFill>
                  <a:srgbClr val="35528E"/>
                </a:solidFill>
              </a:rPr>
            </a:br>
            <a:r>
              <a:rPr lang="en-US" sz="3200" dirty="0">
                <a:solidFill>
                  <a:srgbClr val="35528E"/>
                </a:solidFill>
              </a:rPr>
              <a:t>- </a:t>
            </a:r>
            <a:r>
              <a:rPr lang="en-US" sz="3200" i="1" dirty="0">
                <a:solidFill>
                  <a:srgbClr val="35528E"/>
                </a:solidFill>
              </a:rPr>
              <a:t>Gilbert R Mason </a:t>
            </a:r>
            <a:r>
              <a:rPr lang="en-US" sz="3200" dirty="0">
                <a:solidFill>
                  <a:srgbClr val="35528E"/>
                </a:solidFill>
              </a:rPr>
              <a:t>	  3 Jan 2028</a:t>
            </a:r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  <p:sp>
        <p:nvSpPr>
          <p:cNvPr id="125" name="Google Shape;125;p20"/>
          <p:cNvSpPr txBox="1"/>
          <p:nvPr/>
        </p:nvSpPr>
        <p:spPr>
          <a:xfrm>
            <a:off x="148281" y="2341305"/>
            <a:ext cx="316333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RCRV Schedule Update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3867912" y="2484700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11113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</a:pPr>
            <a:r>
              <a:rPr lang="en-US" sz="2400" dirty="0">
                <a:solidFill>
                  <a:srgbClr val="005E84"/>
                </a:solidFill>
              </a:rPr>
              <a:t>- </a:t>
            </a:r>
            <a:r>
              <a:rPr lang="en-US" sz="2300" dirty="0">
                <a:solidFill>
                  <a:srgbClr val="005E84"/>
                </a:solidFill>
              </a:rPr>
              <a:t>NSF / NOAA / UNOLS working together to coordinate  opportunities to accomplish needed bottom mapping / seabed characterization</a:t>
            </a:r>
            <a:br>
              <a:rPr lang="en-US" sz="2300" dirty="0">
                <a:solidFill>
                  <a:srgbClr val="005E84"/>
                </a:solidFill>
              </a:rPr>
            </a:br>
            <a:r>
              <a:rPr lang="en-US" sz="2300" dirty="0">
                <a:solidFill>
                  <a:srgbClr val="005E84"/>
                </a:solidFill>
              </a:rPr>
              <a:t>	- dedicated days in concert with transits</a:t>
            </a:r>
            <a:br>
              <a:rPr lang="en-US" sz="2300" dirty="0">
                <a:solidFill>
                  <a:srgbClr val="005E84"/>
                </a:solidFill>
              </a:rPr>
            </a:br>
            <a:r>
              <a:rPr lang="en-US" sz="2300" dirty="0">
                <a:solidFill>
                  <a:srgbClr val="005E84"/>
                </a:solidFill>
              </a:rPr>
              <a:t>	- ancillary mapping in conjunction with scheduled </a:t>
            </a:r>
            <a:br>
              <a:rPr lang="en-US" sz="2300" dirty="0">
                <a:solidFill>
                  <a:srgbClr val="005E84"/>
                </a:solidFill>
              </a:rPr>
            </a:br>
            <a:r>
              <a:rPr lang="en-US" sz="2300" dirty="0">
                <a:solidFill>
                  <a:srgbClr val="005E84"/>
                </a:solidFill>
              </a:rPr>
              <a:t>                  ocean science projects </a:t>
            </a:r>
            <a:br>
              <a:rPr lang="en-US" sz="2300" dirty="0">
                <a:solidFill>
                  <a:srgbClr val="005E84"/>
                </a:solidFill>
              </a:rPr>
            </a:br>
            <a:r>
              <a:rPr lang="en-US" sz="2300" dirty="0">
                <a:solidFill>
                  <a:srgbClr val="005E84"/>
                </a:solidFill>
              </a:rPr>
              <a:t>- NOAA participation in ship scheduling process</a:t>
            </a:r>
            <a:br>
              <a:rPr lang="en-US" sz="2300" dirty="0">
                <a:solidFill>
                  <a:srgbClr val="005E84"/>
                </a:solidFill>
              </a:rPr>
            </a:br>
            <a:r>
              <a:rPr lang="en-US" sz="2300" dirty="0">
                <a:solidFill>
                  <a:srgbClr val="005E84"/>
                </a:solidFill>
              </a:rPr>
              <a:t>- NOAA working to obtain funding to cover ship time used for opportunistic bottom mapping (i.e. in conjunction with planned transits) </a:t>
            </a:r>
            <a:br>
              <a:rPr lang="en-US" sz="2300" dirty="0">
                <a:solidFill>
                  <a:srgbClr val="005E84"/>
                </a:solidFill>
              </a:rPr>
            </a:br>
            <a:r>
              <a:rPr lang="en-US" sz="2300" dirty="0">
                <a:solidFill>
                  <a:srgbClr val="005E84"/>
                </a:solidFill>
              </a:rPr>
              <a:t>- Working with NOAA Integrated Ocean &amp; Coastal Mapping (IOCM) / NOMEC (National Ocean Mapping, Exploration, and Characterization)</a:t>
            </a:r>
            <a:br>
              <a:rPr lang="en-US" sz="2300" dirty="0">
                <a:solidFill>
                  <a:srgbClr val="005E84"/>
                </a:solidFill>
              </a:rPr>
            </a:br>
            <a:r>
              <a:rPr lang="en-US" sz="2300" dirty="0">
                <a:solidFill>
                  <a:srgbClr val="005E84"/>
                </a:solidFill>
              </a:rPr>
              <a:t>	- integrating ARF schedules into NOAA U.S. </a:t>
            </a:r>
            <a:br>
              <a:rPr lang="en-US" sz="2300" dirty="0">
                <a:solidFill>
                  <a:srgbClr val="005E84"/>
                </a:solidFill>
              </a:rPr>
            </a:br>
            <a:r>
              <a:rPr lang="en-US" sz="2300" dirty="0">
                <a:solidFill>
                  <a:srgbClr val="005E84"/>
                </a:solidFill>
              </a:rPr>
              <a:t>                  Mapping Coordination web tool</a:t>
            </a:r>
            <a:endParaRPr sz="5800" dirty="0"/>
          </a:p>
        </p:txBody>
      </p:sp>
      <p:sp>
        <p:nvSpPr>
          <p:cNvPr id="131" name="Google Shape;131;p21"/>
          <p:cNvSpPr txBox="1"/>
          <p:nvPr/>
        </p:nvSpPr>
        <p:spPr>
          <a:xfrm>
            <a:off x="274726" y="2249099"/>
            <a:ext cx="3061598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Using ARF Vessels for Seabed Characterization / Mapping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7CAC4"/>
              </a:buClr>
              <a:buSzPts val="5900"/>
              <a:buFont typeface="Corbel"/>
              <a:buNone/>
            </a:pP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5677930" y="5216281"/>
            <a:ext cx="4380471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 b="1">
                <a:solidFill>
                  <a:srgbClr val="35528E"/>
                </a:solidFill>
              </a:rPr>
              <a:t>Website can be found </a:t>
            </a:r>
            <a:r>
              <a:rPr lang="en-US" b="1" u="sng">
                <a:solidFill>
                  <a:srgbClr val="35528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b="1">
              <a:solidFill>
                <a:srgbClr val="35528E"/>
              </a:solidFill>
            </a:endParaRPr>
          </a:p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1329" y="841248"/>
            <a:ext cx="8004942" cy="4288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128083" y="2833504"/>
            <a:ext cx="305008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U.S. Mapping Coordination Web Tool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body" idx="1"/>
          </p:nvPr>
        </p:nvSpPr>
        <p:spPr>
          <a:xfrm>
            <a:off x="3503141" y="70606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1667"/>
              <a:buNone/>
            </a:pPr>
            <a:r>
              <a:rPr lang="en-US" sz="9600" b="1" dirty="0">
                <a:solidFill>
                  <a:srgbClr val="35528E"/>
                </a:solidFill>
              </a:rPr>
              <a:t>Issue: </a:t>
            </a:r>
            <a:r>
              <a:rPr lang="en-US" sz="9600" dirty="0">
                <a:solidFill>
                  <a:srgbClr val="35528E"/>
                </a:solidFill>
              </a:rPr>
              <a:t>what additional methods should we pursue for educating the public &amp; government officials about the importance &amp; value of the ARF?</a:t>
            </a:r>
            <a:br>
              <a:rPr lang="en-US" sz="9600" dirty="0">
                <a:solidFill>
                  <a:srgbClr val="35528E"/>
                </a:solidFill>
              </a:rPr>
            </a:br>
            <a:endParaRPr lang="en-US" sz="9600" dirty="0">
              <a:solidFill>
                <a:srgbClr val="35528E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1667"/>
              <a:buNone/>
            </a:pPr>
            <a:r>
              <a:rPr lang="en-US" sz="9600" dirty="0">
                <a:solidFill>
                  <a:srgbClr val="35528E"/>
                </a:solidFill>
              </a:rPr>
              <a:t>Methods we currently use:</a:t>
            </a:r>
            <a:br>
              <a:rPr lang="en-US" sz="9600" dirty="0">
                <a:solidFill>
                  <a:srgbClr val="35528E"/>
                </a:solidFill>
              </a:rPr>
            </a:br>
            <a:r>
              <a:rPr lang="en-US" sz="9600" dirty="0">
                <a:solidFill>
                  <a:srgbClr val="35528E"/>
                </a:solidFill>
              </a:rPr>
              <a:t>- UNOLS News listserv</a:t>
            </a:r>
            <a:br>
              <a:rPr lang="en-US" sz="9600" dirty="0">
                <a:solidFill>
                  <a:srgbClr val="35528E"/>
                </a:solidFill>
              </a:rPr>
            </a:br>
            <a:r>
              <a:rPr lang="en-US" sz="9600" dirty="0">
                <a:solidFill>
                  <a:srgbClr val="35528E"/>
                </a:solidFill>
              </a:rPr>
              <a:t>- UNOLS Website</a:t>
            </a:r>
            <a:br>
              <a:rPr lang="en-US" sz="9600" dirty="0">
                <a:solidFill>
                  <a:srgbClr val="35528E"/>
                </a:solidFill>
              </a:rPr>
            </a:br>
            <a:r>
              <a:rPr lang="en-US" sz="9600" dirty="0">
                <a:solidFill>
                  <a:srgbClr val="35528E"/>
                </a:solidFill>
              </a:rPr>
              <a:t>- Social Media – UNOLS, some institutions</a:t>
            </a:r>
            <a:br>
              <a:rPr lang="en-US" sz="9600" dirty="0">
                <a:solidFill>
                  <a:srgbClr val="35528E"/>
                </a:solidFill>
              </a:rPr>
            </a:br>
            <a:r>
              <a:rPr lang="en-US" sz="9600" dirty="0">
                <a:solidFill>
                  <a:srgbClr val="35528E"/>
                </a:solidFill>
              </a:rPr>
              <a:t>- RECOS Efforts</a:t>
            </a:r>
            <a:br>
              <a:rPr lang="en-US" sz="9600" dirty="0">
                <a:solidFill>
                  <a:srgbClr val="35528E"/>
                </a:solidFill>
              </a:rPr>
            </a:br>
            <a:r>
              <a:rPr lang="en-US" sz="9600" dirty="0">
                <a:solidFill>
                  <a:srgbClr val="35528E"/>
                </a:solidFill>
              </a:rPr>
              <a:t>- Institutional Government Relations Representatives</a:t>
            </a:r>
            <a:br>
              <a:rPr lang="en-US" sz="9600" dirty="0">
                <a:solidFill>
                  <a:srgbClr val="35528E"/>
                </a:solidFill>
              </a:rPr>
            </a:br>
            <a:endParaRPr sz="9600" dirty="0">
              <a:solidFill>
                <a:srgbClr val="35528E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91667"/>
              <a:buNone/>
            </a:pPr>
            <a:r>
              <a:rPr lang="en-US" sz="9600" dirty="0">
                <a:solidFill>
                  <a:srgbClr val="35528E"/>
                </a:solidFill>
              </a:rPr>
              <a:t>What else should we do?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1667"/>
              <a:buNone/>
            </a:pPr>
            <a:r>
              <a:rPr lang="en-US" sz="9600" dirty="0">
                <a:solidFill>
                  <a:srgbClr val="35528E"/>
                </a:solidFill>
              </a:rPr>
              <a:t>	- write / propose / submit articles to periodicals /   </a:t>
            </a:r>
            <a:br>
              <a:rPr lang="en-US" sz="9600" dirty="0">
                <a:solidFill>
                  <a:srgbClr val="35528E"/>
                </a:solidFill>
              </a:rPr>
            </a:br>
            <a:r>
              <a:rPr lang="en-US" sz="9600" dirty="0">
                <a:solidFill>
                  <a:srgbClr val="35528E"/>
                </a:solidFill>
              </a:rPr>
              <a:t>   online forums? which ones? 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1667"/>
              <a:buNone/>
            </a:pPr>
            <a:r>
              <a:rPr lang="en-US" sz="9600" dirty="0">
                <a:solidFill>
                  <a:srgbClr val="35528E"/>
                </a:solidFill>
              </a:rPr>
              <a:t>	- who should do this?  UNOLS, community members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1667"/>
              <a:buNone/>
            </a:pPr>
            <a:r>
              <a:rPr lang="en-US" sz="9600" dirty="0">
                <a:solidFill>
                  <a:srgbClr val="35528E"/>
                </a:solidFill>
              </a:rPr>
              <a:t>	- how should we collect ideas?  Track to completion</a:t>
            </a:r>
          </a:p>
          <a:p>
            <a:pPr marL="4572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1667"/>
              <a:buNone/>
            </a:pPr>
            <a:r>
              <a:rPr lang="en-US" sz="9600" dirty="0">
                <a:solidFill>
                  <a:srgbClr val="35528E"/>
                </a:solidFill>
              </a:rPr>
              <a:t>	- host public Webinars? </a:t>
            </a:r>
            <a:br>
              <a:rPr lang="en-US" sz="9600" dirty="0">
                <a:solidFill>
                  <a:srgbClr val="35528E"/>
                </a:solidFill>
              </a:rPr>
            </a:br>
            <a:endParaRPr sz="9600" dirty="0">
              <a:solidFill>
                <a:srgbClr val="35528E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ct val="91667"/>
              <a:buNone/>
            </a:pPr>
            <a:r>
              <a:rPr lang="en-US" sz="9600" dirty="0">
                <a:solidFill>
                  <a:srgbClr val="35528E"/>
                </a:solidFill>
              </a:rPr>
              <a:t>Other ideas? 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br>
              <a:rPr lang="en-US" sz="2000" dirty="0"/>
            </a:br>
            <a:endParaRPr dirty="0"/>
          </a:p>
        </p:txBody>
      </p:sp>
      <p:sp>
        <p:nvSpPr>
          <p:cNvPr id="145" name="Google Shape;145;p23"/>
          <p:cNvSpPr txBox="1"/>
          <p:nvPr/>
        </p:nvSpPr>
        <p:spPr>
          <a:xfrm>
            <a:off x="113916" y="2793473"/>
            <a:ext cx="32780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Strategies for Telling the ARF Story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8C40B-9EE2-2CB9-5A54-C6124421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72" y="978958"/>
            <a:ext cx="7619927" cy="3791345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Proposed amendments to title 46 of the U.S. Code would add a new subsection (1) to section 2021 — General Definitions: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2000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000" i="1" dirty="0">
                <a:solidFill>
                  <a:schemeClr val="accent6">
                    <a:lumMod val="50000"/>
                  </a:schemeClr>
                </a:solidFill>
              </a:rPr>
              <a:t>Academic Research Fleet means the oceanographic research vessels owned by or whose operation is funded by the United States and operated by institutions of higher education or research laboratories.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DA9F9-E7B3-B6F4-FFA9-5EC4BC17150C}"/>
              </a:ext>
            </a:extLst>
          </p:cNvPr>
          <p:cNvSpPr txBox="1"/>
          <p:nvPr/>
        </p:nvSpPr>
        <p:spPr>
          <a:xfrm>
            <a:off x="319489" y="2772191"/>
            <a:ext cx="29745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bg1"/>
                </a:solidFill>
                <a:effectLst/>
                <a:latin typeface="Helvetica" pitchFamily="2" charset="0"/>
              </a:rPr>
              <a:t>New legislative language to classify ARF ships</a:t>
            </a:r>
          </a:p>
        </p:txBody>
      </p:sp>
    </p:spTree>
    <p:extLst>
      <p:ext uri="{BB962C8B-B14F-4D97-AF65-F5344CB8AC3E}">
        <p14:creationId xmlns:p14="http://schemas.microsoft.com/office/powerpoint/2010/main" val="816482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"/>
          <p:cNvSpPr txBox="1">
            <a:spLocks noGrp="1"/>
          </p:cNvSpPr>
          <p:nvPr>
            <p:ph type="title"/>
          </p:nvPr>
        </p:nvSpPr>
        <p:spPr>
          <a:xfrm>
            <a:off x="0" y="1123837"/>
            <a:ext cx="3454399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orbel"/>
              <a:buNone/>
            </a:pPr>
            <a:r>
              <a:rPr lang="en-US" sz="4800"/>
              <a:t>Thank you!</a:t>
            </a:r>
            <a:endParaRPr/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6527" y="5763213"/>
            <a:ext cx="4620897" cy="11329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152" name="Google Shape;152;p3"/>
          <p:cNvGrpSpPr/>
          <p:nvPr/>
        </p:nvGrpSpPr>
        <p:grpSpPr>
          <a:xfrm>
            <a:off x="3359649" y="1324391"/>
            <a:ext cx="4056882" cy="3418181"/>
            <a:chOff x="598470" y="1858647"/>
            <a:chExt cx="4056882" cy="3418181"/>
          </a:xfrm>
        </p:grpSpPr>
        <p:sp>
          <p:nvSpPr>
            <p:cNvPr id="153" name="Google Shape;153;p3"/>
            <p:cNvSpPr txBox="1"/>
            <p:nvPr/>
          </p:nvSpPr>
          <p:spPr>
            <a:xfrm>
              <a:off x="1669348" y="2313597"/>
              <a:ext cx="1330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F5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003F5F"/>
                  </a:solidFill>
                  <a:latin typeface="Calibri"/>
                  <a:ea typeface="Calibri"/>
                  <a:cs typeface="Calibri"/>
                  <a:sym typeface="Calibri"/>
                </a:rPr>
                <a:t>@UNOLS</a:t>
              </a:r>
              <a:endParaRPr sz="2400" b="0" i="0" u="none" strike="noStrike" cap="none">
                <a:solidFill>
                  <a:srgbClr val="003F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3"/>
            <p:cNvSpPr txBox="1"/>
            <p:nvPr/>
          </p:nvSpPr>
          <p:spPr>
            <a:xfrm>
              <a:off x="2261930" y="3456596"/>
              <a:ext cx="1330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F5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003F5F"/>
                  </a:solidFill>
                  <a:latin typeface="Calibri"/>
                  <a:ea typeface="Calibri"/>
                  <a:cs typeface="Calibri"/>
                  <a:sym typeface="Calibri"/>
                </a:rPr>
                <a:t>@UNOLS</a:t>
              </a:r>
              <a:endParaRPr sz="2400" b="0" i="0" u="none" strike="noStrike" cap="none">
                <a:solidFill>
                  <a:srgbClr val="003F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2550252" y="4588778"/>
              <a:ext cx="2105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F5F"/>
                </a:buClr>
                <a:buSzPts val="2400"/>
                <a:buFont typeface="Calibri"/>
                <a:buNone/>
              </a:pPr>
              <a:r>
                <a:rPr lang="en-US" sz="2400" b="0" i="0" u="none" strike="noStrike" cap="none">
                  <a:solidFill>
                    <a:srgbClr val="003F5F"/>
                  </a:solidFill>
                  <a:latin typeface="Calibri"/>
                  <a:ea typeface="Calibri"/>
                  <a:cs typeface="Calibri"/>
                  <a:sym typeface="Calibri"/>
                </a:rPr>
                <a:t>@UNOLS_org</a:t>
              </a:r>
              <a:endParaRPr sz="2400" b="0" i="0" u="none" strike="noStrike" cap="none">
                <a:solidFill>
                  <a:srgbClr val="003F5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6" name="Google Shape;156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8470" y="1858647"/>
              <a:ext cx="1371600" cy="137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84270" y="322799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69348" y="436242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3"/>
          <p:cNvSpPr/>
          <p:nvPr/>
        </p:nvSpPr>
        <p:spPr>
          <a:xfrm>
            <a:off x="7232153" y="2241041"/>
            <a:ext cx="466597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F"/>
                </a:solidFill>
                <a:latin typeface="Calibri"/>
                <a:ea typeface="Calibri"/>
                <a:cs typeface="Calibri"/>
                <a:sym typeface="Calibri"/>
              </a:rPr>
              <a:t>Contact </a:t>
            </a:r>
            <a:r>
              <a:rPr lang="en-US" sz="1800" b="1" i="0" u="none" strike="noStrike" cap="none">
                <a:solidFill>
                  <a:srgbClr val="003F5F"/>
                </a:solidFill>
                <a:latin typeface="Calibri"/>
                <a:ea typeface="Calibri"/>
                <a:cs typeface="Calibri"/>
                <a:sym typeface="Calibri"/>
              </a:rPr>
              <a:t>media@unols.org </a:t>
            </a:r>
            <a:r>
              <a:rPr lang="en-US" sz="1800" b="0" i="0" u="none" strike="noStrike" cap="none">
                <a:solidFill>
                  <a:srgbClr val="003F5F"/>
                </a:solidFill>
                <a:latin typeface="Calibri"/>
                <a:ea typeface="Calibri"/>
                <a:cs typeface="Calibri"/>
                <a:sym typeface="Calibri"/>
              </a:rPr>
              <a:t>for comments &amp; questions or to share your news stories, accounts, pictures and hashtags.</a:t>
            </a: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3F5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3F5F"/>
                </a:solidFill>
                <a:latin typeface="Calibri"/>
                <a:ea typeface="Calibri"/>
                <a:cs typeface="Calibri"/>
                <a:sym typeface="Calibri"/>
              </a:rPr>
              <a:t>We want to hear what’s new with you!</a:t>
            </a: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D036B-707D-65D9-D6C6-3E1C93C7CA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81666" y="5648458"/>
            <a:ext cx="1241965" cy="1247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7B993-2E72-3EB3-C796-C8C3195712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4399" y="5118100"/>
            <a:ext cx="5981700" cy="17399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6B9F27-40BA-6BCC-96E4-64B9E52C0EC6}"/>
              </a:ext>
            </a:extLst>
          </p:cNvPr>
          <p:cNvSpPr/>
          <p:nvPr/>
        </p:nvSpPr>
        <p:spPr>
          <a:xfrm>
            <a:off x="8943584" y="6329703"/>
            <a:ext cx="713983" cy="3591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>
          <a:extLst>
            <a:ext uri="{FF2B5EF4-FFF2-40B4-BE49-F238E27FC236}">
              <a16:creationId xmlns:a16="http://schemas.microsoft.com/office/drawing/2014/main" id="{CF4C1195-FD7B-6C27-7B22-32C45A424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>
            <a:extLst>
              <a:ext uri="{FF2B5EF4-FFF2-40B4-BE49-F238E27FC236}">
                <a16:creationId xmlns:a16="http://schemas.microsoft.com/office/drawing/2014/main" id="{75B8AAE3-A0D4-2DEB-C18E-39D0F1E889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426" y="1123837"/>
            <a:ext cx="3423919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b="1" dirty="0"/>
              <a:t>Quarterly Report</a:t>
            </a:r>
            <a:endParaRPr b="1" dirty="0"/>
          </a:p>
        </p:txBody>
      </p:sp>
      <p:sp>
        <p:nvSpPr>
          <p:cNvPr id="88" name="Google Shape;88;p2">
            <a:extLst>
              <a:ext uri="{FF2B5EF4-FFF2-40B4-BE49-F238E27FC236}">
                <a16:creationId xmlns:a16="http://schemas.microsoft.com/office/drawing/2014/main" id="{5051292C-1606-6511-3004-54FDE0376F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-209560" y="4317064"/>
            <a:ext cx="4054447" cy="104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8788" lvl="0" indent="-523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None/>
            </a:pPr>
            <a:r>
              <a:rPr lang="en-US" sz="2000" dirty="0"/>
              <a:t> </a:t>
            </a:r>
            <a:r>
              <a:rPr lang="en-US" sz="2000" dirty="0">
                <a:solidFill>
                  <a:schemeClr val="bg1"/>
                </a:solidFill>
              </a:rPr>
              <a:t>UNOLS has now developed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a Quarterly Report to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summarize UNOLS activities</a:t>
            </a:r>
          </a:p>
          <a:p>
            <a:pPr marL="6858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None/>
            </a:pPr>
            <a:endParaRPr lang="en-US" sz="2000" dirty="0"/>
          </a:p>
          <a:p>
            <a:pPr marL="6858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None/>
            </a:pPr>
            <a:endParaRPr sz="2000" dirty="0"/>
          </a:p>
          <a:p>
            <a:pPr marL="6858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EA475-F112-3854-C3C8-7853FC9FD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807" y="223560"/>
            <a:ext cx="4531395" cy="64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61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95DC2-CB87-1A98-F9B6-F65C9BBAD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0778" y="717527"/>
            <a:ext cx="7315200" cy="524259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- Meetings</a:t>
            </a:r>
          </a:p>
          <a:p>
            <a:pPr marL="919163" indent="-350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May</a:t>
            </a:r>
          </a:p>
          <a:p>
            <a:pPr marL="1376363" lvl="1" indent="-350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Council  – USM Gulfport, MS</a:t>
            </a:r>
          </a:p>
          <a:p>
            <a:pPr marL="1376363" lvl="1" indent="-350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Safety / RVOC - WHOI</a:t>
            </a:r>
          </a:p>
          <a:p>
            <a:pPr marL="1376363" lvl="1" indent="-350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DeSSC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May – WHOI</a:t>
            </a:r>
          </a:p>
          <a:p>
            <a:pPr marL="919163" indent="-350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June</a:t>
            </a:r>
          </a:p>
          <a:p>
            <a:pPr marL="1376363" lvl="1" indent="-350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OBSIC-OS  UTIG Austin, TX</a:t>
            </a:r>
          </a:p>
          <a:p>
            <a:pPr marL="919163" indent="-350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AICC – today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919163" indent="-3508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Scheduling biweekly - ongoing 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Development of Harassment Reporting Guidance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Supporting public outreach, government relations efforts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MATE Internships – 7 this year so far (limited budget), but Schmidt just gave a gift that should enable 5-6 more interns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TECH Pool –  5 techs for 7 cruises during last quarter 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AMRCC completed its report on recommendations for science mission capabilities on new icebreakers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MFP – operator/science user support, continued development of new/improved capabilities &amp; functionality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 process of submitting new MATE Internship proposal to NSF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Working on proposal for new telemedicine devices for fleet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86F6FA-F1B3-B6B8-2DFB-3C7FFE2F99D2}"/>
              </a:ext>
            </a:extLst>
          </p:cNvPr>
          <p:cNvSpPr txBox="1"/>
          <p:nvPr/>
        </p:nvSpPr>
        <p:spPr>
          <a:xfrm>
            <a:off x="0" y="3216925"/>
            <a:ext cx="3445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UNOLS Activities </a:t>
            </a:r>
          </a:p>
        </p:txBody>
      </p:sp>
    </p:spTree>
    <p:extLst>
      <p:ext uri="{BB962C8B-B14F-4D97-AF65-F5344CB8AC3E}">
        <p14:creationId xmlns:p14="http://schemas.microsoft.com/office/powerpoint/2010/main" val="252254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F8512-B652-FE25-9990-B4E1DF3D6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85D40-CD97-CE70-EC05-3029CC420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6018" y="888013"/>
            <a:ext cx="7315200" cy="5242597"/>
          </a:xfrm>
        </p:spPr>
        <p:txBody>
          <a:bodyPr>
            <a:normAutofit/>
          </a:bodyPr>
          <a:lstStyle/>
          <a:p>
            <a:pPr marL="571500" indent="-342900"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Funding for ARF / UNOLS</a:t>
            </a:r>
          </a:p>
          <a:p>
            <a:pPr marL="571500" indent="-342900"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Strategies for fleet recapitalization – FIC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Addressing the ARF in federal statute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Pilotage issue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MATE Internship Program – obtain new grant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Telemedicine unit replacement due to obsolescence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MFP – Project Support Review &amp; Project Support Agreement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MFP – Inventory Management </a:t>
            </a:r>
          </a:p>
          <a:p>
            <a:pPr marL="571500" indent="-342900">
              <a:spcBef>
                <a:spcPts val="600"/>
              </a:spcBef>
              <a:buFontTx/>
              <a:buChar char="-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342900">
              <a:spcBef>
                <a:spcPts val="600"/>
              </a:spcBef>
              <a:buFontTx/>
              <a:buChar char="-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342900">
              <a:spcBef>
                <a:spcPts val="600"/>
              </a:spcBef>
              <a:buFontTx/>
              <a:buChar char="-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571500" indent="-342900">
              <a:spcBef>
                <a:spcPts val="600"/>
              </a:spcBef>
              <a:buFontTx/>
              <a:buChar char="-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C023E-30C5-5975-06A3-AAD7BD2E10FA}"/>
              </a:ext>
            </a:extLst>
          </p:cNvPr>
          <p:cNvSpPr txBox="1"/>
          <p:nvPr/>
        </p:nvSpPr>
        <p:spPr>
          <a:xfrm>
            <a:off x="0" y="3216925"/>
            <a:ext cx="3010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UNOLS Issues </a:t>
            </a:r>
          </a:p>
        </p:txBody>
      </p:sp>
    </p:spTree>
    <p:extLst>
      <p:ext uri="{BB962C8B-B14F-4D97-AF65-F5344CB8AC3E}">
        <p14:creationId xmlns:p14="http://schemas.microsoft.com/office/powerpoint/2010/main" val="251726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>
            <a:spLocks noGrp="1"/>
          </p:cNvSpPr>
          <p:nvPr>
            <p:ph type="title"/>
          </p:nvPr>
        </p:nvSpPr>
        <p:spPr>
          <a:xfrm>
            <a:off x="222426" y="1123837"/>
            <a:ext cx="3423919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b="1"/>
              <a:t>Scheduling Update</a:t>
            </a:r>
            <a:endParaRPr b="1"/>
          </a:p>
        </p:txBody>
      </p:sp>
      <p:sp>
        <p:nvSpPr>
          <p:cNvPr id="88" name="Google Shape;88;p2"/>
          <p:cNvSpPr txBox="1">
            <a:spLocks noGrp="1"/>
          </p:cNvSpPr>
          <p:nvPr>
            <p:ph type="body" idx="1"/>
          </p:nvPr>
        </p:nvSpPr>
        <p:spPr>
          <a:xfrm>
            <a:off x="3646345" y="1123837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rgbClr val="35528E"/>
                </a:solidFill>
              </a:rPr>
              <a:t>2026 Ship Scheduling was very dynamic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Char char="-"/>
            </a:pPr>
            <a:r>
              <a:rPr lang="en-US" sz="2400" dirty="0">
                <a:solidFill>
                  <a:srgbClr val="35528E"/>
                </a:solidFill>
              </a:rPr>
              <a:t>Initial funding concerns 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Char char="-"/>
            </a:pPr>
            <a:r>
              <a:rPr lang="en-US" sz="2400" dirty="0">
                <a:solidFill>
                  <a:srgbClr val="35528E"/>
                </a:solidFill>
              </a:rPr>
              <a:t>schedules revised as funding became available and projects were added back in (i.e. OOI)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Char char="-"/>
            </a:pPr>
            <a:r>
              <a:rPr lang="en-US" sz="2400" dirty="0">
                <a:solidFill>
                  <a:srgbClr val="35528E"/>
                </a:solidFill>
              </a:rPr>
              <a:t>other adjustments – i.e. </a:t>
            </a:r>
            <a:r>
              <a:rPr lang="en-US" sz="2400" i="1" dirty="0">
                <a:solidFill>
                  <a:srgbClr val="35528E"/>
                </a:solidFill>
              </a:rPr>
              <a:t>Ron Brown </a:t>
            </a:r>
            <a:r>
              <a:rPr lang="en-US" sz="2400" dirty="0">
                <a:solidFill>
                  <a:srgbClr val="35528E"/>
                </a:solidFill>
              </a:rPr>
              <a:t>E/R fire &amp; need to complete GO-SHIP A16S</a:t>
            </a:r>
            <a:br>
              <a:rPr lang="en-US" sz="2400" dirty="0">
                <a:solidFill>
                  <a:srgbClr val="35528E"/>
                </a:solidFill>
              </a:rPr>
            </a:br>
            <a:endParaRPr sz="2400" dirty="0">
              <a:solidFill>
                <a:srgbClr val="35528E"/>
              </a:solidFill>
            </a:endParaRPr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400" dirty="0">
                <a:solidFill>
                  <a:srgbClr val="35528E"/>
                </a:solidFill>
              </a:rPr>
              <a:t>2027 Ship Scheduling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Char char="-"/>
            </a:pPr>
            <a:r>
              <a:rPr lang="en-US" sz="2400" dirty="0">
                <a:solidFill>
                  <a:srgbClr val="35528E"/>
                </a:solidFill>
              </a:rPr>
              <a:t>Virtual kick off meetings in April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Char char="-"/>
            </a:pPr>
            <a:r>
              <a:rPr lang="en-US" sz="2400" dirty="0">
                <a:solidFill>
                  <a:srgbClr val="35528E"/>
                </a:solidFill>
              </a:rPr>
              <a:t>Global/Ocean class schedulers meeting bi-weekly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Char char="-"/>
            </a:pPr>
            <a:r>
              <a:rPr lang="en-US" sz="2400" dirty="0">
                <a:solidFill>
                  <a:srgbClr val="35528E"/>
                </a:solidFill>
              </a:rPr>
              <a:t>NOAA active participant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Char char="-"/>
            </a:pPr>
            <a:r>
              <a:rPr lang="en-US" sz="2400" dirty="0">
                <a:solidFill>
                  <a:srgbClr val="35528E"/>
                </a:solidFill>
              </a:rPr>
              <a:t>NOMEC joining process (seabed mapping)</a:t>
            </a:r>
            <a:endParaRPr dirty="0"/>
          </a:p>
          <a:p>
            <a:pPr marL="6858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None/>
            </a:pPr>
            <a:endParaRPr dirty="0"/>
          </a:p>
          <a:p>
            <a:pPr marL="6858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orbel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</a:pPr>
            <a:r>
              <a:rPr lang="en-US"/>
              <a:t>[Topic Title]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Speaker 1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Speaker 2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Speaker 3</a:t>
            </a:r>
            <a:endParaRPr sz="2400"/>
          </a:p>
        </p:txBody>
      </p:sp>
      <p:sp>
        <p:nvSpPr>
          <p:cNvPr id="94" name="Google Shape;94;p16"/>
          <p:cNvSpPr txBox="1">
            <a:spLocks noGrp="1"/>
          </p:cNvSpPr>
          <p:nvPr>
            <p:ph type="body" idx="1"/>
          </p:nvPr>
        </p:nvSpPr>
        <p:spPr>
          <a:xfrm>
            <a:off x="3668485" y="731955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/>
              <a:t>Section Header - EXAMPLE</a:t>
            </a:r>
            <a:endParaRPr/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l="1" r="375" b="4805"/>
          <a:stretch/>
        </p:blipFill>
        <p:spPr>
          <a:xfrm>
            <a:off x="3439885" y="332434"/>
            <a:ext cx="7743227" cy="568087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98856" y="1123837"/>
            <a:ext cx="3423919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2026 ARF Schedule Data</a:t>
            </a:r>
            <a:br>
              <a:rPr lang="en-US" sz="3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by Agency</a:t>
            </a:r>
            <a:endParaRPr sz="32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</a:pPr>
            <a:r>
              <a:rPr lang="en-US"/>
              <a:t>[Topic Title]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Speaker 1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Speaker 2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Speaker 3</a:t>
            </a:r>
            <a:endParaRPr sz="2400"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3668485" y="731955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/>
              <a:t>Section Header - EXAMPLE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86499" y="1123837"/>
            <a:ext cx="3423919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2026 ARF Schedule Data</a:t>
            </a:r>
            <a:br>
              <a:rPr lang="en-US" sz="3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by Agency</a:t>
            </a:r>
            <a:endParaRPr sz="32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b="4595"/>
          <a:stretch/>
        </p:blipFill>
        <p:spPr>
          <a:xfrm>
            <a:off x="3439885" y="392670"/>
            <a:ext cx="7772400" cy="5538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867912" y="1298448"/>
            <a:ext cx="7315200" cy="3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</a:pPr>
            <a:r>
              <a:rPr lang="en-US"/>
              <a:t>[Topic Title]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Speaker 1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Speaker 2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Speaker 3</a:t>
            </a:r>
            <a:endParaRPr sz="2400"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3668485" y="731955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r>
              <a:rPr lang="en-US"/>
              <a:t>Section Header - EXAMPLE</a:t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135927" y="1123837"/>
            <a:ext cx="3423919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2026 ARF Schedule Data</a:t>
            </a:r>
            <a:br>
              <a:rPr lang="en-US" sz="32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</a:br>
            <a:r>
              <a:rPr lang="en-US" sz="2000" b="1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by Vessel Class</a:t>
            </a:r>
            <a:endParaRPr sz="3200" b="1" i="0" u="none" strike="noStrike" cap="non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9885" y="360749"/>
            <a:ext cx="7772400" cy="567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0" y="1123837"/>
            <a:ext cx="3423919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</a:pPr>
            <a:r>
              <a:rPr lang="en-US"/>
              <a:t>2027 Scheduling Update insights</a:t>
            </a:r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3869268" y="868680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 b="1" dirty="0">
                <a:solidFill>
                  <a:srgbClr val="35528E"/>
                </a:solidFill>
              </a:rPr>
              <a:t>2027 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orbel"/>
              <a:buChar char="-"/>
            </a:pPr>
            <a:r>
              <a:rPr lang="en-US" dirty="0">
                <a:solidFill>
                  <a:srgbClr val="35528E"/>
                </a:solidFill>
              </a:rPr>
              <a:t>Planning for similar funding as 2026 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orbel"/>
              <a:buChar char="-"/>
            </a:pPr>
            <a:r>
              <a:rPr lang="en-US" dirty="0">
                <a:solidFill>
                  <a:srgbClr val="35528E"/>
                </a:solidFill>
              </a:rPr>
              <a:t>Initial outlook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424"/>
              <a:buFont typeface="Corbel"/>
              <a:buChar char="-"/>
            </a:pPr>
            <a:r>
              <a:rPr lang="en-US" i="1" dirty="0">
                <a:solidFill>
                  <a:srgbClr val="35528E"/>
                </a:solidFill>
              </a:rPr>
              <a:t>Revelle &amp; Thompson </a:t>
            </a:r>
            <a:r>
              <a:rPr lang="en-US" dirty="0">
                <a:solidFill>
                  <a:srgbClr val="35528E"/>
                </a:solidFill>
              </a:rPr>
              <a:t>working Pacific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424"/>
              <a:buFont typeface="Corbel"/>
              <a:buChar char="-"/>
            </a:pPr>
            <a:r>
              <a:rPr lang="en-US" i="1" dirty="0">
                <a:solidFill>
                  <a:srgbClr val="35528E"/>
                </a:solidFill>
              </a:rPr>
              <a:t>Atlantis </a:t>
            </a:r>
            <a:r>
              <a:rPr lang="en-US" dirty="0">
                <a:solidFill>
                  <a:srgbClr val="35528E"/>
                </a:solidFill>
              </a:rPr>
              <a:t>in Pacific / ALVIN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424"/>
              <a:buFont typeface="Corbel"/>
              <a:buChar char="-"/>
            </a:pPr>
            <a:r>
              <a:rPr lang="en-US" i="1" dirty="0" err="1">
                <a:solidFill>
                  <a:srgbClr val="35528E"/>
                </a:solidFill>
              </a:rPr>
              <a:t>Sikuliaq</a:t>
            </a:r>
            <a:r>
              <a:rPr lang="en-US" dirty="0">
                <a:solidFill>
                  <a:srgbClr val="35528E"/>
                </a:solidFill>
              </a:rPr>
              <a:t> </a:t>
            </a:r>
            <a:endParaRPr dirty="0"/>
          </a:p>
          <a:p>
            <a:pPr marL="1143000" lvl="2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126"/>
              <a:buNone/>
            </a:pPr>
            <a:r>
              <a:rPr lang="en-US" dirty="0">
                <a:solidFill>
                  <a:srgbClr val="35528E"/>
                </a:solidFill>
              </a:rPr>
              <a:t>-       </a:t>
            </a:r>
            <a:r>
              <a:rPr lang="en-US" b="0" dirty="0">
                <a:solidFill>
                  <a:srgbClr val="35528E"/>
                </a:solidFill>
              </a:rPr>
              <a:t>light schedule early in year, Arctic, </a:t>
            </a:r>
            <a:endParaRPr dirty="0"/>
          </a:p>
          <a:p>
            <a:pPr marL="160020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6126"/>
              <a:buFont typeface="Corbel"/>
              <a:buChar char="-"/>
            </a:pPr>
            <a:r>
              <a:rPr lang="en-US" b="0" dirty="0">
                <a:solidFill>
                  <a:srgbClr val="35528E"/>
                </a:solidFill>
              </a:rPr>
              <a:t>plan for Antarctica again late 2027 / early 2028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424"/>
              <a:buFont typeface="Corbel"/>
              <a:buChar char="-"/>
            </a:pPr>
            <a:r>
              <a:rPr lang="en-US" i="1" dirty="0">
                <a:solidFill>
                  <a:srgbClr val="35528E"/>
                </a:solidFill>
              </a:rPr>
              <a:t>Langseth</a:t>
            </a:r>
            <a:r>
              <a:rPr lang="en-US" dirty="0">
                <a:solidFill>
                  <a:srgbClr val="35528E"/>
                </a:solidFill>
              </a:rPr>
              <a:t> – Caribbean &amp; Pacific 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424"/>
              <a:buFont typeface="Corbel"/>
              <a:buChar char="-"/>
            </a:pPr>
            <a:r>
              <a:rPr lang="en-US" i="1" dirty="0">
                <a:solidFill>
                  <a:srgbClr val="35528E"/>
                </a:solidFill>
              </a:rPr>
              <a:t>Kilo Moana </a:t>
            </a:r>
            <a:r>
              <a:rPr lang="en-US" dirty="0">
                <a:solidFill>
                  <a:srgbClr val="35528E"/>
                </a:solidFill>
              </a:rPr>
              <a:t>– mapping &amp; HOT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424"/>
              <a:buFont typeface="Corbel"/>
              <a:buChar char="-"/>
            </a:pPr>
            <a:r>
              <a:rPr lang="en-US" i="1" dirty="0">
                <a:solidFill>
                  <a:srgbClr val="35528E"/>
                </a:solidFill>
              </a:rPr>
              <a:t>Armstrong</a:t>
            </a:r>
            <a:r>
              <a:rPr lang="en-US" dirty="0">
                <a:solidFill>
                  <a:srgbClr val="35528E"/>
                </a:solidFill>
              </a:rPr>
              <a:t> – North Atlantic</a:t>
            </a:r>
            <a:endParaRPr dirty="0"/>
          </a:p>
          <a:p>
            <a:pPr marL="114300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424"/>
              <a:buFont typeface="Corbel"/>
              <a:buChar char="-"/>
            </a:pPr>
            <a:r>
              <a:rPr lang="en-US" i="1" dirty="0">
                <a:solidFill>
                  <a:srgbClr val="35528E"/>
                </a:solidFill>
              </a:rPr>
              <a:t>Ride</a:t>
            </a:r>
            <a:r>
              <a:rPr lang="en-US" dirty="0">
                <a:solidFill>
                  <a:srgbClr val="35528E"/>
                </a:solidFill>
              </a:rPr>
              <a:t> – Eastern Pacific 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orbel"/>
              <a:buChar char="-"/>
            </a:pPr>
            <a:r>
              <a:rPr lang="en-US" dirty="0">
                <a:solidFill>
                  <a:srgbClr val="35528E"/>
                </a:solidFill>
              </a:rPr>
              <a:t>As usual, aiming to firm up late spring / early summer, work details in summer, publish in September.  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orbel"/>
              <a:buChar char="-"/>
            </a:pPr>
            <a:r>
              <a:rPr lang="en-US" dirty="0">
                <a:solidFill>
                  <a:srgbClr val="35528E"/>
                </a:solidFill>
              </a:rPr>
              <a:t>All pends 2027 Federal funding process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orbel"/>
              <a:buChar char="-"/>
            </a:pPr>
            <a:r>
              <a:rPr lang="en-US" dirty="0">
                <a:solidFill>
                  <a:srgbClr val="35528E"/>
                </a:solidFill>
              </a:rPr>
              <a:t>Science funding as compared to Ship Time funding – new NSF organizational arrangement</a:t>
            </a:r>
            <a:endParaRPr dirty="0"/>
          </a:p>
          <a:p>
            <a:pPr marL="6858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orbel"/>
              <a:buNone/>
            </a:pPr>
            <a:endParaRPr dirty="0"/>
          </a:p>
          <a:p>
            <a:pPr marL="68580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Font typeface="Corbel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Custom 36">
      <a:dk1>
        <a:srgbClr val="ABAFA6"/>
      </a:dk1>
      <a:lt1>
        <a:srgbClr val="FFFFFF"/>
      </a:lt1>
      <a:dk2>
        <a:srgbClr val="003F5F"/>
      </a:dk2>
      <a:lt2>
        <a:srgbClr val="C9DAD1"/>
      </a:lt2>
      <a:accent1>
        <a:srgbClr val="3ECCB4"/>
      </a:accent1>
      <a:accent2>
        <a:srgbClr val="00415A"/>
      </a:accent2>
      <a:accent3>
        <a:srgbClr val="AAAAAA"/>
      </a:accent3>
      <a:accent4>
        <a:srgbClr val="DADADA"/>
      </a:accent4>
      <a:accent5>
        <a:srgbClr val="AABBDF"/>
      </a:accent5>
      <a:accent6>
        <a:srgbClr val="008EC4"/>
      </a:accent6>
      <a:hlink>
        <a:srgbClr val="3058E2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976</Words>
  <Application>Microsoft Macintosh PowerPoint</Application>
  <PresentationFormat>Widescreen</PresentationFormat>
  <Paragraphs>115</Paragraphs>
  <Slides>15</Slides>
  <Notes>13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Corbel</vt:lpstr>
      <vt:lpstr>Calibri</vt:lpstr>
      <vt:lpstr>Helvetica</vt:lpstr>
      <vt:lpstr>Noto Sans Symbols</vt:lpstr>
      <vt:lpstr>Arial</vt:lpstr>
      <vt:lpstr>Frame</vt:lpstr>
      <vt:lpstr>Code of Conduct</vt:lpstr>
      <vt:lpstr>Quarterly Report</vt:lpstr>
      <vt:lpstr>PowerPoint Presentation</vt:lpstr>
      <vt:lpstr>PowerPoint Presentation</vt:lpstr>
      <vt:lpstr>Scheduling Update</vt:lpstr>
      <vt:lpstr>[Topic Title] Speaker 1 Speaker 2 Speaker 3</vt:lpstr>
      <vt:lpstr>[Topic Title] Speaker 1 Speaker 2 Speaker 3</vt:lpstr>
      <vt:lpstr>[Topic Title] Speaker 1 Speaker 2 Speaker 3</vt:lpstr>
      <vt:lpstr>2027 Scheduling Update insights</vt:lpstr>
      <vt:lpstr>Latest Estimated RCRV Delivery Schedule  - Taani     15 Mar 2027 - Narragansett Dawn  28 July 2027   - Gilbert R Mason    3 Jan 2028</vt:lpstr>
      <vt:lpstr>- NSF / NOAA / UNOLS working together to coordinate  opportunities to accomplish needed bottom mapping / seabed characterization  - dedicated days in concert with transits  - ancillary mapping in conjunction with scheduled                    ocean science projects  - NOAA participation in ship scheduling process - NOAA working to obtain funding to cover ship time used for opportunistic bottom mapping (i.e. in conjunction with planned transits)  - Working with NOAA Integrated Ocean &amp; Coastal Mapping (IOCM) / NOMEC (National Ocean Mapping, Exploration, and Characterization)  - integrating ARF schedules into NOAA U.S.                    Mapping Coordination web tool</vt:lpstr>
      <vt:lpstr>PowerPoint Presentation</vt:lpstr>
      <vt:lpstr>PowerPoint Presentation</vt:lpstr>
      <vt:lpstr>Proposed amendments to title 46 of the U.S. Code would add a new subsection (1) to section 2021 — General Definitions:   Academic Research Fleet means the oceanographic research vessels owned by or whose operation is funded by the United States and operated by institutions of higher education or research laboratories.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adoyle33</dc:creator>
  <cp:lastModifiedBy>Doug Russell</cp:lastModifiedBy>
  <cp:revision>4</cp:revision>
  <dcterms:created xsi:type="dcterms:W3CDTF">2022-11-09T16:26:29Z</dcterms:created>
  <dcterms:modified xsi:type="dcterms:W3CDTF">2026-06-24T20:18:07Z</dcterms:modified>
</cp:coreProperties>
</file>