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9" r:id="rId1"/>
  </p:sldMasterIdLst>
  <p:notesMasterIdLst>
    <p:notesMasterId r:id="rId15"/>
  </p:notesMasterIdLst>
  <p:handoutMasterIdLst>
    <p:handoutMasterId r:id="rId16"/>
  </p:handoutMasterIdLst>
  <p:sldIdLst>
    <p:sldId id="259" r:id="rId2"/>
    <p:sldId id="290" r:id="rId3"/>
    <p:sldId id="286" r:id="rId4"/>
    <p:sldId id="302" r:id="rId5"/>
    <p:sldId id="318" r:id="rId6"/>
    <p:sldId id="291" r:id="rId7"/>
    <p:sldId id="278" r:id="rId8"/>
    <p:sldId id="314" r:id="rId9"/>
    <p:sldId id="295" r:id="rId10"/>
    <p:sldId id="315" r:id="rId11"/>
    <p:sldId id="316" r:id="rId12"/>
    <p:sldId id="289" r:id="rId13"/>
    <p:sldId id="27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74C"/>
    <a:srgbClr val="8DC7F0"/>
    <a:srgbClr val="27668F"/>
    <a:srgbClr val="4980A7"/>
    <a:srgbClr val="173656"/>
    <a:srgbClr val="031C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40" autoAdjust="0"/>
    <p:restoredTop sz="96332" autoAdjust="0"/>
  </p:normalViewPr>
  <p:slideViewPr>
    <p:cSldViewPr snapToGrid="0" snapToObjects="1">
      <p:cViewPr varScale="1">
        <p:scale>
          <a:sx n="128" d="100"/>
          <a:sy n="128" d="100"/>
        </p:scale>
        <p:origin x="1632" y="184"/>
      </p:cViewPr>
      <p:guideLst>
        <p:guide orient="horz" pos="2160"/>
        <p:guide pos="2880"/>
      </p:guideLst>
    </p:cSldViewPr>
  </p:slideViewPr>
  <p:outlineViewPr>
    <p:cViewPr>
      <p:scale>
        <a:sx n="33" d="100"/>
        <a:sy n="33" d="100"/>
      </p:scale>
      <p:origin x="0" y="-1608"/>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1D0EDC-9351-81A1-4FDE-E536484C06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AD443C-CE5C-8C2A-75C9-86582A767D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6BC37F-E465-E743-8D2E-167360832E4B}" type="datetimeFigureOut">
              <a:rPr lang="en-US" smtClean="0"/>
              <a:t>10/28/25</a:t>
            </a:fld>
            <a:endParaRPr lang="en-US"/>
          </a:p>
        </p:txBody>
      </p:sp>
      <p:sp>
        <p:nvSpPr>
          <p:cNvPr id="4" name="Footer Placeholder 3">
            <a:extLst>
              <a:ext uri="{FF2B5EF4-FFF2-40B4-BE49-F238E27FC236}">
                <a16:creationId xmlns:a16="http://schemas.microsoft.com/office/drawing/2014/main" id="{64EFF5CF-3A7F-81E2-C49E-4489FDF6B9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17F2F0-B3E5-DD4D-3673-00A739DF7B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endParaRPr lang="en-US" dirty="0"/>
          </a:p>
        </p:txBody>
      </p:sp>
    </p:spTree>
    <p:extLst>
      <p:ext uri="{BB962C8B-B14F-4D97-AF65-F5344CB8AC3E}">
        <p14:creationId xmlns:p14="http://schemas.microsoft.com/office/powerpoint/2010/main" val="3577389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C650B-1162-A648-88E1-FF05BE40BED1}" type="datetimeFigureOut">
              <a:rPr lang="en-US" smtClean="0"/>
              <a:t>10/28/25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207694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031C33"/>
        </a:solidFill>
        <a:effectLst/>
      </p:bgPr>
    </p:bg>
    <p:spTree>
      <p:nvGrpSpPr>
        <p:cNvPr id="1" name=""/>
        <p:cNvGrpSpPr/>
        <p:nvPr/>
      </p:nvGrpSpPr>
      <p:grpSpPr>
        <a:xfrm>
          <a:off x="0" y="0"/>
          <a:ext cx="0" cy="0"/>
          <a:chOff x="0" y="0"/>
          <a:chExt cx="0" cy="0"/>
        </a:xfrm>
      </p:grpSpPr>
      <p:sp>
        <p:nvSpPr>
          <p:cNvPr id="10" name="Rectangle 9"/>
          <p:cNvSpPr/>
          <p:nvPr userDrawn="1"/>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rgbClr val="4980A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solidFill>
                  <a:srgbClr val="CDD74C"/>
                </a:solidFill>
              </a:defRPr>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3" name="Text Placeholder 2"/>
          <p:cNvSpPr>
            <a:spLocks noGrp="1"/>
          </p:cNvSpPr>
          <p:nvPr>
            <p:ph type="body" idx="10"/>
          </p:nvPr>
        </p:nvSpPr>
        <p:spPr>
          <a:xfrm>
            <a:off x="-9208" y="6053328"/>
            <a:ext cx="2249488" cy="713232"/>
          </a:xfrm>
        </p:spPr>
        <p:txBody>
          <a:bodyPr anchor="ctr">
            <a:noAutofit/>
          </a:bodyPr>
          <a:lstStyle>
            <a:lvl1pPr marL="0" indent="0" algn="ctr">
              <a:buNone/>
              <a:defRPr sz="1800">
                <a:solidFill>
                  <a:schemeClr val="tx1"/>
                </a:solidFill>
              </a:defRPr>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372809296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4165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Rectangle 3"/>
          <p:cNvSpPr/>
          <p:nvPr userDrawn="1"/>
        </p:nvSpPr>
        <p:spPr>
          <a:xfrm>
            <a:off x="590550" y="416560"/>
            <a:ext cx="8553450" cy="228600"/>
          </a:xfrm>
          <a:prstGeom prst="rect">
            <a:avLst/>
          </a:prstGeom>
          <a:solidFill>
            <a:srgbClr val="2766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Rectangle 4"/>
          <p:cNvSpPr/>
          <p:nvPr userDrawn="1"/>
        </p:nvSpPr>
        <p:spPr>
          <a:xfrm>
            <a:off x="0" y="1104900"/>
            <a:ext cx="9144000" cy="622300"/>
          </a:xfrm>
          <a:prstGeom prst="rect">
            <a:avLst/>
          </a:prstGeom>
          <a:solidFill>
            <a:srgbClr val="03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645161"/>
            <a:ext cx="9144000" cy="560324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717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0" y="1507173"/>
            <a:ext cx="9144000" cy="474122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63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076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chemeClr val="accent3"/>
                </a:solidFill>
              </a:defRPr>
            </a:lvl1pPr>
          </a:lstStyle>
          <a:p>
            <a:r>
              <a:rPr kumimoji="0" lang="en-US"/>
              <a:t>Click to edit Master title style</a:t>
            </a:r>
            <a:endParaRPr kumimoji="0"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031C3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normAutofit/>
          </a:bodyPr>
          <a:lstStyle>
            <a:lvl1pPr marL="0" indent="0">
              <a:buNone/>
              <a:defRPr sz="3600">
                <a:solidFill>
                  <a:schemeClr val="accent3"/>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userDrawn="1"/>
        </p:nvSpPr>
        <p:spPr>
          <a:xfrm>
            <a:off x="1371600" y="1600200"/>
            <a:ext cx="7772400" cy="990600"/>
          </a:xfrm>
          <a:prstGeom prst="rect">
            <a:avLst/>
          </a:prstGeom>
          <a:solidFill>
            <a:srgbClr val="17365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0075" y="273050"/>
            <a:ext cx="8153400" cy="869950"/>
          </a:xfrm>
        </p:spPr>
        <p:txBody>
          <a:bodyPr anchor="ctr"/>
          <a:lstStyle>
            <a:lvl1pPr>
              <a:defRPr>
                <a:solidFill>
                  <a:srgbClr val="CDD74C"/>
                </a:solidFill>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solidFill>
                  <a:schemeClr val="accent3"/>
                </a:solidFill>
              </a:defRPr>
            </a:lvl1pPr>
          </a:lstStyle>
          <a:p>
            <a:r>
              <a:rPr kumimoji="0"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kumimoji="0"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_White 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kumimoji="0" lang="en-US"/>
              <a:t>Click to edit Master title style</a:t>
            </a:r>
          </a:p>
        </p:txBody>
      </p:sp>
      <p:sp>
        <p:nvSpPr>
          <p:cNvPr id="4" name="Rectangle 3"/>
          <p:cNvSpPr/>
          <p:nvPr userDrawn="1"/>
        </p:nvSpPr>
        <p:spPr>
          <a:xfrm>
            <a:off x="0" y="1507173"/>
            <a:ext cx="9144000" cy="47412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9641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4165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Rectangle 3"/>
          <p:cNvSpPr/>
          <p:nvPr userDrawn="1"/>
        </p:nvSpPr>
        <p:spPr>
          <a:xfrm>
            <a:off x="590550" y="416560"/>
            <a:ext cx="8553450" cy="228600"/>
          </a:xfrm>
          <a:prstGeom prst="rect">
            <a:avLst/>
          </a:prstGeom>
          <a:solidFill>
            <a:srgbClr val="2766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Rectangle 4"/>
          <p:cNvSpPr/>
          <p:nvPr userDrawn="1"/>
        </p:nvSpPr>
        <p:spPr>
          <a:xfrm>
            <a:off x="0" y="1104900"/>
            <a:ext cx="9144000" cy="622300"/>
          </a:xfrm>
          <a:prstGeom prst="rect">
            <a:avLst/>
          </a:prstGeom>
          <a:solidFill>
            <a:srgbClr val="03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645161"/>
            <a:ext cx="9144000" cy="56032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98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31C33"/>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rgbClr val="27668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ate Placeholder 13"/>
          <p:cNvSpPr>
            <a:spLocks noGrp="1"/>
          </p:cNvSpPr>
          <p:nvPr/>
        </p:nvSpPr>
        <p:spPr>
          <a:xfrm>
            <a:off x="6096000" y="6349648"/>
            <a:ext cx="2667000" cy="365125"/>
          </a:xfrm>
          <a:prstGeom prst="rect">
            <a:avLst/>
          </a:prstGeom>
        </p:spPr>
        <p:txBody>
          <a:bodyPr vert="horz" r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rgbClr val="8DC7F0"/>
                </a:solidFill>
                <a:latin typeface="Calibri" pitchFamily="34" charset="0"/>
                <a:cs typeface="Calibri" pitchFamily="34" charset="0"/>
              </a:rPr>
              <a:t>DATE</a:t>
            </a:r>
          </a:p>
        </p:txBody>
      </p:sp>
      <p:sp>
        <p:nvSpPr>
          <p:cNvPr id="12" name="Slide Number Placeholder 22"/>
          <p:cNvSpPr>
            <a:spLocks noGrp="1"/>
          </p:cNvSpPr>
          <p:nvPr/>
        </p:nvSpPr>
        <p:spPr>
          <a:xfrm>
            <a:off x="0" y="1270635"/>
            <a:ext cx="533400" cy="244476"/>
          </a:xfrm>
          <a:prstGeom prst="rect">
            <a:avLst/>
          </a:prstGeom>
        </p:spPr>
        <p:txBody>
          <a:bodyPr vert="horz" anchor="ctr" anchorCtr="0">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B487666-DA42-B34B-AA11-ED5F1FDA529B}" type="slidenum">
              <a:rPr lang="en-US" sz="1400" b="0" smtClean="0">
                <a:solidFill>
                  <a:schemeClr val="bg1"/>
                </a:solidFill>
                <a:latin typeface="Calibri" pitchFamily="34" charset="0"/>
                <a:cs typeface="Calibri" pitchFamily="34" charset="0"/>
              </a:rPr>
              <a:pPr algn="ctr"/>
              <a:t>‹#›</a:t>
            </a:fld>
            <a:endParaRPr lang="en-US" sz="1400" b="0" dirty="0">
              <a:solidFill>
                <a:schemeClr val="bg1"/>
              </a:solidFill>
              <a:latin typeface="Calibri" pitchFamily="34" charset="0"/>
              <a:cs typeface="Calibri" pitchFamily="34" charset="0"/>
            </a:endParaRPr>
          </a:p>
        </p:txBody>
      </p:sp>
      <p:pic>
        <p:nvPicPr>
          <p:cNvPr id="3" name="Picture 2" descr="wordmark_1Line_LtBlue-01.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3" y="6405168"/>
            <a:ext cx="4233666" cy="290290"/>
          </a:xfrm>
          <a:prstGeom prst="rect">
            <a:avLst/>
          </a:prstGeom>
        </p:spPr>
      </p:pic>
    </p:spTree>
  </p:cSld>
  <p:clrMap bg1="lt1" tx1="dk1" bg2="lt2" tx2="dk2" accent1="accent1" accent2="accent2" accent3="accent3" accent4="accent4" accent5="accent5" accent6="accent6" hlink="hlink" folHlink="folHlink"/>
  <p:sldLayoutIdLst>
    <p:sldLayoutId id="2147484351" r:id="rId1"/>
    <p:sldLayoutId id="2147484341" r:id="rId2"/>
    <p:sldLayoutId id="2147484342" r:id="rId3"/>
    <p:sldLayoutId id="2147484343" r:id="rId4"/>
    <p:sldLayoutId id="2147484344" r:id="rId5"/>
    <p:sldLayoutId id="2147484347" r:id="rId6"/>
    <p:sldLayoutId id="2147484345" r:id="rId7"/>
    <p:sldLayoutId id="2147484352" r:id="rId8"/>
    <p:sldLayoutId id="2147484354" r:id="rId9"/>
    <p:sldLayoutId id="2147484356" r:id="rId10"/>
    <p:sldLayoutId id="2147484355" r:id="rId11"/>
    <p:sldLayoutId id="2147484357" r:id="rId12"/>
  </p:sldLayoutIdLst>
  <p:txStyles>
    <p:titleStyle>
      <a:lvl1pPr algn="l" rtl="0" eaLnBrk="1" latinLnBrk="0" hangingPunct="1">
        <a:spcBef>
          <a:spcPct val="0"/>
        </a:spcBef>
        <a:buNone/>
        <a:defRPr kumimoji="0" sz="4400" kern="1200">
          <a:solidFill>
            <a:srgbClr val="CDD74C"/>
          </a:solidFill>
          <a:latin typeface="Calibri" pitchFamily="34" charset="0"/>
          <a:ea typeface="+mj-ea"/>
          <a:cs typeface="Calibri" pitchFamily="34" charset="0"/>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bg1"/>
          </a:solidFill>
          <a:latin typeface="Calibri" pitchFamily="34" charset="0"/>
          <a:ea typeface="+mn-ea"/>
          <a:cs typeface="Calibri" pitchFamily="34" charset="0"/>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bg1"/>
          </a:solidFill>
          <a:latin typeface="Calibri" pitchFamily="34" charset="0"/>
          <a:ea typeface="+mn-ea"/>
          <a:cs typeface="Calibri" pitchFamily="34" charset="0"/>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bg1"/>
          </a:solidFill>
          <a:latin typeface="Calibri" pitchFamily="34" charset="0"/>
          <a:ea typeface="+mn-ea"/>
          <a:cs typeface="Calibri" pitchFamily="34" charset="0"/>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bg1"/>
          </a:solidFill>
          <a:latin typeface="Calibri" pitchFamily="34" charset="0"/>
          <a:ea typeface="+mn-ea"/>
          <a:cs typeface="Calibri" pitchFamily="34" charset="0"/>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bg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30914" y="2463454"/>
            <a:ext cx="1931092" cy="1931092"/>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433" y="2240818"/>
            <a:ext cx="2286000" cy="2087880"/>
          </a:xfrm>
          <a:prstGeom prst="rect">
            <a:avLst/>
          </a:prstGeom>
        </p:spPr>
      </p:pic>
      <p:pic>
        <p:nvPicPr>
          <p:cNvPr id="4" name="Picture 3" descr="A black and white logo&#10;&#10;AI-generated content may be incorrect.">
            <a:extLst>
              <a:ext uri="{FF2B5EF4-FFF2-40B4-BE49-F238E27FC236}">
                <a16:creationId xmlns:a16="http://schemas.microsoft.com/office/drawing/2014/main" id="{3A9106A6-81D5-E9BC-46AB-3F77D1F59865}"/>
              </a:ext>
            </a:extLst>
          </p:cNvPr>
          <p:cNvPicPr>
            <a:picLocks noChangeAspect="1"/>
          </p:cNvPicPr>
          <p:nvPr/>
        </p:nvPicPr>
        <p:blipFill>
          <a:blip r:embed="rId4"/>
          <a:stretch>
            <a:fillRect/>
          </a:stretch>
        </p:blipFill>
        <p:spPr>
          <a:xfrm>
            <a:off x="2905261" y="109274"/>
            <a:ext cx="3333478" cy="1153313"/>
          </a:xfrm>
          <a:prstGeom prst="rect">
            <a:avLst/>
          </a:prstGeom>
        </p:spPr>
      </p:pic>
      <p:pic>
        <p:nvPicPr>
          <p:cNvPr id="2" name="Picture 1">
            <a:extLst>
              <a:ext uri="{FF2B5EF4-FFF2-40B4-BE49-F238E27FC236}">
                <a16:creationId xmlns:a16="http://schemas.microsoft.com/office/drawing/2014/main" id="{A63B5DAA-1901-C510-55F8-00CDE9373A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9963" y="2054642"/>
            <a:ext cx="3238702" cy="2748715"/>
          </a:xfrm>
          <a:prstGeom prst="rect">
            <a:avLst/>
          </a:prstGeom>
        </p:spPr>
      </p:pic>
      <p:sp>
        <p:nvSpPr>
          <p:cNvPr id="5" name="TextBox 4">
            <a:extLst>
              <a:ext uri="{FF2B5EF4-FFF2-40B4-BE49-F238E27FC236}">
                <a16:creationId xmlns:a16="http://schemas.microsoft.com/office/drawing/2014/main" id="{EA827AF2-71C9-1102-D622-BBC0302FB404}"/>
              </a:ext>
            </a:extLst>
          </p:cNvPr>
          <p:cNvSpPr txBox="1"/>
          <p:nvPr/>
        </p:nvSpPr>
        <p:spPr>
          <a:xfrm>
            <a:off x="8282345" y="6370983"/>
            <a:ext cx="60217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865928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5F7A8-4BA6-2948-5976-76B40BB255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02E532-94DD-CC75-4ED2-7A4D41F3E169}"/>
              </a:ext>
            </a:extLst>
          </p:cNvPr>
          <p:cNvSpPr>
            <a:spLocks noGrp="1"/>
          </p:cNvSpPr>
          <p:nvPr>
            <p:ph type="title"/>
          </p:nvPr>
        </p:nvSpPr>
        <p:spPr/>
        <p:txBody>
          <a:bodyPr/>
          <a:lstStyle/>
          <a:p>
            <a:r>
              <a:rPr lang="en-US" dirty="0"/>
              <a:t>ECWP Test Frame</a:t>
            </a:r>
          </a:p>
        </p:txBody>
      </p:sp>
      <p:pic>
        <p:nvPicPr>
          <p:cNvPr id="10" name="Picture 9" descr="A drawing of a pole&#10;&#10;AI-generated content may be incorrect.">
            <a:extLst>
              <a:ext uri="{FF2B5EF4-FFF2-40B4-BE49-F238E27FC236}">
                <a16:creationId xmlns:a16="http://schemas.microsoft.com/office/drawing/2014/main" id="{BA693487-9727-5BF8-4F26-C7E0C4F435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106"/>
                    </a14:imgEffect>
                    <a14:imgEffect>
                      <a14:saturation sat="0"/>
                    </a14:imgEffect>
                    <a14:imgEffect>
                      <a14:brightnessContrast bright="-13000" contrast="23000"/>
                    </a14:imgEffect>
                  </a14:imgLayer>
                </a14:imgProps>
              </a:ext>
            </a:extLst>
          </a:blip>
          <a:stretch>
            <a:fillRect/>
          </a:stretch>
        </p:blipFill>
        <p:spPr>
          <a:xfrm>
            <a:off x="5315055" y="1719470"/>
            <a:ext cx="3113327" cy="4451511"/>
          </a:xfrm>
          <a:prstGeom prst="rect">
            <a:avLst/>
          </a:prstGeom>
          <a:ln>
            <a:gradFill>
              <a:gsLst>
                <a:gs pos="0">
                  <a:schemeClr val="accent1">
                    <a:lumMod val="5000"/>
                    <a:lumOff val="95000"/>
                  </a:schemeClr>
                </a:gs>
                <a:gs pos="6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a:schemeClr val="accent1">
                <a:alpha val="0"/>
              </a:schemeClr>
            </a:glow>
          </a:effectLst>
        </p:spPr>
      </p:pic>
      <p:sp>
        <p:nvSpPr>
          <p:cNvPr id="4" name="TextBox 3">
            <a:extLst>
              <a:ext uri="{FF2B5EF4-FFF2-40B4-BE49-F238E27FC236}">
                <a16:creationId xmlns:a16="http://schemas.microsoft.com/office/drawing/2014/main" id="{A6688139-BEE6-B2C7-223E-95C05BF371D9}"/>
              </a:ext>
            </a:extLst>
          </p:cNvPr>
          <p:cNvSpPr txBox="1"/>
          <p:nvPr/>
        </p:nvSpPr>
        <p:spPr>
          <a:xfrm>
            <a:off x="208721" y="1953544"/>
            <a:ext cx="4542183" cy="1200329"/>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bg1"/>
                </a:solidFill>
              </a:rPr>
              <a:t>On site dynamic testing for generating Maximum Capability Documents</a:t>
            </a:r>
          </a:p>
          <a:p>
            <a:pPr marL="285750" indent="-285750">
              <a:buFont typeface="Arial" panose="020B0604020202020204" pitchFamily="34" charset="0"/>
              <a:buChar char="•"/>
            </a:pPr>
            <a:endParaRPr lang="en-US" sz="1800" dirty="0">
              <a:solidFill>
                <a:schemeClr val="bg1"/>
              </a:solidFill>
            </a:endParaRPr>
          </a:p>
          <a:p>
            <a:pPr marL="285750" indent="-285750">
              <a:buFont typeface="Arial" panose="020B0604020202020204" pitchFamily="34" charset="0"/>
              <a:buChar char="•"/>
            </a:pPr>
            <a:r>
              <a:rPr lang="en-US" dirty="0">
                <a:solidFill>
                  <a:schemeClr val="bg1"/>
                </a:solidFill>
              </a:rPr>
              <a:t>Online Nov 2025</a:t>
            </a:r>
            <a:endParaRPr lang="en-US" sz="1800" dirty="0">
              <a:solidFill>
                <a:schemeClr val="bg1"/>
              </a:solidFill>
            </a:endParaRPr>
          </a:p>
        </p:txBody>
      </p:sp>
    </p:spTree>
    <p:extLst>
      <p:ext uri="{BB962C8B-B14F-4D97-AF65-F5344CB8AC3E}">
        <p14:creationId xmlns:p14="http://schemas.microsoft.com/office/powerpoint/2010/main" val="89254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E706E-D7F5-D0EE-167F-6EAC5DE53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AEDB72-2568-010E-A087-FA3A5D24915E}"/>
              </a:ext>
            </a:extLst>
          </p:cNvPr>
          <p:cNvSpPr>
            <a:spLocks noGrp="1"/>
          </p:cNvSpPr>
          <p:nvPr>
            <p:ph type="title"/>
          </p:nvPr>
        </p:nvSpPr>
        <p:spPr/>
        <p:txBody>
          <a:bodyPr>
            <a:normAutofit/>
          </a:bodyPr>
          <a:lstStyle/>
          <a:p>
            <a:r>
              <a:rPr lang="en-US" dirty="0"/>
              <a:t>ECWP Hydrostatic Cutter</a:t>
            </a:r>
          </a:p>
        </p:txBody>
      </p:sp>
      <p:sp>
        <p:nvSpPr>
          <p:cNvPr id="4" name="TextBox 3">
            <a:extLst>
              <a:ext uri="{FF2B5EF4-FFF2-40B4-BE49-F238E27FC236}">
                <a16:creationId xmlns:a16="http://schemas.microsoft.com/office/drawing/2014/main" id="{E486795E-3E22-F07E-8641-17F33255CC31}"/>
              </a:ext>
            </a:extLst>
          </p:cNvPr>
          <p:cNvSpPr txBox="1"/>
          <p:nvPr/>
        </p:nvSpPr>
        <p:spPr>
          <a:xfrm>
            <a:off x="208719" y="1997839"/>
            <a:ext cx="4721089" cy="3139321"/>
          </a:xfrm>
          <a:prstGeom prst="rect">
            <a:avLst/>
          </a:prstGeom>
          <a:noFill/>
        </p:spPr>
        <p:txBody>
          <a:bodyPr wrap="square">
            <a:spAutoFit/>
          </a:bodyPr>
          <a:lstStyle/>
          <a:p>
            <a:r>
              <a:rPr lang="en-US" dirty="0">
                <a:solidFill>
                  <a:schemeClr val="bg1"/>
                </a:solidFill>
              </a:rPr>
              <a:t>The Hydrostatic Cutter is a device developed to cut a tension member at depth. </a:t>
            </a:r>
          </a:p>
          <a:p>
            <a:endParaRPr lang="en-US" dirty="0">
              <a:solidFill>
                <a:schemeClr val="bg1"/>
              </a:solidFill>
            </a:endParaRPr>
          </a:p>
          <a:p>
            <a:r>
              <a:rPr lang="en-US" dirty="0">
                <a:solidFill>
                  <a:schemeClr val="bg1"/>
                </a:solidFill>
              </a:rPr>
              <a:t>When a tension member</a:t>
            </a:r>
          </a:p>
          <a:p>
            <a:r>
              <a:rPr lang="en-US" dirty="0">
                <a:solidFill>
                  <a:schemeClr val="bg1"/>
                </a:solidFill>
              </a:rPr>
              <a:t>becomes fouled or anchored at the bottom, instead of cutting it at the surface, the device is deployed to cut and release it near bottom. </a:t>
            </a:r>
          </a:p>
          <a:p>
            <a:endParaRPr lang="en-US" dirty="0">
              <a:solidFill>
                <a:schemeClr val="bg1"/>
              </a:solidFill>
            </a:endParaRPr>
          </a:p>
          <a:p>
            <a:r>
              <a:rPr lang="en-US" dirty="0">
                <a:solidFill>
                  <a:schemeClr val="bg1"/>
                </a:solidFill>
              </a:rPr>
              <a:t>A  portion of the expensive tension member is saved reducing economic loss.</a:t>
            </a:r>
          </a:p>
          <a:p>
            <a:endParaRPr lang="en-US" dirty="0">
              <a:solidFill>
                <a:schemeClr val="bg1"/>
              </a:solidFill>
            </a:endParaRPr>
          </a:p>
        </p:txBody>
      </p:sp>
      <p:pic>
        <p:nvPicPr>
          <p:cNvPr id="5" name="Picture 4" descr="Diagram of a mechanical scheme&#10;&#10;AI-generated content may be incorrect.">
            <a:extLst>
              <a:ext uri="{FF2B5EF4-FFF2-40B4-BE49-F238E27FC236}">
                <a16:creationId xmlns:a16="http://schemas.microsoft.com/office/drawing/2014/main" id="{345DB5CD-C012-F7C7-70EB-14D5D3DEB086}"/>
              </a:ext>
            </a:extLst>
          </p:cNvPr>
          <p:cNvPicPr>
            <a:picLocks noChangeAspect="1"/>
          </p:cNvPicPr>
          <p:nvPr/>
        </p:nvPicPr>
        <p:blipFill>
          <a:blip r:embed="rId2"/>
          <a:stretch>
            <a:fillRect/>
          </a:stretch>
        </p:blipFill>
        <p:spPr>
          <a:xfrm>
            <a:off x="5059018" y="2007286"/>
            <a:ext cx="3604216" cy="2754838"/>
          </a:xfrm>
          <a:prstGeom prst="rect">
            <a:avLst/>
          </a:prstGeom>
        </p:spPr>
      </p:pic>
      <p:sp>
        <p:nvSpPr>
          <p:cNvPr id="3" name="TextBox 2">
            <a:extLst>
              <a:ext uri="{FF2B5EF4-FFF2-40B4-BE49-F238E27FC236}">
                <a16:creationId xmlns:a16="http://schemas.microsoft.com/office/drawing/2014/main" id="{E92590E8-0FB2-E4F6-7599-D922CDBEF2C8}"/>
              </a:ext>
            </a:extLst>
          </p:cNvPr>
          <p:cNvSpPr txBox="1"/>
          <p:nvPr/>
        </p:nvSpPr>
        <p:spPr>
          <a:xfrm>
            <a:off x="139145" y="5227044"/>
            <a:ext cx="7603438" cy="646331"/>
          </a:xfrm>
          <a:prstGeom prst="rect">
            <a:avLst/>
          </a:prstGeom>
          <a:noFill/>
        </p:spPr>
        <p:txBody>
          <a:bodyPr wrap="square" rtlCol="0">
            <a:spAutoFit/>
          </a:bodyPr>
          <a:lstStyle/>
          <a:p>
            <a:r>
              <a:rPr lang="en-US" dirty="0">
                <a:solidFill>
                  <a:schemeClr val="bg1"/>
                </a:solidFill>
              </a:rPr>
              <a:t>(26) wire cutters fabricated and delivered by Josh Eaton to ECWP OCT 2025</a:t>
            </a:r>
          </a:p>
          <a:p>
            <a:endParaRPr lang="en-US" dirty="0"/>
          </a:p>
        </p:txBody>
      </p:sp>
    </p:spTree>
    <p:extLst>
      <p:ext uri="{BB962C8B-B14F-4D97-AF65-F5344CB8AC3E}">
        <p14:creationId xmlns:p14="http://schemas.microsoft.com/office/powerpoint/2010/main" val="464287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66700"/>
            <a:ext cx="8153400" cy="990600"/>
          </a:xfrm>
        </p:spPr>
        <p:txBody>
          <a:bodyPr/>
          <a:lstStyle/>
          <a:p>
            <a:pPr algn="ctr"/>
            <a:r>
              <a:rPr lang="en-US" dirty="0"/>
              <a:t>East Coast Winch Pool</a:t>
            </a:r>
          </a:p>
        </p:txBody>
      </p:sp>
      <p:sp>
        <p:nvSpPr>
          <p:cNvPr id="3" name="Content Placeholder 2"/>
          <p:cNvSpPr>
            <a:spLocks noGrp="1"/>
          </p:cNvSpPr>
          <p:nvPr>
            <p:ph sz="quarter" idx="1"/>
          </p:nvPr>
        </p:nvSpPr>
        <p:spPr>
          <a:xfrm>
            <a:off x="735496" y="1620078"/>
            <a:ext cx="7364895" cy="4495800"/>
          </a:xfrm>
        </p:spPr>
        <p:txBody>
          <a:bodyPr>
            <a:normAutofit/>
          </a:bodyPr>
          <a:lstStyle/>
          <a:p>
            <a:pPr marL="0" indent="0">
              <a:buNone/>
            </a:pPr>
            <a:r>
              <a:rPr lang="en-US" sz="2400" dirty="0"/>
              <a:t>Leveraging resources at WHOI, the ECWP subject matter expert provides the fleet with reliable overboard handling systems, wire winding, engineering support, training, and the logistics for delivery anywhere in the world</a:t>
            </a:r>
            <a:r>
              <a:rPr lang="en-US" dirty="0"/>
              <a:t>.</a:t>
            </a:r>
          </a:p>
          <a:p>
            <a:pPr marL="0" indent="0">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err="1"/>
              <a:t>winchpool.whoi.edu</a:t>
            </a:r>
            <a:endParaRPr lang="en-US" dirty="0"/>
          </a:p>
        </p:txBody>
      </p:sp>
      <p:pic>
        <p:nvPicPr>
          <p:cNvPr id="4" name="Picture 3">
            <a:extLst>
              <a:ext uri="{FF2B5EF4-FFF2-40B4-BE49-F238E27FC236}">
                <a16:creationId xmlns:a16="http://schemas.microsoft.com/office/drawing/2014/main" id="{637CDCD4-DDB5-2A3D-4831-9DA3294E141C}"/>
              </a:ext>
            </a:extLst>
          </p:cNvPr>
          <p:cNvPicPr>
            <a:picLocks noChangeAspect="1"/>
          </p:cNvPicPr>
          <p:nvPr/>
        </p:nvPicPr>
        <p:blipFill>
          <a:blip r:embed="rId2"/>
          <a:stretch>
            <a:fillRect/>
          </a:stretch>
        </p:blipFill>
        <p:spPr>
          <a:xfrm>
            <a:off x="3717234" y="3836504"/>
            <a:ext cx="1401418" cy="1401418"/>
          </a:xfrm>
          <a:prstGeom prst="rect">
            <a:avLst/>
          </a:prstGeom>
        </p:spPr>
      </p:pic>
    </p:spTree>
    <p:extLst>
      <p:ext uri="{BB962C8B-B14F-4D97-AF65-F5344CB8AC3E}">
        <p14:creationId xmlns:p14="http://schemas.microsoft.com/office/powerpoint/2010/main" val="95294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sz="quarter" idx="1"/>
          </p:nvPr>
        </p:nvSpPr>
        <p:spPr>
          <a:xfrm>
            <a:off x="612648" y="2133600"/>
            <a:ext cx="8153400" cy="4495800"/>
          </a:xfrm>
        </p:spPr>
        <p:txBody>
          <a:bodyPr/>
          <a:lstStyle/>
          <a:p>
            <a:pPr marL="0" indent="0">
              <a:buClr>
                <a:schemeClr val="bg1"/>
              </a:buClr>
              <a:buNone/>
            </a:pPr>
            <a:endParaRPr lang="en-US" sz="2400" dirty="0"/>
          </a:p>
          <a:p>
            <a:pPr marL="0" indent="0">
              <a:buNone/>
            </a:pPr>
            <a:endParaRPr lang="en-US" dirty="0"/>
          </a:p>
        </p:txBody>
      </p:sp>
      <p:pic>
        <p:nvPicPr>
          <p:cNvPr id="6" name="Picture 5" descr="A black and white logo&#10;&#10;AI-generated content may be incorrect.">
            <a:extLst>
              <a:ext uri="{FF2B5EF4-FFF2-40B4-BE49-F238E27FC236}">
                <a16:creationId xmlns:a16="http://schemas.microsoft.com/office/drawing/2014/main" id="{FB0DCDC6-7309-95DE-80DE-66C6322174EA}"/>
              </a:ext>
            </a:extLst>
          </p:cNvPr>
          <p:cNvPicPr>
            <a:picLocks noChangeAspect="1"/>
          </p:cNvPicPr>
          <p:nvPr/>
        </p:nvPicPr>
        <p:blipFill>
          <a:blip r:embed="rId2"/>
          <a:stretch>
            <a:fillRect/>
          </a:stretch>
        </p:blipFill>
        <p:spPr>
          <a:xfrm>
            <a:off x="4689348" y="198924"/>
            <a:ext cx="3254973" cy="1126152"/>
          </a:xfrm>
          <a:prstGeom prst="rect">
            <a:avLst/>
          </a:prstGeom>
        </p:spPr>
      </p:pic>
      <p:sp>
        <p:nvSpPr>
          <p:cNvPr id="4" name="TextBox 3">
            <a:extLst>
              <a:ext uri="{FF2B5EF4-FFF2-40B4-BE49-F238E27FC236}">
                <a16:creationId xmlns:a16="http://schemas.microsoft.com/office/drawing/2014/main" id="{5A820870-F714-C3AD-F8E6-05AB75685690}"/>
              </a:ext>
            </a:extLst>
          </p:cNvPr>
          <p:cNvSpPr txBox="1"/>
          <p:nvPr/>
        </p:nvSpPr>
        <p:spPr>
          <a:xfrm>
            <a:off x="647078" y="2133600"/>
            <a:ext cx="7297243" cy="2646878"/>
          </a:xfrm>
          <a:prstGeom prst="rect">
            <a:avLst/>
          </a:prstGeom>
          <a:noFill/>
        </p:spPr>
        <p:txBody>
          <a:bodyPr wrap="square" rtlCol="0">
            <a:spAutoFit/>
          </a:bodyPr>
          <a:lstStyle/>
          <a:p>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Sarah Fuller, David Fisichella, Rob Munier-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Shipboard Scientific Services and Marine Operations</a:t>
            </a:r>
          </a:p>
          <a:p>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Isaura </a:t>
            </a:r>
            <a:r>
              <a:rPr lang="en-US" sz="1400" dirty="0" err="1">
                <a:solidFill>
                  <a:schemeClr val="bg1"/>
                </a:solidFill>
                <a:latin typeface="Tahoma" panose="020B0604030504040204" pitchFamily="34" charset="0"/>
                <a:ea typeface="Tahoma" panose="020B0604030504040204" pitchFamily="34" charset="0"/>
                <a:cs typeface="Tahoma" panose="020B0604030504040204" pitchFamily="34" charset="0"/>
              </a:rPr>
              <a:t>Weddige</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 Welch and Isabella Costa Marcondes-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WHOI Finance/Administrative Services</a:t>
            </a:r>
          </a:p>
          <a:p>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Brian Guest-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WHOI Oceanographer Emeritus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John Brinckerhoff-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WHOI International &amp; Domestic Shipper</a:t>
            </a: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Eric Trotto, Barbara Callahan, Andrea Harvey-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NSF Wire Pool</a:t>
            </a:r>
          </a:p>
          <a:p>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Tim McGovern-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NSF Program Director </a:t>
            </a:r>
          </a:p>
          <a:p>
            <a:endParaRPr lang="en-US" sz="1400" dirty="0">
              <a:solidFill>
                <a:schemeClr val="bg1"/>
              </a:solidFill>
            </a:endParaRPr>
          </a:p>
        </p:txBody>
      </p:sp>
    </p:spTree>
    <p:extLst>
      <p:ext uri="{BB962C8B-B14F-4D97-AF65-F5344CB8AC3E}">
        <p14:creationId xmlns:p14="http://schemas.microsoft.com/office/powerpoint/2010/main" val="4146662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East Coast Winch Pool Team</a:t>
            </a:r>
          </a:p>
        </p:txBody>
      </p:sp>
      <p:sp>
        <p:nvSpPr>
          <p:cNvPr id="8" name="TextBox 7"/>
          <p:cNvSpPr txBox="1"/>
          <p:nvPr/>
        </p:nvSpPr>
        <p:spPr>
          <a:xfrm>
            <a:off x="612648" y="4316160"/>
            <a:ext cx="3358279" cy="707886"/>
          </a:xfrm>
          <a:prstGeom prst="rect">
            <a:avLst/>
          </a:prstGeom>
          <a:noFill/>
        </p:spPr>
        <p:txBody>
          <a:bodyPr wrap="square" rtlCol="0">
            <a:spAutoFit/>
          </a:bodyPr>
          <a:lstStyle/>
          <a:p>
            <a:r>
              <a:rPr lang="en-US" sz="2000" dirty="0">
                <a:solidFill>
                  <a:schemeClr val="bg1"/>
                </a:solidFill>
              </a:rPr>
              <a:t>Sean Whelan</a:t>
            </a:r>
          </a:p>
          <a:p>
            <a:r>
              <a:rPr lang="en-US" sz="2000" dirty="0">
                <a:solidFill>
                  <a:schemeClr val="bg1"/>
                </a:solidFill>
              </a:rPr>
              <a:t>Oversight &amp; Coordination</a:t>
            </a:r>
          </a:p>
        </p:txBody>
      </p:sp>
      <p:sp>
        <p:nvSpPr>
          <p:cNvPr id="9" name="TextBox 8"/>
          <p:cNvSpPr txBox="1"/>
          <p:nvPr/>
        </p:nvSpPr>
        <p:spPr>
          <a:xfrm>
            <a:off x="612648" y="2125410"/>
            <a:ext cx="3289853" cy="707886"/>
          </a:xfrm>
          <a:prstGeom prst="rect">
            <a:avLst/>
          </a:prstGeom>
          <a:noFill/>
        </p:spPr>
        <p:txBody>
          <a:bodyPr wrap="square" rtlCol="0">
            <a:spAutoFit/>
          </a:bodyPr>
          <a:lstStyle/>
          <a:p>
            <a:r>
              <a:rPr lang="en-US" sz="2000" dirty="0">
                <a:solidFill>
                  <a:schemeClr val="bg1"/>
                </a:solidFill>
              </a:rPr>
              <a:t>Jamie Haley</a:t>
            </a:r>
          </a:p>
          <a:p>
            <a:r>
              <a:rPr lang="en-US" sz="2000" dirty="0">
                <a:solidFill>
                  <a:schemeClr val="bg1"/>
                </a:solidFill>
              </a:rPr>
              <a:t>System Maintenance</a:t>
            </a:r>
          </a:p>
        </p:txBody>
      </p:sp>
      <p:sp>
        <p:nvSpPr>
          <p:cNvPr id="11" name="TextBox 10"/>
          <p:cNvSpPr txBox="1"/>
          <p:nvPr/>
        </p:nvSpPr>
        <p:spPr>
          <a:xfrm>
            <a:off x="612648" y="3220785"/>
            <a:ext cx="2872407" cy="707886"/>
          </a:xfrm>
          <a:prstGeom prst="rect">
            <a:avLst/>
          </a:prstGeom>
          <a:noFill/>
        </p:spPr>
        <p:txBody>
          <a:bodyPr wrap="square" rtlCol="0">
            <a:spAutoFit/>
          </a:bodyPr>
          <a:lstStyle/>
          <a:p>
            <a:r>
              <a:rPr lang="en-US" sz="2000" dirty="0">
                <a:solidFill>
                  <a:schemeClr val="bg1"/>
                </a:solidFill>
              </a:rPr>
              <a:t>Josh Eaton</a:t>
            </a:r>
          </a:p>
          <a:p>
            <a:r>
              <a:rPr lang="en-US" sz="2000" dirty="0">
                <a:solidFill>
                  <a:schemeClr val="bg1"/>
                </a:solidFill>
              </a:rPr>
              <a:t>Engineering</a:t>
            </a:r>
          </a:p>
        </p:txBody>
      </p:sp>
      <p:pic>
        <p:nvPicPr>
          <p:cNvPr id="4" name="Picture 3">
            <a:extLst>
              <a:ext uri="{FF2B5EF4-FFF2-40B4-BE49-F238E27FC236}">
                <a16:creationId xmlns:a16="http://schemas.microsoft.com/office/drawing/2014/main" id="{A5E878EF-377D-6634-D22F-D9269F1BA5D0}"/>
              </a:ext>
            </a:extLst>
          </p:cNvPr>
          <p:cNvPicPr>
            <a:picLocks noChangeAspect="1"/>
          </p:cNvPicPr>
          <p:nvPr/>
        </p:nvPicPr>
        <p:blipFill>
          <a:blip r:embed="rId2"/>
          <a:stretch>
            <a:fillRect/>
          </a:stretch>
        </p:blipFill>
        <p:spPr>
          <a:xfrm>
            <a:off x="5078895" y="2203128"/>
            <a:ext cx="2743200" cy="2743200"/>
          </a:xfrm>
          <a:prstGeom prst="rect">
            <a:avLst/>
          </a:prstGeom>
        </p:spPr>
      </p:pic>
    </p:spTree>
    <p:extLst>
      <p:ext uri="{BB962C8B-B14F-4D97-AF65-F5344CB8AC3E}">
        <p14:creationId xmlns:p14="http://schemas.microsoft.com/office/powerpoint/2010/main" val="1699131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East Coast Winch Pool Mission</a:t>
            </a:r>
          </a:p>
        </p:txBody>
      </p:sp>
      <p:sp>
        <p:nvSpPr>
          <p:cNvPr id="3" name="Content Placeholder 2"/>
          <p:cNvSpPr>
            <a:spLocks noGrp="1"/>
          </p:cNvSpPr>
          <p:nvPr>
            <p:ph sz="quarter" idx="1"/>
          </p:nvPr>
        </p:nvSpPr>
        <p:spPr>
          <a:xfrm>
            <a:off x="755375" y="1620078"/>
            <a:ext cx="7454348" cy="4495800"/>
          </a:xfrm>
        </p:spPr>
        <p:txBody>
          <a:bodyPr>
            <a:normAutofit/>
          </a:bodyPr>
          <a:lstStyle/>
          <a:p>
            <a:pPr marL="0" indent="0">
              <a:buNone/>
            </a:pPr>
            <a:endParaRPr lang="en-US" sz="2400" dirty="0"/>
          </a:p>
          <a:p>
            <a:pPr marL="0" indent="0">
              <a:buNone/>
            </a:pPr>
            <a:r>
              <a:rPr lang="en-US" sz="2000" dirty="0"/>
              <a:t>The East Coast Winch Pool (ECWP) provides overboard handling systems, wire spooling, wire lubrication assistance, consulting, and engineering solutions as part of the NSF UNOLS Equipment Pool Program.</a:t>
            </a:r>
          </a:p>
          <a:p>
            <a:pPr marL="0" indent="0">
              <a:buNone/>
            </a:pPr>
            <a:endParaRPr lang="en-US" sz="2000" dirty="0"/>
          </a:p>
          <a:p>
            <a:pPr marL="0" indent="0">
              <a:buNone/>
            </a:pPr>
            <a:r>
              <a:rPr lang="en-US" sz="2000" dirty="0"/>
              <a:t>By pooling large value assets with subject matter experts, efficiencies are achieved to provide safe and reliable equipment to the whole UNOLS fleet.</a:t>
            </a:r>
          </a:p>
          <a:p>
            <a:pPr marL="0" indent="0">
              <a:buNone/>
            </a:pPr>
            <a:endParaRPr lang="en-US" sz="2000" dirty="0"/>
          </a:p>
          <a:p>
            <a:pPr marL="0" indent="0">
              <a:buNone/>
            </a:pPr>
            <a:endParaRPr lang="en-US" sz="1100" dirty="0"/>
          </a:p>
          <a:p>
            <a:pPr marL="0" indent="0">
              <a:buNone/>
            </a:pPr>
            <a:endParaRPr lang="en-US" sz="2400" dirty="0"/>
          </a:p>
        </p:txBody>
      </p:sp>
    </p:spTree>
    <p:extLst>
      <p:ext uri="{BB962C8B-B14F-4D97-AF65-F5344CB8AC3E}">
        <p14:creationId xmlns:p14="http://schemas.microsoft.com/office/powerpoint/2010/main" val="2038773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Requests</a:t>
            </a:r>
          </a:p>
        </p:txBody>
      </p:sp>
      <p:sp>
        <p:nvSpPr>
          <p:cNvPr id="3" name="Content Placeholder 2"/>
          <p:cNvSpPr>
            <a:spLocks noGrp="1"/>
          </p:cNvSpPr>
          <p:nvPr>
            <p:ph sz="quarter" idx="1"/>
          </p:nvPr>
        </p:nvSpPr>
        <p:spPr>
          <a:xfrm>
            <a:off x="715617" y="1749287"/>
            <a:ext cx="8050431" cy="4505739"/>
          </a:xfrm>
        </p:spPr>
        <p:txBody>
          <a:bodyPr>
            <a:normAutofit/>
          </a:bodyPr>
          <a:lstStyle/>
          <a:p>
            <a:pPr marL="0" indent="0">
              <a:buNone/>
            </a:pPr>
            <a:r>
              <a:rPr lang="en-US" sz="2800" dirty="0"/>
              <a:t>ECWP has met over 35 requests for equipment and services in the past year. These included:</a:t>
            </a:r>
          </a:p>
          <a:p>
            <a:pPr marL="0" indent="0">
              <a:buNone/>
            </a:pPr>
            <a:endParaRPr lang="en-US" dirty="0"/>
          </a:p>
          <a:p>
            <a:pPr marL="0" indent="0">
              <a:buNone/>
            </a:pPr>
            <a:r>
              <a:rPr lang="en-US" sz="2000" dirty="0"/>
              <a:t>- Mooring work</a:t>
            </a:r>
          </a:p>
          <a:p>
            <a:pPr marL="0" indent="0">
              <a:buNone/>
            </a:pPr>
            <a:r>
              <a:rPr lang="en-US" sz="2000" dirty="0"/>
              <a:t>- Hydrography</a:t>
            </a:r>
          </a:p>
          <a:p>
            <a:pPr marL="0" indent="0">
              <a:buNone/>
            </a:pPr>
            <a:r>
              <a:rPr lang="en-US" sz="2000" dirty="0"/>
              <a:t>- Trace metal sampling</a:t>
            </a:r>
          </a:p>
          <a:p>
            <a:pPr marL="0" indent="0">
              <a:buNone/>
            </a:pPr>
            <a:r>
              <a:rPr lang="en-US" sz="2000" dirty="0"/>
              <a:t>- Towed systems</a:t>
            </a:r>
          </a:p>
          <a:p>
            <a:pPr marL="0" indent="0">
              <a:buNone/>
            </a:pPr>
            <a:r>
              <a:rPr lang="en-US" sz="2000" dirty="0"/>
              <a:t>- Sheaves</a:t>
            </a:r>
          </a:p>
          <a:p>
            <a:pPr marL="0" indent="0">
              <a:buNone/>
            </a:pPr>
            <a:r>
              <a:rPr lang="en-US" sz="2000" dirty="0"/>
              <a:t>- Wire spooling</a:t>
            </a:r>
          </a:p>
        </p:txBody>
      </p:sp>
    </p:spTree>
    <p:extLst>
      <p:ext uri="{BB962C8B-B14F-4D97-AF65-F5344CB8AC3E}">
        <p14:creationId xmlns:p14="http://schemas.microsoft.com/office/powerpoint/2010/main" val="135617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397F-7DE0-5A07-B017-12E56A3BF8FB}"/>
              </a:ext>
            </a:extLst>
          </p:cNvPr>
          <p:cNvSpPr>
            <a:spLocks noGrp="1"/>
          </p:cNvSpPr>
          <p:nvPr>
            <p:ph type="title"/>
          </p:nvPr>
        </p:nvSpPr>
        <p:spPr/>
        <p:txBody>
          <a:bodyPr/>
          <a:lstStyle/>
          <a:p>
            <a:r>
              <a:rPr lang="en-US" dirty="0"/>
              <a:t>ECWP Website Upgrade</a:t>
            </a:r>
          </a:p>
        </p:txBody>
      </p:sp>
      <p:sp>
        <p:nvSpPr>
          <p:cNvPr id="3" name="Content Placeholder 2">
            <a:extLst>
              <a:ext uri="{FF2B5EF4-FFF2-40B4-BE49-F238E27FC236}">
                <a16:creationId xmlns:a16="http://schemas.microsoft.com/office/drawing/2014/main" id="{EE2D2B57-DEF4-3090-4BBA-3D83B22079B4}"/>
              </a:ext>
            </a:extLst>
          </p:cNvPr>
          <p:cNvSpPr>
            <a:spLocks noGrp="1"/>
          </p:cNvSpPr>
          <p:nvPr>
            <p:ph sz="quarter" idx="1"/>
          </p:nvPr>
        </p:nvSpPr>
        <p:spPr>
          <a:xfrm>
            <a:off x="761735" y="2007704"/>
            <a:ext cx="7149813" cy="3667539"/>
          </a:xfrm>
        </p:spPr>
        <p:txBody>
          <a:bodyPr>
            <a:normAutofit/>
          </a:bodyPr>
          <a:lstStyle/>
          <a:p>
            <a:r>
              <a:rPr lang="en-US" sz="1400" dirty="0"/>
              <a:t>Rajesh Mishra – Director of IS, Science and Engineering Information Services | WHOI</a:t>
            </a:r>
          </a:p>
          <a:p>
            <a:r>
              <a:rPr lang="en-US" sz="1400" dirty="0"/>
              <a:t>Mike Chagnon President &amp; CTO | </a:t>
            </a:r>
            <a:r>
              <a:rPr lang="en-US" sz="1400" dirty="0" err="1"/>
              <a:t>Kaimika</a:t>
            </a:r>
            <a:r>
              <a:rPr lang="en-US" sz="1400" dirty="0"/>
              <a:t> Technology LLC</a:t>
            </a:r>
          </a:p>
        </p:txBody>
      </p:sp>
      <p:sp>
        <p:nvSpPr>
          <p:cNvPr id="4" name="TextBox 3">
            <a:extLst>
              <a:ext uri="{FF2B5EF4-FFF2-40B4-BE49-F238E27FC236}">
                <a16:creationId xmlns:a16="http://schemas.microsoft.com/office/drawing/2014/main" id="{5624F159-8E29-19E8-2E95-72E9BC0B566C}"/>
              </a:ext>
            </a:extLst>
          </p:cNvPr>
          <p:cNvSpPr txBox="1"/>
          <p:nvPr/>
        </p:nvSpPr>
        <p:spPr>
          <a:xfrm>
            <a:off x="761734" y="3058986"/>
            <a:ext cx="7149813" cy="1200329"/>
          </a:xfrm>
          <a:prstGeom prst="rect">
            <a:avLst/>
          </a:prstGeom>
          <a:noFill/>
        </p:spPr>
        <p:txBody>
          <a:bodyPr wrap="square" rtlCol="0">
            <a:spAutoFit/>
          </a:bodyPr>
          <a:lstStyle/>
          <a:p>
            <a:r>
              <a:rPr lang="en-US" dirty="0">
                <a:solidFill>
                  <a:schemeClr val="bg1"/>
                </a:solidFill>
              </a:rPr>
              <a:t>Many changes are under the hood- removing bugs and enhancing security, but there are significant enhancements to help tracking and NSF reporting, while easing the process for prospective users to view documentation and request equipment. </a:t>
            </a:r>
          </a:p>
        </p:txBody>
      </p:sp>
    </p:spTree>
    <p:extLst>
      <p:ext uri="{BB962C8B-B14F-4D97-AF65-F5344CB8AC3E}">
        <p14:creationId xmlns:p14="http://schemas.microsoft.com/office/powerpoint/2010/main" val="66772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ECWP Equipment</a:t>
            </a:r>
          </a:p>
        </p:txBody>
      </p:sp>
      <p:pic>
        <p:nvPicPr>
          <p:cNvPr id="16" name="Picture 15" descr="A screenshot of a computer&#10;&#10;AI-generated content may be incorrect.">
            <a:extLst>
              <a:ext uri="{FF2B5EF4-FFF2-40B4-BE49-F238E27FC236}">
                <a16:creationId xmlns:a16="http://schemas.microsoft.com/office/drawing/2014/main" id="{8042EF65-B8DA-62BF-1EDF-2CB07B8C2546}"/>
              </a:ext>
            </a:extLst>
          </p:cNvPr>
          <p:cNvPicPr>
            <a:picLocks noChangeAspect="1"/>
          </p:cNvPicPr>
          <p:nvPr/>
        </p:nvPicPr>
        <p:blipFill>
          <a:blip r:embed="rId2"/>
          <a:stretch>
            <a:fillRect/>
          </a:stretch>
        </p:blipFill>
        <p:spPr>
          <a:xfrm>
            <a:off x="730526" y="2242066"/>
            <a:ext cx="7682948" cy="3923967"/>
          </a:xfrm>
          <a:prstGeom prst="rect">
            <a:avLst/>
          </a:prstGeom>
        </p:spPr>
      </p:pic>
      <p:sp>
        <p:nvSpPr>
          <p:cNvPr id="4" name="TextBox 3">
            <a:extLst>
              <a:ext uri="{FF2B5EF4-FFF2-40B4-BE49-F238E27FC236}">
                <a16:creationId xmlns:a16="http://schemas.microsoft.com/office/drawing/2014/main" id="{E8A3A818-C30C-8D59-5418-57103EB1C6BF}"/>
              </a:ext>
            </a:extLst>
          </p:cNvPr>
          <p:cNvSpPr txBox="1"/>
          <p:nvPr/>
        </p:nvSpPr>
        <p:spPr>
          <a:xfrm>
            <a:off x="2037522" y="1872734"/>
            <a:ext cx="4572000" cy="461665"/>
          </a:xfrm>
          <a:prstGeom prst="rect">
            <a:avLst/>
          </a:prstGeom>
          <a:noFill/>
        </p:spPr>
        <p:txBody>
          <a:bodyPr wrap="square">
            <a:spAutoFit/>
          </a:bodyPr>
          <a:lstStyle/>
          <a:p>
            <a:pPr marL="0" indent="0" algn="ctr">
              <a:buNone/>
            </a:pPr>
            <a:r>
              <a:rPr lang="en-US" sz="2400" dirty="0" err="1">
                <a:solidFill>
                  <a:schemeClr val="bg1"/>
                </a:solidFill>
              </a:rPr>
              <a:t>winchpool.whoi.edu</a:t>
            </a:r>
            <a:endParaRPr lang="en-US" sz="2400" dirty="0">
              <a:solidFill>
                <a:schemeClr val="bg1"/>
              </a:solidFill>
            </a:endParaRPr>
          </a:p>
        </p:txBody>
      </p:sp>
    </p:spTree>
    <p:extLst>
      <p:ext uri="{BB962C8B-B14F-4D97-AF65-F5344CB8AC3E}">
        <p14:creationId xmlns:p14="http://schemas.microsoft.com/office/powerpoint/2010/main" val="153162437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ECWP Schedule</a:t>
            </a:r>
          </a:p>
        </p:txBody>
      </p:sp>
      <p:pic>
        <p:nvPicPr>
          <p:cNvPr id="8" name="Content Placeholder 7" descr="A screenshot of a computer&#10;&#10;AI-generated content may be incorrect.">
            <a:extLst>
              <a:ext uri="{FF2B5EF4-FFF2-40B4-BE49-F238E27FC236}">
                <a16:creationId xmlns:a16="http://schemas.microsoft.com/office/drawing/2014/main" id="{B6816177-48B6-C807-FC5E-6095501C8436}"/>
              </a:ext>
            </a:extLst>
          </p:cNvPr>
          <p:cNvPicPr>
            <a:picLocks noGrp="1" noChangeAspect="1"/>
          </p:cNvPicPr>
          <p:nvPr>
            <p:ph sz="quarter" idx="1"/>
          </p:nvPr>
        </p:nvPicPr>
        <p:blipFill>
          <a:blip r:embed="rId2"/>
          <a:stretch>
            <a:fillRect/>
          </a:stretch>
        </p:blipFill>
        <p:spPr>
          <a:xfrm>
            <a:off x="334518" y="2315818"/>
            <a:ext cx="8474964" cy="3876261"/>
          </a:xfrm>
        </p:spPr>
      </p:pic>
      <p:sp>
        <p:nvSpPr>
          <p:cNvPr id="3" name="TextBox 2">
            <a:extLst>
              <a:ext uri="{FF2B5EF4-FFF2-40B4-BE49-F238E27FC236}">
                <a16:creationId xmlns:a16="http://schemas.microsoft.com/office/drawing/2014/main" id="{D04ECC3E-1E48-9F95-2697-541AC8E72C5D}"/>
              </a:ext>
            </a:extLst>
          </p:cNvPr>
          <p:cNvSpPr txBox="1"/>
          <p:nvPr/>
        </p:nvSpPr>
        <p:spPr>
          <a:xfrm>
            <a:off x="1928192" y="1654073"/>
            <a:ext cx="4572000" cy="461665"/>
          </a:xfrm>
          <a:prstGeom prst="rect">
            <a:avLst/>
          </a:prstGeom>
          <a:noFill/>
        </p:spPr>
        <p:txBody>
          <a:bodyPr wrap="square">
            <a:spAutoFit/>
          </a:bodyPr>
          <a:lstStyle/>
          <a:p>
            <a:pPr marL="0" indent="0" algn="ctr">
              <a:buNone/>
            </a:pPr>
            <a:r>
              <a:rPr lang="en-US" sz="2400" dirty="0" err="1">
                <a:solidFill>
                  <a:schemeClr val="bg1"/>
                </a:solidFill>
              </a:rPr>
              <a:t>winchpool.whoi.edu</a:t>
            </a:r>
            <a:endParaRPr lang="en-US" sz="2400" dirty="0">
              <a:solidFill>
                <a:schemeClr val="bg1"/>
              </a:solidFill>
            </a:endParaRPr>
          </a:p>
        </p:txBody>
      </p:sp>
    </p:spTree>
    <p:extLst>
      <p:ext uri="{BB962C8B-B14F-4D97-AF65-F5344CB8AC3E}">
        <p14:creationId xmlns:p14="http://schemas.microsoft.com/office/powerpoint/2010/main" val="845037846"/>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331DA-01D2-AE07-8EFE-0999F5226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E6013D-2E1F-4F48-5E9E-8294087DBAF6}"/>
              </a:ext>
            </a:extLst>
          </p:cNvPr>
          <p:cNvSpPr>
            <a:spLocks noGrp="1"/>
          </p:cNvSpPr>
          <p:nvPr>
            <p:ph type="title"/>
          </p:nvPr>
        </p:nvSpPr>
        <p:spPr/>
        <p:txBody>
          <a:bodyPr/>
          <a:lstStyle/>
          <a:p>
            <a:r>
              <a:rPr lang="en-US" dirty="0"/>
              <a:t>ECWP Request Form</a:t>
            </a:r>
          </a:p>
        </p:txBody>
      </p:sp>
      <p:pic>
        <p:nvPicPr>
          <p:cNvPr id="24" name="Content Placeholder 23">
            <a:extLst>
              <a:ext uri="{FF2B5EF4-FFF2-40B4-BE49-F238E27FC236}">
                <a16:creationId xmlns:a16="http://schemas.microsoft.com/office/drawing/2014/main" id="{ADE34D96-3397-E9AB-3934-09EA292463C5}"/>
              </a:ext>
            </a:extLst>
          </p:cNvPr>
          <p:cNvPicPr>
            <a:picLocks noGrp="1" noChangeAspect="1"/>
          </p:cNvPicPr>
          <p:nvPr>
            <p:ph sz="quarter" idx="1"/>
          </p:nvPr>
        </p:nvPicPr>
        <p:blipFill>
          <a:blip r:embed="rId2"/>
          <a:stretch>
            <a:fillRect/>
          </a:stretch>
        </p:blipFill>
        <p:spPr>
          <a:xfrm>
            <a:off x="1639038" y="2081889"/>
            <a:ext cx="5237938" cy="4158251"/>
          </a:xfrm>
        </p:spPr>
      </p:pic>
      <p:sp>
        <p:nvSpPr>
          <p:cNvPr id="13" name="TextBox 12">
            <a:extLst>
              <a:ext uri="{FF2B5EF4-FFF2-40B4-BE49-F238E27FC236}">
                <a16:creationId xmlns:a16="http://schemas.microsoft.com/office/drawing/2014/main" id="{F67A16CB-6388-EF92-EC5F-E969F60D66E0}"/>
              </a:ext>
            </a:extLst>
          </p:cNvPr>
          <p:cNvSpPr txBox="1"/>
          <p:nvPr/>
        </p:nvSpPr>
        <p:spPr>
          <a:xfrm>
            <a:off x="1952273" y="5655365"/>
            <a:ext cx="5662247" cy="584775"/>
          </a:xfrm>
          <a:prstGeom prst="rect">
            <a:avLst/>
          </a:prstGeom>
          <a:noFill/>
        </p:spPr>
        <p:txBody>
          <a:bodyPr wrap="square">
            <a:spAutoFit/>
          </a:bodyPr>
          <a:lstStyle/>
          <a:p>
            <a:pPr algn="ctr"/>
            <a:r>
              <a:rPr lang="en-US" sz="3200" dirty="0" err="1">
                <a:solidFill>
                  <a:schemeClr val="bg1"/>
                </a:solidFill>
              </a:rPr>
              <a:t>winchpool.whoi.edu</a:t>
            </a:r>
            <a:endParaRPr lang="en-US" sz="3200" dirty="0">
              <a:solidFill>
                <a:schemeClr val="bg1"/>
              </a:solidFill>
            </a:endParaRPr>
          </a:p>
        </p:txBody>
      </p:sp>
      <p:sp>
        <p:nvSpPr>
          <p:cNvPr id="3" name="TextBox 2">
            <a:extLst>
              <a:ext uri="{FF2B5EF4-FFF2-40B4-BE49-F238E27FC236}">
                <a16:creationId xmlns:a16="http://schemas.microsoft.com/office/drawing/2014/main" id="{D3ED7FCB-F4AF-37CA-789D-75525B9A0806}"/>
              </a:ext>
            </a:extLst>
          </p:cNvPr>
          <p:cNvSpPr txBox="1"/>
          <p:nvPr/>
        </p:nvSpPr>
        <p:spPr>
          <a:xfrm>
            <a:off x="1952273" y="1419712"/>
            <a:ext cx="4572000" cy="461665"/>
          </a:xfrm>
          <a:prstGeom prst="rect">
            <a:avLst/>
          </a:prstGeom>
          <a:noFill/>
        </p:spPr>
        <p:txBody>
          <a:bodyPr wrap="square">
            <a:spAutoFit/>
          </a:bodyPr>
          <a:lstStyle/>
          <a:p>
            <a:pPr marL="0" indent="0" algn="ctr">
              <a:buNone/>
            </a:pPr>
            <a:r>
              <a:rPr lang="en-US" sz="2400" dirty="0" err="1">
                <a:solidFill>
                  <a:schemeClr val="bg1"/>
                </a:solidFill>
              </a:rPr>
              <a:t>winchpool.whoi.edu</a:t>
            </a:r>
            <a:endParaRPr lang="en-US" sz="2400" dirty="0">
              <a:solidFill>
                <a:schemeClr val="bg1"/>
              </a:solidFill>
            </a:endParaRPr>
          </a:p>
        </p:txBody>
      </p:sp>
    </p:spTree>
    <p:extLst>
      <p:ext uri="{BB962C8B-B14F-4D97-AF65-F5344CB8AC3E}">
        <p14:creationId xmlns:p14="http://schemas.microsoft.com/office/powerpoint/2010/main" val="1450191311"/>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ECWP- Tension &amp; Spooling</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37690" y="1712868"/>
            <a:ext cx="2880153" cy="162008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98386"/>
            <a:ext cx="3478696" cy="2638447"/>
          </a:xfrm>
          <a:prstGeom prst="rect">
            <a:avLst/>
          </a:prstGeom>
        </p:spPr>
      </p:pic>
      <p:sp>
        <p:nvSpPr>
          <p:cNvPr id="6" name="TextBox 5"/>
          <p:cNvSpPr txBox="1"/>
          <p:nvPr/>
        </p:nvSpPr>
        <p:spPr>
          <a:xfrm>
            <a:off x="1915724" y="3282438"/>
            <a:ext cx="824946" cy="369332"/>
          </a:xfrm>
          <a:prstGeom prst="rect">
            <a:avLst/>
          </a:prstGeom>
          <a:noFill/>
        </p:spPr>
        <p:txBody>
          <a:bodyPr wrap="square" rtlCol="0">
            <a:spAutoFit/>
          </a:bodyPr>
          <a:lstStyle/>
          <a:p>
            <a:r>
              <a:rPr lang="en-US" dirty="0">
                <a:solidFill>
                  <a:schemeClr val="bg1"/>
                </a:solidFill>
              </a:rPr>
              <a:t>TSE </a:t>
            </a:r>
          </a:p>
        </p:txBody>
      </p:sp>
      <p:sp>
        <p:nvSpPr>
          <p:cNvPr id="7" name="TextBox 6"/>
          <p:cNvSpPr txBox="1"/>
          <p:nvPr/>
        </p:nvSpPr>
        <p:spPr>
          <a:xfrm>
            <a:off x="5848442" y="5501337"/>
            <a:ext cx="1195227" cy="369332"/>
          </a:xfrm>
          <a:prstGeom prst="rect">
            <a:avLst/>
          </a:prstGeom>
          <a:noFill/>
        </p:spPr>
        <p:txBody>
          <a:bodyPr wrap="square" rtlCol="0">
            <a:spAutoFit/>
          </a:bodyPr>
          <a:lstStyle/>
          <a:p>
            <a:r>
              <a:rPr lang="en-US" dirty="0">
                <a:solidFill>
                  <a:schemeClr val="bg1"/>
                </a:solidFill>
              </a:rPr>
              <a:t>Pine Hill </a:t>
            </a:r>
          </a:p>
        </p:txBody>
      </p:sp>
      <p:pic>
        <p:nvPicPr>
          <p:cNvPr id="3" name="Picture 2" descr="A machine on the road&#10;&#10;Description automatically generated">
            <a:extLst>
              <a:ext uri="{FF2B5EF4-FFF2-40B4-BE49-F238E27FC236}">
                <a16:creationId xmlns:a16="http://schemas.microsoft.com/office/drawing/2014/main" id="{59065A5B-0A6D-4678-9480-07C283A05A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107" y="3836436"/>
            <a:ext cx="2701715" cy="2034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A313667-589F-8A16-4BCF-F4AC2D3544E8}"/>
              </a:ext>
            </a:extLst>
          </p:cNvPr>
          <p:cNvSpPr txBox="1"/>
          <p:nvPr/>
        </p:nvSpPr>
        <p:spPr>
          <a:xfrm>
            <a:off x="1575261" y="5870669"/>
            <a:ext cx="1165409" cy="369332"/>
          </a:xfrm>
          <a:prstGeom prst="rect">
            <a:avLst/>
          </a:prstGeom>
          <a:noFill/>
        </p:spPr>
        <p:txBody>
          <a:bodyPr wrap="square" rtlCol="0">
            <a:spAutoFit/>
          </a:bodyPr>
          <a:lstStyle/>
          <a:p>
            <a:r>
              <a:rPr lang="en-US" dirty="0">
                <a:solidFill>
                  <a:schemeClr val="bg1"/>
                </a:solidFill>
              </a:rPr>
              <a:t>Leitheiser  </a:t>
            </a:r>
          </a:p>
        </p:txBody>
      </p:sp>
    </p:spTree>
    <p:extLst>
      <p:ext uri="{BB962C8B-B14F-4D97-AF65-F5344CB8AC3E}">
        <p14:creationId xmlns:p14="http://schemas.microsoft.com/office/powerpoint/2010/main" val="71527052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HOI_PPT_Template">
  <a:themeElements>
    <a:clrScheme name="WHOI colors">
      <a:dk1>
        <a:sysClr val="windowText" lastClr="000000"/>
      </a:dk1>
      <a:lt1>
        <a:sysClr val="window" lastClr="FFFFFF"/>
      </a:lt1>
      <a:dk2>
        <a:srgbClr val="173656"/>
      </a:dk2>
      <a:lt2>
        <a:srgbClr val="27668F"/>
      </a:lt2>
      <a:accent1>
        <a:srgbClr val="8DC7F0"/>
      </a:accent1>
      <a:accent2>
        <a:srgbClr val="A2A939"/>
      </a:accent2>
      <a:accent3>
        <a:srgbClr val="CDD74C"/>
      </a:accent3>
      <a:accent4>
        <a:srgbClr val="031C33"/>
      </a:accent4>
      <a:accent5>
        <a:srgbClr val="173656"/>
      </a:accent5>
      <a:accent6>
        <a:srgbClr val="E0E88C"/>
      </a:accent6>
      <a:hlink>
        <a:srgbClr val="CDD74C"/>
      </a:hlink>
      <a:folHlink>
        <a:srgbClr val="A2A9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19795</TotalTime>
  <Words>413</Words>
  <Application>Microsoft Macintosh PowerPoint</Application>
  <PresentationFormat>On-screen Show (4:3)</PresentationFormat>
  <Paragraphs>68</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Calibri</vt:lpstr>
      <vt:lpstr>Tahoma</vt:lpstr>
      <vt:lpstr>Wingdings</vt:lpstr>
      <vt:lpstr>Wingdings 2</vt:lpstr>
      <vt:lpstr>WHOI_PPT_Template</vt:lpstr>
      <vt:lpstr>PowerPoint Presentation</vt:lpstr>
      <vt:lpstr>East Coast Winch Pool Team</vt:lpstr>
      <vt:lpstr>East Coast Winch Pool Mission</vt:lpstr>
      <vt:lpstr>Equipment Requests</vt:lpstr>
      <vt:lpstr>ECWP Website Upgrade</vt:lpstr>
      <vt:lpstr>ECWP Equipment</vt:lpstr>
      <vt:lpstr>ECWP Schedule</vt:lpstr>
      <vt:lpstr>ECWP Request Form</vt:lpstr>
      <vt:lpstr>ECWP- Tension &amp; Spooling</vt:lpstr>
      <vt:lpstr>ECWP Test Frame</vt:lpstr>
      <vt:lpstr>ECWP Hydrostatic Cutter</vt:lpstr>
      <vt:lpstr>East Coast Winch Pool</vt:lpstr>
      <vt:lpstr>Thank You</vt:lpstr>
    </vt:vector>
  </TitlesOfParts>
  <Manager/>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ECWP</dc:title>
  <dc:subject/>
  <dc:creator/>
  <cp:keywords/>
  <dc:description/>
  <cp:lastModifiedBy>Sean Whelan</cp:lastModifiedBy>
  <cp:revision>131</cp:revision>
  <dcterms:created xsi:type="dcterms:W3CDTF">2015-04-22T14:44:38Z</dcterms:created>
  <dcterms:modified xsi:type="dcterms:W3CDTF">2025-10-28T21:48:43Z</dcterms:modified>
  <cp:category/>
</cp:coreProperties>
</file>