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8.xml"/>
  <Override ContentType="application/vnd.ms-office.chartcolorstyle+xml" PartName="/ppt/charts/colors7.xml"/>
  <Override ContentType="application/vnd.ms-office.chartcolorstyle+xml" PartName="/ppt/charts/colors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9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gAQZQBd1k8SHpns5t7oBv59Km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\\fileshare.whoi.edu\whoi\dept\po\shared\rigging_shop\CRAB\UNOLS%20Wire%20Pool\Vessel%20Terminated%20samples\9_16%20vessel%20termination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\\fileshare.whoi.edu\whoi\dept\po\shared\rigging_shop\CRAB\UNOLS%20Wire%20Pool\Vessel%20Terminated%20samples\.322%20Poured%20socket%20terminations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2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\\fileshare.whoi.edu\whoi\dept\po\shared\rigging_shop\CRAB\UNOLS%20Wire%20Pool\Vessel%20Terminated%20samples\.681%20vessel%20termination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3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\\fileshare.whoi.edu\whoi\dept\po\shared\rigging_shop\CRAB\UNOLS%20Wire%20Pool\Vessel%20Terminated%20samples\.680%20vessel%20termination.xlsx" TargetMode="Externa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\\fileshare.whoi.edu\whoi\dept\po\shared\rigging_shop\CRAB\UNOLS%20Wire%20Pool\Vessel%20Terminated%20samples\.681%20vessel%20termination.xlsx" TargetMode="External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Tested Breaking Load (lbs)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EE-4AA0-AF57-8275F5D0A0B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EE-4AA0-AF57-8275F5D0A0BF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EE-4AA0-AF57-8275F5D0A0BF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EE-4AA0-AF57-8275F5D0A0BF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EE-4AA0-AF57-8275F5D0A0B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EE-4AA0-AF57-8275F5D0A0BF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EE-4AA0-AF57-8275F5D0A0BF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EE-4AA0-AF57-8275F5D0A0BF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1EE-4AA0-AF57-8275F5D0A0BF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1EE-4AA0-AF57-8275F5D0A0BF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1EE-4AA0-AF57-8275F5D0A0BF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1EE-4AA0-AF57-8275F5D0A0BF}"/>
              </c:ext>
            </c:extLst>
          </c:dPt>
          <c:val>
            <c:numRef>
              <c:f>Sheet1!$D$3:$D$33</c:f>
              <c:numCache>
                <c:formatCode>#,##0</c:formatCode>
                <c:ptCount val="31"/>
                <c:pt idx="0">
                  <c:v>7228</c:v>
                </c:pt>
                <c:pt idx="1">
                  <c:v>6503</c:v>
                </c:pt>
                <c:pt idx="2">
                  <c:v>8460</c:v>
                </c:pt>
                <c:pt idx="3">
                  <c:v>8810</c:v>
                </c:pt>
                <c:pt idx="4">
                  <c:v>8380</c:v>
                </c:pt>
                <c:pt idx="5">
                  <c:v>7290</c:v>
                </c:pt>
                <c:pt idx="6">
                  <c:v>6050</c:v>
                </c:pt>
                <c:pt idx="7">
                  <c:v>6538</c:v>
                </c:pt>
                <c:pt idx="8">
                  <c:v>7570</c:v>
                </c:pt>
                <c:pt idx="9">
                  <c:v>6600</c:v>
                </c:pt>
                <c:pt idx="10">
                  <c:v>7358</c:v>
                </c:pt>
                <c:pt idx="11">
                  <c:v>8283</c:v>
                </c:pt>
                <c:pt idx="12">
                  <c:v>6840</c:v>
                </c:pt>
                <c:pt idx="13">
                  <c:v>7576</c:v>
                </c:pt>
                <c:pt idx="14">
                  <c:v>7416</c:v>
                </c:pt>
                <c:pt idx="15">
                  <c:v>6637</c:v>
                </c:pt>
                <c:pt idx="16">
                  <c:v>6581</c:v>
                </c:pt>
                <c:pt idx="17">
                  <c:v>6839</c:v>
                </c:pt>
                <c:pt idx="18">
                  <c:v>7761</c:v>
                </c:pt>
                <c:pt idx="19">
                  <c:v>7398</c:v>
                </c:pt>
                <c:pt idx="20">
                  <c:v>6724</c:v>
                </c:pt>
                <c:pt idx="21">
                  <c:v>7710</c:v>
                </c:pt>
                <c:pt idx="22">
                  <c:v>7181</c:v>
                </c:pt>
                <c:pt idx="23">
                  <c:v>4925</c:v>
                </c:pt>
                <c:pt idx="24">
                  <c:v>7800</c:v>
                </c:pt>
                <c:pt idx="25">
                  <c:v>5993</c:v>
                </c:pt>
                <c:pt idx="26">
                  <c:v>6300</c:v>
                </c:pt>
                <c:pt idx="27">
                  <c:v>6375</c:v>
                </c:pt>
                <c:pt idx="28">
                  <c:v>7045</c:v>
                </c:pt>
                <c:pt idx="29">
                  <c:v>6320</c:v>
                </c:pt>
                <c:pt idx="3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1EE-4AA0-AF57-8275F5D0A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174352"/>
        <c:axId val="1486181072"/>
      </c:barChart>
      <c:catAx>
        <c:axId val="14861743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1/4”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86181072"/>
        <c:crosses val="autoZero"/>
        <c:auto val="1"/>
        <c:lblAlgn val="ctr"/>
        <c:lblOffset val="100"/>
        <c:noMultiLvlLbl val="0"/>
      </c:catAx>
      <c:valAx>
        <c:axId val="148618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17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C-49D5-A605-F9360E54D35C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C-49D5-A605-F9360E54D35C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77C-49D5-A605-F9360E54D35C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77C-49D5-A605-F9360E54D35C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77C-49D5-A605-F9360E54D35C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77C-49D5-A605-F9360E54D35C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77C-49D5-A605-F9360E54D35C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77C-49D5-A605-F9360E54D35C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77C-49D5-A605-F9360E54D35C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77C-49D5-A605-F9360E54D35C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77C-49D5-A605-F9360E54D35C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B77C-49D5-A605-F9360E54D35C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B77C-49D5-A605-F9360E54D35C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B77C-49D5-A605-F9360E54D35C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77C-49D5-A605-F9360E54D35C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77C-49D5-A605-F9360E54D35C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B77C-49D5-A605-F9360E54D35C}"/>
              </c:ext>
            </c:extLst>
          </c:dPt>
          <c:cat>
            <c:strLit>
              <c:ptCount val="24"/>
              <c:pt idx="0">
                <c:v>1</c:v>
              </c:pt>
              <c:pt idx="1">
                <c:v>2</c:v>
              </c:pt>
              <c:pt idx="2">
                <c:v>4</c:v>
              </c:pt>
              <c:pt idx="3">
                <c:v>6</c:v>
              </c:pt>
              <c:pt idx="4">
                <c:v>7</c:v>
              </c:pt>
              <c:pt idx="5">
                <c:v>8</c:v>
              </c:pt>
              <c:pt idx="6">
                <c:v>9</c:v>
              </c:pt>
              <c:pt idx="7">
                <c:v>10</c:v>
              </c:pt>
              <c:pt idx="8">
                <c:v>11</c:v>
              </c:pt>
              <c:pt idx="9">
                <c:v>12</c:v>
              </c:pt>
              <c:pt idx="10">
                <c:v>13</c:v>
              </c:pt>
              <c:pt idx="11">
                <c:v>14</c:v>
              </c:pt>
              <c:pt idx="12">
                <c:v>15</c:v>
              </c:pt>
              <c:pt idx="13">
                <c:v>16</c:v>
              </c:pt>
              <c:pt idx="14">
                <c:v>17</c:v>
              </c:pt>
              <c:pt idx="15">
                <c:v>18</c:v>
              </c:pt>
              <c:pt idx="16">
                <c:v>19</c:v>
              </c:pt>
              <c:pt idx="17">
                <c:v>20</c:v>
              </c:pt>
              <c:pt idx="18">
                <c:v>21</c:v>
              </c:pt>
              <c:pt idx="19">
                <c:v>22</c:v>
              </c:pt>
              <c:pt idx="20">
                <c:v>28</c:v>
              </c:pt>
              <c:pt idx="21">
                <c:v>29</c:v>
              </c:pt>
              <c:pt idx="22">
                <c:v>30</c:v>
              </c:pt>
              <c:pt idx="23">
                <c:v>31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(Sheet1!$D$3:$D$4,Sheet1!$D$6,Sheet1!$D$8:$D$24,Sheet1!$D$30:$D$33)</c:f>
              <c:numCache>
                <c:formatCode>#,##0</c:formatCode>
                <c:ptCount val="24"/>
                <c:pt idx="0">
                  <c:v>28170</c:v>
                </c:pt>
                <c:pt idx="1">
                  <c:v>30630</c:v>
                </c:pt>
                <c:pt idx="2">
                  <c:v>31425</c:v>
                </c:pt>
                <c:pt idx="3">
                  <c:v>30400</c:v>
                </c:pt>
                <c:pt idx="4">
                  <c:v>27770</c:v>
                </c:pt>
                <c:pt idx="5">
                  <c:v>31900</c:v>
                </c:pt>
                <c:pt idx="6">
                  <c:v>32800</c:v>
                </c:pt>
                <c:pt idx="7">
                  <c:v>33920</c:v>
                </c:pt>
                <c:pt idx="8">
                  <c:v>33280</c:v>
                </c:pt>
                <c:pt idx="9">
                  <c:v>33200</c:v>
                </c:pt>
                <c:pt idx="10">
                  <c:v>31700</c:v>
                </c:pt>
                <c:pt idx="11">
                  <c:v>34925</c:v>
                </c:pt>
                <c:pt idx="12">
                  <c:v>30425</c:v>
                </c:pt>
                <c:pt idx="13">
                  <c:v>28010</c:v>
                </c:pt>
                <c:pt idx="14">
                  <c:v>22380</c:v>
                </c:pt>
                <c:pt idx="15">
                  <c:v>29600</c:v>
                </c:pt>
                <c:pt idx="16">
                  <c:v>31300</c:v>
                </c:pt>
                <c:pt idx="17">
                  <c:v>31870</c:v>
                </c:pt>
                <c:pt idx="18">
                  <c:v>33900</c:v>
                </c:pt>
                <c:pt idx="19">
                  <c:v>27500</c:v>
                </c:pt>
                <c:pt idx="20">
                  <c:v>29720</c:v>
                </c:pt>
                <c:pt idx="21">
                  <c:v>33325</c:v>
                </c:pt>
                <c:pt idx="22">
                  <c:v>27700</c:v>
                </c:pt>
                <c:pt idx="23">
                  <c:v>31950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2-B77C-49D5-A605-F9360E54D3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778096"/>
        <c:axId val="1408406208"/>
      </c:barChart>
      <c:catAx>
        <c:axId val="14857780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9/16”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08406208"/>
        <c:crosses val="autoZero"/>
        <c:auto val="1"/>
        <c:lblAlgn val="ctr"/>
        <c:lblOffset val="100"/>
        <c:noMultiLvlLbl val="0"/>
      </c:catAx>
      <c:valAx>
        <c:axId val="14084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77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18-434E-8C32-3008F9CB39B3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18-434E-8C32-3008F9CB39B3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18-434E-8C32-3008F9CB39B3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18-434E-8C32-3008F9CB39B3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18-434E-8C32-3008F9CB39B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018-434E-8C32-3008F9CB39B3}"/>
              </c:ext>
            </c:extLst>
          </c:dPt>
          <c:val>
            <c:numRef>
              <c:f>'Poured socket received  '!$D$3:$D$21</c:f>
              <c:numCache>
                <c:formatCode>#,##0</c:formatCode>
                <c:ptCount val="19"/>
                <c:pt idx="0">
                  <c:v>8405</c:v>
                </c:pt>
                <c:pt idx="1">
                  <c:v>9900</c:v>
                </c:pt>
                <c:pt idx="2">
                  <c:v>9650</c:v>
                </c:pt>
                <c:pt idx="3">
                  <c:v>11610</c:v>
                </c:pt>
                <c:pt idx="4">
                  <c:v>12000</c:v>
                </c:pt>
                <c:pt idx="5">
                  <c:v>13010</c:v>
                </c:pt>
                <c:pt idx="6">
                  <c:v>10550</c:v>
                </c:pt>
                <c:pt idx="7">
                  <c:v>11150</c:v>
                </c:pt>
                <c:pt idx="8">
                  <c:v>11660</c:v>
                </c:pt>
                <c:pt idx="9">
                  <c:v>12190</c:v>
                </c:pt>
                <c:pt idx="10">
                  <c:v>12510</c:v>
                </c:pt>
                <c:pt idx="11">
                  <c:v>11510</c:v>
                </c:pt>
                <c:pt idx="12">
                  <c:v>9098</c:v>
                </c:pt>
                <c:pt idx="13">
                  <c:v>9342</c:v>
                </c:pt>
                <c:pt idx="14">
                  <c:v>12650</c:v>
                </c:pt>
                <c:pt idx="15">
                  <c:v>11780</c:v>
                </c:pt>
                <c:pt idx="16">
                  <c:v>9810</c:v>
                </c:pt>
                <c:pt idx="17">
                  <c:v>12210</c:v>
                </c:pt>
                <c:pt idx="18">
                  <c:v>12490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18-434E-8C32-3008F9CB3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105632"/>
        <c:axId val="1058106592"/>
      </c:barChart>
      <c:catAx>
        <c:axId val="105810563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.</a:t>
                </a:r>
                <a:r>
                  <a:rPr lang="en-US" sz="1600"/>
                  <a:t>322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058106592"/>
        <c:crosses val="autoZero"/>
        <c:auto val="1"/>
        <c:lblAlgn val="ctr"/>
        <c:lblOffset val="100"/>
        <c:noMultiLvlLbl val="0"/>
      </c:catAx>
      <c:valAx>
        <c:axId val="105810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10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9B6-4BDB-8251-9CDA8B75A4A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9B6-4BDB-8251-9CDA8B75A4AD}"/>
              </c:ext>
            </c:extLst>
          </c:dPt>
          <c:cat>
            <c:strLit>
              <c:ptCount val="6"/>
              <c:pt idx="0">
                <c:v>3</c:v>
              </c:pt>
              <c:pt idx="1">
                <c:v>5</c:v>
              </c:pt>
              <c:pt idx="2">
                <c:v>23</c:v>
              </c:pt>
              <c:pt idx="3">
                <c:v>24</c:v>
              </c:pt>
              <c:pt idx="4">
                <c:v>25</c:v>
              </c:pt>
              <c:pt idx="5">
                <c:v>26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(Sheet1!$D$5,Sheet1!$D$7,Sheet1!$D$25:$D$28)</c:f>
              <c:numCache>
                <c:formatCode>#,##0</c:formatCode>
                <c:ptCount val="6"/>
                <c:pt idx="0">
                  <c:v>31190</c:v>
                </c:pt>
                <c:pt idx="1">
                  <c:v>33150</c:v>
                </c:pt>
                <c:pt idx="2">
                  <c:v>31330</c:v>
                </c:pt>
                <c:pt idx="3">
                  <c:v>33040</c:v>
                </c:pt>
                <c:pt idx="4">
                  <c:v>34690</c:v>
                </c:pt>
                <c:pt idx="5">
                  <c:v>33090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69B6-4BDB-8251-9CDA8B75A4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5778096"/>
        <c:axId val="1408406208"/>
      </c:barChart>
      <c:catAx>
        <c:axId val="14857780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9/16”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08406208"/>
        <c:crosses val="autoZero"/>
        <c:auto val="1"/>
        <c:lblAlgn val="ctr"/>
        <c:lblOffset val="100"/>
        <c:noMultiLvlLbl val="0"/>
      </c:catAx>
      <c:valAx>
        <c:axId val="14084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577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Tested Breaking Load (lbs)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5B-4246-938F-D3B2187F46B5}"/>
              </c:ext>
            </c:extLst>
          </c:dPt>
          <c:val>
            <c:numRef>
              <c:f>Sheet1!$D$3</c:f>
              <c:numCache>
                <c:formatCode>#,##0</c:formatCode>
                <c:ptCount val="1"/>
                <c:pt idx="0">
                  <c:v>31240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B-4246-938F-D3B2187F4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363072"/>
        <c:axId val="1573355872"/>
      </c:barChart>
      <c:catAx>
        <c:axId val="15733630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.681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573355872"/>
        <c:crosses val="autoZero"/>
        <c:auto val="1"/>
        <c:lblAlgn val="ctr"/>
        <c:lblOffset val="100"/>
        <c:noMultiLvlLbl val="0"/>
      </c:catAx>
      <c:valAx>
        <c:axId val="157335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336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Tested Breaking Load (lbs)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5D-4B01-B579-491B3B0018AF}"/>
              </c:ext>
            </c:extLst>
          </c:dPt>
          <c:val>
            <c:numRef>
              <c:f>Sheet1!$D$3:$D$5</c:f>
              <c:numCache>
                <c:formatCode>#,##0</c:formatCode>
                <c:ptCount val="3"/>
                <c:pt idx="0">
                  <c:v>11110</c:v>
                </c:pt>
                <c:pt idx="1">
                  <c:v>10650</c:v>
                </c:pt>
                <c:pt idx="2">
                  <c:v>9020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D-4B01-B579-491B3B001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4500080"/>
        <c:axId val="1414499600"/>
      </c:barChart>
      <c:catAx>
        <c:axId val="141450008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.322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14499600"/>
        <c:crosses val="autoZero"/>
        <c:auto val="1"/>
        <c:lblAlgn val="ctr"/>
        <c:lblOffset val="100"/>
        <c:noMultiLvlLbl val="0"/>
      </c:catAx>
      <c:valAx>
        <c:axId val="141449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50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Sheet1!$D$2</c:f>
              <c:strCache>
                <c:ptCount val="1"/>
                <c:pt idx="0">
                  <c:v>Tested Breaking Load (lbs)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D-4B0A-BD41-E1C504B5B298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D-4B0A-BD41-E1C504B5B29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D-4B0A-BD41-E1C504B5B298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CD-4B0A-BD41-E1C504B5B29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CD-4B0A-BD41-E1C504B5B298}"/>
              </c:ext>
            </c:extLst>
          </c:dPt>
          <c:cat>
            <c:strLit>
              <c:ptCount val="5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6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(Sheet1!$D$3:$D$6,Sheet1!$D$8)</c:f>
              <c:numCache>
                <c:formatCode>#,##0</c:formatCode>
                <c:ptCount val="5"/>
                <c:pt idx="0">
                  <c:v>28800</c:v>
                </c:pt>
                <c:pt idx="1">
                  <c:v>40220</c:v>
                </c:pt>
                <c:pt idx="2">
                  <c:v>27070</c:v>
                </c:pt>
                <c:pt idx="3">
                  <c:v>16510</c:v>
                </c:pt>
                <c:pt idx="4">
                  <c:v>30350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C3CD-4B0A-BD41-E1C504B5B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84305472"/>
        <c:axId val="1484304032"/>
      </c:barChart>
      <c:catAx>
        <c:axId val="148430547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.</a:t>
                </a:r>
                <a:r>
                  <a:rPr lang="en-US" sz="1400" dirty="0"/>
                  <a:t>680”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84304032"/>
        <c:crosses val="autoZero"/>
        <c:auto val="1"/>
        <c:lblAlgn val="ctr"/>
        <c:lblOffset val="100"/>
        <c:tickLblSkip val="1"/>
        <c:noMultiLvlLbl val="0"/>
      </c:catAx>
      <c:valAx>
        <c:axId val="148430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30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Tested Breaking Load (lbs)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53-4D37-8685-68CFD69C1301}"/>
              </c:ext>
            </c:extLst>
          </c:dPt>
          <c:cat>
            <c:strLit>
              <c:ptCount val="2"/>
              <c:pt idx="0">
                <c:v>2</c:v>
              </c:pt>
              <c:pt idx="1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Sheet1!$D$4:$D$5</c:f>
              <c:numCache>
                <c:formatCode>#,##0</c:formatCode>
                <c:ptCount val="2"/>
                <c:pt idx="0">
                  <c:v>42420</c:v>
                </c:pt>
                <c:pt idx="1">
                  <c:v>15620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F53-4D37-8685-68CFD69C1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413365968"/>
        <c:axId val="1413364528"/>
      </c:barChart>
      <c:catAx>
        <c:axId val="14133659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.</a:t>
                </a:r>
                <a:r>
                  <a:rPr lang="en-US" sz="1600" dirty="0"/>
                  <a:t>681”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13364528"/>
        <c:crosses val="autoZero"/>
        <c:auto val="1"/>
        <c:lblAlgn val="ctr"/>
        <c:lblOffset val="100"/>
        <c:noMultiLvlLbl val="0"/>
      </c:catAx>
      <c:valAx>
        <c:axId val="141336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3365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B-4AE3-B153-76EB0848D56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B-4AE3-B153-76EB0848D56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4B-4AE3-B153-76EB0848D568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4B-4AE3-B153-76EB0848D56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4B-4AE3-B153-76EB0848D568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4B-4AE3-B153-76EB0848D568}"/>
              </c:ext>
            </c:extLst>
          </c:dPt>
          <c:val>
            <c:numRef>
              <c:f>'Helical Terminations'!$D$3:$D$25</c:f>
              <c:numCache>
                <c:formatCode>#,##0</c:formatCode>
                <c:ptCount val="23"/>
                <c:pt idx="0">
                  <c:v>10500</c:v>
                </c:pt>
                <c:pt idx="1">
                  <c:v>9300</c:v>
                </c:pt>
                <c:pt idx="2">
                  <c:v>10280</c:v>
                </c:pt>
                <c:pt idx="3">
                  <c:v>11480</c:v>
                </c:pt>
                <c:pt idx="4">
                  <c:v>9800</c:v>
                </c:pt>
                <c:pt idx="5">
                  <c:v>9730</c:v>
                </c:pt>
                <c:pt idx="6">
                  <c:v>10350</c:v>
                </c:pt>
                <c:pt idx="7">
                  <c:v>9350</c:v>
                </c:pt>
                <c:pt idx="8">
                  <c:v>7884</c:v>
                </c:pt>
                <c:pt idx="9">
                  <c:v>9600</c:v>
                </c:pt>
                <c:pt idx="10">
                  <c:v>8891</c:v>
                </c:pt>
                <c:pt idx="11">
                  <c:v>9353</c:v>
                </c:pt>
                <c:pt idx="12">
                  <c:v>10280</c:v>
                </c:pt>
                <c:pt idx="13">
                  <c:v>9064</c:v>
                </c:pt>
                <c:pt idx="14">
                  <c:v>10090</c:v>
                </c:pt>
                <c:pt idx="15">
                  <c:v>8824</c:v>
                </c:pt>
                <c:pt idx="16">
                  <c:v>8683</c:v>
                </c:pt>
                <c:pt idx="17">
                  <c:v>9449</c:v>
                </c:pt>
                <c:pt idx="18">
                  <c:v>8657</c:v>
                </c:pt>
                <c:pt idx="19">
                  <c:v>7887</c:v>
                </c:pt>
                <c:pt idx="20">
                  <c:v>7725</c:v>
                </c:pt>
                <c:pt idx="21">
                  <c:v>8959</c:v>
                </c:pt>
                <c:pt idx="22">
                  <c:v>11050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E4B-4AE3-B153-76EB0848D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57848016"/>
        <c:axId val="1357847056"/>
      </c:barChart>
      <c:catAx>
        <c:axId val="13578480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.</a:t>
                </a:r>
                <a:r>
                  <a:rPr lang="en-US" sz="1600" dirty="0"/>
                  <a:t>322”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357847056"/>
        <c:crosses val="autoZero"/>
        <c:auto val="1"/>
        <c:lblAlgn val="ctr"/>
        <c:lblOffset val="100"/>
        <c:noMultiLvlLbl val="0"/>
      </c:catAx>
      <c:valAx>
        <c:axId val="135784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LBS.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84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>
            <a:alphaModFix/>
          </a:blip>
          <a:srcRect b="8806" l="24612" r="0" t="33631"/>
          <a:stretch/>
        </p:blipFill>
        <p:spPr>
          <a:xfrm>
            <a:off x="0" y="0"/>
            <a:ext cx="12191999" cy="52366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/>
          <p:nvPr/>
        </p:nvSpPr>
        <p:spPr>
          <a:xfrm>
            <a:off x="12825454" y="628948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 txBox="1"/>
          <p:nvPr>
            <p:ph type="title"/>
          </p:nvPr>
        </p:nvSpPr>
        <p:spPr>
          <a:xfrm>
            <a:off x="664578" y="5236611"/>
            <a:ext cx="7692344" cy="793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2945" y="5379537"/>
            <a:ext cx="3149139" cy="77403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/>
          <p:nvPr>
            <p:ph idx="1" type="subTitle"/>
          </p:nvPr>
        </p:nvSpPr>
        <p:spPr>
          <a:xfrm>
            <a:off x="664578" y="6030119"/>
            <a:ext cx="7692344" cy="544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664578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16"/>
          <p:cNvSpPr/>
          <p:nvPr/>
        </p:nvSpPr>
        <p:spPr>
          <a:xfrm>
            <a:off x="790075" y="1395663"/>
            <a:ext cx="817344" cy="96253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7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664578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664575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5998575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8"/>
          <p:cNvSpPr/>
          <p:nvPr/>
        </p:nvSpPr>
        <p:spPr>
          <a:xfrm>
            <a:off x="790075" y="1395663"/>
            <a:ext cx="817344" cy="96253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ctrTitle"/>
          </p:nvPr>
        </p:nvSpPr>
        <p:spPr>
          <a:xfrm>
            <a:off x="731520" y="1122363"/>
            <a:ext cx="1062228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731520" y="4079875"/>
            <a:ext cx="1062228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3" name="Google Shape;43;p19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9"/>
          <p:cNvSpPr/>
          <p:nvPr/>
        </p:nvSpPr>
        <p:spPr>
          <a:xfrm>
            <a:off x="838200" y="3509963"/>
            <a:ext cx="1183908" cy="9951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0"/>
          <p:cNvPicPr preferRelativeResize="0"/>
          <p:nvPr/>
        </p:nvPicPr>
        <p:blipFill rotWithShape="1">
          <a:blip r:embed="rId2">
            <a:alphaModFix/>
          </a:blip>
          <a:srcRect b="15374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>
              <a:alpha val="5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20"/>
          <p:cNvPicPr preferRelativeResize="0"/>
          <p:nvPr/>
        </p:nvPicPr>
        <p:blipFill rotWithShape="1">
          <a:blip r:embed="rId3">
            <a:alphaModFix amt="34000"/>
          </a:blip>
          <a:srcRect b="4111" l="65422" r="11298" t="7871"/>
          <a:stretch/>
        </p:blipFill>
        <p:spPr>
          <a:xfrm>
            <a:off x="5191704" y="0"/>
            <a:ext cx="70284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0"/>
          <p:cNvSpPr txBox="1"/>
          <p:nvPr>
            <p:ph type="title"/>
          </p:nvPr>
        </p:nvSpPr>
        <p:spPr>
          <a:xfrm>
            <a:off x="664578" y="434898"/>
            <a:ext cx="10515600" cy="30750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" type="subTitle"/>
          </p:nvPr>
        </p:nvSpPr>
        <p:spPr>
          <a:xfrm>
            <a:off x="664578" y="4079875"/>
            <a:ext cx="10515600" cy="665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2" name="Google Shape;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6403252"/>
            <a:ext cx="4062266" cy="27132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20"/>
          <p:cNvSpPr/>
          <p:nvPr/>
        </p:nvSpPr>
        <p:spPr>
          <a:xfrm>
            <a:off x="838200" y="3509963"/>
            <a:ext cx="1183908" cy="9951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TOC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1"/>
          <p:cNvPicPr preferRelativeResize="0"/>
          <p:nvPr/>
        </p:nvPicPr>
        <p:blipFill rotWithShape="1">
          <a:blip r:embed="rId2">
            <a:alphaModFix/>
          </a:blip>
          <a:srcRect b="10563" l="0" r="82663" t="0"/>
          <a:stretch/>
        </p:blipFill>
        <p:spPr>
          <a:xfrm>
            <a:off x="0" y="0"/>
            <a:ext cx="2113671" cy="617571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21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21"/>
          <p:cNvSpPr/>
          <p:nvPr/>
        </p:nvSpPr>
        <p:spPr>
          <a:xfrm flipH="1" rot="5400000">
            <a:off x="2160979" y="3120072"/>
            <a:ext cx="5548100" cy="457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" name="Google Shape;59;p21"/>
          <p:cNvGrpSpPr/>
          <p:nvPr/>
        </p:nvGrpSpPr>
        <p:grpSpPr>
          <a:xfrm>
            <a:off x="5418469" y="924941"/>
            <a:ext cx="629265" cy="629265"/>
            <a:chOff x="2135864" y="2830781"/>
            <a:chExt cx="629265" cy="629265"/>
          </a:xfrm>
        </p:grpSpPr>
        <p:sp>
          <p:nvSpPr>
            <p:cNvPr id="60" name="Google Shape;60;p21"/>
            <p:cNvSpPr/>
            <p:nvPr/>
          </p:nvSpPr>
          <p:spPr>
            <a:xfrm>
              <a:off x="213586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8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1"/>
            <p:cNvSpPr txBox="1"/>
            <p:nvPr/>
          </p:nvSpPr>
          <p:spPr>
            <a:xfrm>
              <a:off x="2266652" y="2937334"/>
              <a:ext cx="344128" cy="440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 Black"/>
                <a:buNone/>
              </a:pPr>
              <a:r>
                <a:rPr b="1" i="0"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1</a:t>
              </a:r>
              <a:endParaRPr/>
            </a:p>
          </p:txBody>
        </p:sp>
      </p:grpSp>
      <p:grpSp>
        <p:nvGrpSpPr>
          <p:cNvPr id="62" name="Google Shape;62;p21"/>
          <p:cNvGrpSpPr/>
          <p:nvPr/>
        </p:nvGrpSpPr>
        <p:grpSpPr>
          <a:xfrm>
            <a:off x="5418469" y="2496510"/>
            <a:ext cx="629265" cy="629265"/>
            <a:chOff x="5812174" y="2830781"/>
            <a:chExt cx="629265" cy="629265"/>
          </a:xfrm>
        </p:grpSpPr>
        <p:sp>
          <p:nvSpPr>
            <p:cNvPr id="63" name="Google Shape;63;p21"/>
            <p:cNvSpPr/>
            <p:nvPr/>
          </p:nvSpPr>
          <p:spPr>
            <a:xfrm>
              <a:off x="5812174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1"/>
            <p:cNvSpPr txBox="1"/>
            <p:nvPr/>
          </p:nvSpPr>
          <p:spPr>
            <a:xfrm>
              <a:off x="5960186" y="2970073"/>
              <a:ext cx="344128" cy="379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 Black"/>
                <a:buNone/>
              </a:pPr>
              <a:r>
                <a:rPr b="1" i="0"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2</a:t>
              </a:r>
              <a:endParaRPr/>
            </a:p>
          </p:txBody>
        </p:sp>
      </p:grpSp>
      <p:grpSp>
        <p:nvGrpSpPr>
          <p:cNvPr id="65" name="Google Shape;65;p21"/>
          <p:cNvGrpSpPr/>
          <p:nvPr/>
        </p:nvGrpSpPr>
        <p:grpSpPr>
          <a:xfrm>
            <a:off x="5418469" y="4204714"/>
            <a:ext cx="629265" cy="629265"/>
            <a:chOff x="9494420" y="2830781"/>
            <a:chExt cx="629265" cy="629265"/>
          </a:xfrm>
        </p:grpSpPr>
        <p:sp>
          <p:nvSpPr>
            <p:cNvPr id="66" name="Google Shape;66;p21"/>
            <p:cNvSpPr/>
            <p:nvPr/>
          </p:nvSpPr>
          <p:spPr>
            <a:xfrm>
              <a:off x="9494420" y="2830781"/>
              <a:ext cx="629265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1"/>
            <p:cNvSpPr txBox="1"/>
            <p:nvPr/>
          </p:nvSpPr>
          <p:spPr>
            <a:xfrm>
              <a:off x="9641671" y="2973473"/>
              <a:ext cx="344128" cy="3797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 Black"/>
                <a:buNone/>
              </a:pPr>
              <a:r>
                <a:rPr b="1" i="0"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3</a:t>
              </a:r>
              <a:endParaRPr/>
            </a:p>
          </p:txBody>
        </p:sp>
      </p:grpSp>
      <p:sp>
        <p:nvSpPr>
          <p:cNvPr id="68" name="Google Shape;68;p21"/>
          <p:cNvSpPr txBox="1"/>
          <p:nvPr>
            <p:ph type="title"/>
          </p:nvPr>
        </p:nvSpPr>
        <p:spPr>
          <a:xfrm>
            <a:off x="2359731" y="368882"/>
            <a:ext cx="2113671" cy="5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0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6162641" y="924941"/>
            <a:ext cx="4942413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2" type="body"/>
          </p:nvPr>
        </p:nvSpPr>
        <p:spPr>
          <a:xfrm>
            <a:off x="6156708" y="1417065"/>
            <a:ext cx="4942413" cy="790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3" type="body"/>
          </p:nvPr>
        </p:nvSpPr>
        <p:spPr>
          <a:xfrm>
            <a:off x="6162641" y="2496510"/>
            <a:ext cx="4942413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4" type="body"/>
          </p:nvPr>
        </p:nvSpPr>
        <p:spPr>
          <a:xfrm>
            <a:off x="6156708" y="2988634"/>
            <a:ext cx="4942413" cy="711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5" type="body"/>
          </p:nvPr>
        </p:nvSpPr>
        <p:spPr>
          <a:xfrm>
            <a:off x="6156708" y="4204714"/>
            <a:ext cx="4948346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6" type="body"/>
          </p:nvPr>
        </p:nvSpPr>
        <p:spPr>
          <a:xfrm>
            <a:off x="6150775" y="4833979"/>
            <a:ext cx="4942413" cy="712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b="0" i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666163" y="0"/>
            <a:ext cx="10515600" cy="1395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666163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8" name="Google Shape;78;p22"/>
          <p:cNvSpPr txBox="1"/>
          <p:nvPr>
            <p:ph idx="2" type="body"/>
          </p:nvPr>
        </p:nvSpPr>
        <p:spPr>
          <a:xfrm>
            <a:off x="666163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3" type="body"/>
          </p:nvPr>
        </p:nvSpPr>
        <p:spPr>
          <a:xfrm>
            <a:off x="5998575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0" name="Google Shape;80;p22"/>
          <p:cNvSpPr txBox="1"/>
          <p:nvPr>
            <p:ph idx="4" type="body"/>
          </p:nvPr>
        </p:nvSpPr>
        <p:spPr>
          <a:xfrm>
            <a:off x="5998575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22"/>
          <p:cNvSpPr/>
          <p:nvPr/>
        </p:nvSpPr>
        <p:spPr>
          <a:xfrm>
            <a:off x="790075" y="1395663"/>
            <a:ext cx="817344" cy="96253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>
            <p:ph type="title"/>
          </p:nvPr>
        </p:nvSpPr>
        <p:spPr>
          <a:xfrm>
            <a:off x="664954" y="701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23"/>
          <p:cNvSpPr/>
          <p:nvPr/>
        </p:nvSpPr>
        <p:spPr>
          <a:xfrm>
            <a:off x="790075" y="1395663"/>
            <a:ext cx="817344" cy="96253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0" y="6176962"/>
            <a:ext cx="12192000" cy="68103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4"/>
          <p:cNvSpPr txBox="1"/>
          <p:nvPr>
            <p:ph type="title"/>
          </p:nvPr>
        </p:nvSpPr>
        <p:spPr>
          <a:xfrm>
            <a:off x="664578" y="1"/>
            <a:ext cx="10515600" cy="13939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664578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7845392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10895798" y="6356350"/>
            <a:ext cx="45800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title"/>
          </p:nvPr>
        </p:nvSpPr>
        <p:spPr>
          <a:xfrm>
            <a:off x="664578" y="5236611"/>
            <a:ext cx="7692344" cy="7935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NSF Wire Pool 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664578" y="6030119"/>
            <a:ext cx="7692344" cy="544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Eric Trotto 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894" y="5240642"/>
            <a:ext cx="1054211" cy="1061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:\dept\po\shared\rigging_shop\rigging shop\Rigging Shop Manual\Logos\UNOLS Logos horizontal color.png"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7792" y="5633365"/>
            <a:ext cx="1828381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Mechanical </a:t>
            </a:r>
            <a:endParaRPr/>
          </a:p>
        </p:txBody>
      </p:sp>
      <p:graphicFrame>
        <p:nvGraphicFramePr>
          <p:cNvPr id="165" name="Google Shape;165;p10"/>
          <p:cNvGraphicFramePr/>
          <p:nvPr/>
        </p:nvGraphicFramePr>
        <p:xfrm>
          <a:off x="1112067" y="3315831"/>
          <a:ext cx="4572000" cy="274320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66" name="Google Shape;166;p10"/>
          <p:cNvGraphicFramePr/>
          <p:nvPr/>
        </p:nvGraphicFramePr>
        <p:xfrm>
          <a:off x="6096000" y="3429000"/>
          <a:ext cx="4572000" cy="27432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67" name="Google Shape;167;p10"/>
          <p:cNvGraphicFramePr/>
          <p:nvPr/>
        </p:nvGraphicFramePr>
        <p:xfrm>
          <a:off x="6096000" y="572631"/>
          <a:ext cx="4572000" cy="2743200"/>
        </p:xfrm>
        <a:graphic>
          <a:graphicData uri="http://schemas.openxmlformats.org/drawingml/2006/chart">
            <c:chart r:id="rId5"/>
          </a:graphicData>
        </a:graphic>
      </p:graphicFrame>
      <p:pic>
        <p:nvPicPr>
          <p:cNvPr descr="A metal tool on a table&#10;&#10;AI-generated content may be incorrect." id="168" name="Google Shape;16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5378" y="1688471"/>
            <a:ext cx="3886200" cy="162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Helical Termination </a:t>
            </a:r>
            <a:endParaRPr/>
          </a:p>
        </p:txBody>
      </p:sp>
      <p:graphicFrame>
        <p:nvGraphicFramePr>
          <p:cNvPr id="174" name="Google Shape;174;p11"/>
          <p:cNvGraphicFramePr/>
          <p:nvPr/>
        </p:nvGraphicFramePr>
        <p:xfrm>
          <a:off x="6335650" y="240587"/>
          <a:ext cx="5011360" cy="2911601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75" name="Google Shape;175;p11"/>
          <p:cNvGraphicFramePr/>
          <p:nvPr/>
        </p:nvGraphicFramePr>
        <p:xfrm>
          <a:off x="6335650" y="3142275"/>
          <a:ext cx="4844528" cy="2911602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176" name="Google Shape;176;p11"/>
          <p:cNvGraphicFramePr/>
          <p:nvPr/>
        </p:nvGraphicFramePr>
        <p:xfrm>
          <a:off x="664578" y="2915216"/>
          <a:ext cx="4572000" cy="3138661"/>
        </p:xfrm>
        <a:graphic>
          <a:graphicData uri="http://schemas.openxmlformats.org/drawingml/2006/chart">
            <c:chart r:id="rId5"/>
          </a:graphicData>
        </a:graphic>
      </p:graphicFrame>
      <p:pic>
        <p:nvPicPr>
          <p:cNvPr id="177" name="Google Shape;177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4514" y="1762379"/>
            <a:ext cx="518160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Spooler </a:t>
            </a:r>
            <a:endParaRPr/>
          </a:p>
        </p:txBody>
      </p:sp>
      <p:sp>
        <p:nvSpPr>
          <p:cNvPr id="183" name="Google Shape;183;p12"/>
          <p:cNvSpPr txBox="1"/>
          <p:nvPr>
            <p:ph idx="1" type="body"/>
          </p:nvPr>
        </p:nvSpPr>
        <p:spPr>
          <a:xfrm>
            <a:off x="188976" y="1627632"/>
            <a:ext cx="11814048" cy="454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Hawboldt Industries spooler capable of spooling 10,000 M reels of .681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Allows the Wire Pool to inspect and lubricate factory reels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Cut from factory reels to distribute to vessels, saving on shipping costs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84" name="Google Shape;184;p12"/>
          <p:cNvPicPr preferRelativeResize="0"/>
          <p:nvPr/>
        </p:nvPicPr>
        <p:blipFill rotWithShape="1">
          <a:blip r:embed="rId3">
            <a:alphaModFix/>
          </a:blip>
          <a:srcRect b="27095" l="0" r="0" t="0"/>
          <a:stretch/>
        </p:blipFill>
        <p:spPr>
          <a:xfrm>
            <a:off x="2009869" y="3069125"/>
            <a:ext cx="7568698" cy="310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Questions?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What is the Wire Pool </a:t>
            </a:r>
            <a:endParaRPr/>
          </a:p>
        </p:txBody>
      </p:sp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664578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en-US"/>
              <a:t>The Wire Pool supports the tension members needs of the U.S. Academic Research Fleet 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/>
              <a:t>Maintaining an inventory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/>
              <a:t>Coordinating requests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/>
              <a:t>Conducting break tests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/>
              <a:t>Maintaining a wire database 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>
            <p:ph type="title"/>
          </p:nvPr>
        </p:nvSpPr>
        <p:spPr>
          <a:xfrm>
            <a:off x="831850" y="65422"/>
            <a:ext cx="10515600" cy="1723273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/>
              <a:t>Maintain An Inventory of Wire Rope, Cable, and Synthetic </a:t>
            </a:r>
            <a:endParaRPr/>
          </a:p>
        </p:txBody>
      </p:sp>
      <p:sp>
        <p:nvSpPr>
          <p:cNvPr id="113" name="Google Shape;113;p3"/>
          <p:cNvSpPr txBox="1"/>
          <p:nvPr>
            <p:ph idx="1" type="body"/>
          </p:nvPr>
        </p:nvSpPr>
        <p:spPr>
          <a:xfrm>
            <a:off x="831850" y="1928812"/>
            <a:ext cx="10515600" cy="492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One Wire Pool, two storage facilities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East Coast - Woods Hole Oceanographic Institution (WHOI)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West Coast - Scripps Institution of Oceanography (SIO)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Inventory of commonly used tension members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3x19 Wire Ropes: ¼”, ½”, 9/16”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Cables: .322” EM, .680” Coax, .681” power optic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Other tension members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/>
              <a:t>Synthetics: 9/16” Plasma HiCo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Requesting New Wire 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664578" y="1825625"/>
            <a:ext cx="10515600" cy="2208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Wire Pool fields all requests for new and used tension members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Determine availability of requested item (inventory)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Wire Pool prepares package for NSF consideration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/>
              <a:t>If approved, arrange for shipping to nearest domestic port 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664578" y="3753852"/>
            <a:ext cx="95771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 Lead Times 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664578" y="4589241"/>
            <a:ext cx="990717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.681”:  8 Month lead time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3x19: 4 Month lead time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664578" y="182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Break Testing  </a:t>
            </a:r>
            <a:endParaRPr/>
          </a:p>
        </p:txBody>
      </p:sp>
      <p:sp>
        <p:nvSpPr>
          <p:cNvPr id="127" name="Google Shape;127;p5"/>
          <p:cNvSpPr txBox="1"/>
          <p:nvPr>
            <p:ph idx="1" type="body"/>
          </p:nvPr>
        </p:nvSpPr>
        <p:spPr>
          <a:xfrm>
            <a:off x="-217283" y="1825625"/>
            <a:ext cx="6215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Barbara Callahan, Wire Testing Coordinator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Submit break test request via the Wire Pool database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Testing mandated by Appendix A of RVSS and funded by NSF           (no cost to vessel)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/>
              <a:t>Evaluate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/>
              <a:t>Recommendations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b="-3" l="0" r="10687" t="0"/>
          <a:stretch/>
        </p:blipFill>
        <p:spPr>
          <a:xfrm>
            <a:off x="5998579" y="1825625"/>
            <a:ext cx="518159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type="title"/>
          </p:nvPr>
        </p:nvSpPr>
        <p:spPr>
          <a:xfrm>
            <a:off x="324856" y="234431"/>
            <a:ext cx="10515600" cy="106783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/>
              <a:t>Wire Pool Database </a:t>
            </a:r>
            <a:endParaRPr/>
          </a:p>
        </p:txBody>
      </p:sp>
      <p:sp>
        <p:nvSpPr>
          <p:cNvPr id="134" name="Google Shape;134;p6"/>
          <p:cNvSpPr txBox="1"/>
          <p:nvPr>
            <p:ph idx="1" type="body"/>
          </p:nvPr>
        </p:nvSpPr>
        <p:spPr>
          <a:xfrm>
            <a:off x="831850" y="1302269"/>
            <a:ext cx="10515600" cy="478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2000"/>
              <a:t>Andrea Harvey, Wire Pool Database Administrator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2000"/>
              <a:t>Manage wire and cable assigned to your Institution’s vessel(s)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Update wire status (e.g. ‘In use’ or ‘Stored’)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Manage Safe Working Load (SWL) information for cable and wire in use or onboard a vessel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Report events (lubrication, cutback/re-termination, splits, end-for-end, document uploads) 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Submit break test requests and view results/recommendations</a:t>
            </a:r>
            <a:endParaRPr/>
          </a:p>
          <a:p>
            <a:pPr indent="0" lvl="2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2000">
              <a:solidFill>
                <a:schemeClr val="lt1"/>
              </a:solidFill>
            </a:endParaRPr>
          </a:p>
          <a:p>
            <a:pPr indent="0" lvl="2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en-US" sz="2000">
                <a:solidFill>
                  <a:schemeClr val="lt1"/>
                </a:solidFill>
              </a:rPr>
              <a:t>Other Features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Request wire or cable from the Wire Pool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Add a tension member to a vessel (report a reel)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Break test request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Disposal request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Add new users (full access or read-only)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▪"/>
            </a:pPr>
            <a:r>
              <a:rPr lang="en-US">
                <a:solidFill>
                  <a:schemeClr val="lt1"/>
                </a:solidFill>
              </a:rPr>
              <a:t>User-centric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How are your terminations holding up?  </a:t>
            </a:r>
            <a:endParaRPr/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664578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b="1" lang="en-US" sz="3600"/>
              <a:t>3x19 Wire rope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/>
              <a:t>Most comely used termination is NICO press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b="1" lang="en-US" sz="3600"/>
              <a:t>What we see wrong?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Improper dies and spacing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Pressing in incorrect order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/>
              <a:t>Wrong thimble </a:t>
            </a:r>
            <a:endParaRPr/>
          </a:p>
        </p:txBody>
      </p:sp>
      <p:pic>
        <p:nvPicPr>
          <p:cNvPr descr="A metal pulley with a metal ring&#10;&#10;AI-generated content may be incorrect."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2896" y="1825625"/>
            <a:ext cx="2069734" cy="4060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metal wire&#10;&#10;AI-generated content may be incorrect."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5972" y="1826310"/>
            <a:ext cx="1898851" cy="4059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7688" y="5204657"/>
            <a:ext cx="36290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3x19 Nico Pressed wire </a:t>
            </a:r>
            <a:endParaRPr/>
          </a:p>
        </p:txBody>
      </p:sp>
      <p:graphicFrame>
        <p:nvGraphicFramePr>
          <p:cNvPr id="150" name="Google Shape;150;p8"/>
          <p:cNvGraphicFramePr/>
          <p:nvPr/>
        </p:nvGraphicFramePr>
        <p:xfrm>
          <a:off x="665175" y="1602475"/>
          <a:ext cx="5154600" cy="451770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151" name="Google Shape;151;p8"/>
          <p:cNvGraphicFramePr/>
          <p:nvPr/>
        </p:nvGraphicFramePr>
        <p:xfrm>
          <a:off x="6095999" y="1493821"/>
          <a:ext cx="5430837" cy="4517680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664578" y="365126"/>
            <a:ext cx="10515600" cy="103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/>
              <a:t>.322 Poured Socket </a:t>
            </a:r>
            <a:endParaRPr/>
          </a:p>
        </p:txBody>
      </p:sp>
      <p:graphicFrame>
        <p:nvGraphicFramePr>
          <p:cNvPr id="157" name="Google Shape;157;p9"/>
          <p:cNvGraphicFramePr/>
          <p:nvPr/>
        </p:nvGraphicFramePr>
        <p:xfrm>
          <a:off x="151353" y="1455850"/>
          <a:ext cx="6440100" cy="4281900"/>
        </p:xfrm>
        <a:graphic>
          <a:graphicData uri="http://schemas.openxmlformats.org/drawingml/2006/chart">
            <c:chart r:id="rId3"/>
          </a:graphicData>
        </a:graphic>
      </p:graphicFrame>
      <p:pic>
        <p:nvPicPr>
          <p:cNvPr descr="A metal tube with a wire in it&#10;&#10;AI-generated content may be incorrect." id="158" name="Google Shape;1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7525" y="1190750"/>
            <a:ext cx="2703968" cy="4282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WHOI">
      <a:dk1>
        <a:srgbClr val="000000"/>
      </a:dk1>
      <a:lt1>
        <a:srgbClr val="FFFFFF"/>
      </a:lt1>
      <a:dk2>
        <a:srgbClr val="012953"/>
      </a:dk2>
      <a:lt2>
        <a:srgbClr val="E6E7E8"/>
      </a:lt2>
      <a:accent1>
        <a:srgbClr val="0069B1"/>
      </a:accent1>
      <a:accent2>
        <a:srgbClr val="00A9E0"/>
      </a:accent2>
      <a:accent3>
        <a:srgbClr val="00B7BD"/>
      </a:accent3>
      <a:accent4>
        <a:srgbClr val="FFD100"/>
      </a:accent4>
      <a:accent5>
        <a:srgbClr val="535659"/>
      </a:accent5>
      <a:accent6>
        <a:srgbClr val="BBBCBC"/>
      </a:accent6>
      <a:hlink>
        <a:srgbClr val="0069B1"/>
      </a:hlink>
      <a:folHlink>
        <a:srgbClr val="EE534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2025-04-23T21:25:39Z</dcterms:created>
  <dc:creator>Eric Trotto</dc:creator>
</cp:coreProperties>
</file>