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Caveat"/>
      <p:regular r:id="rId19"/>
      <p:bold r:id="rId20"/>
    </p:embeddedFont>
    <p:embeddedFont>
      <p:font typeface="Comfortaa"/>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veat-bold.fntdata"/><Relationship Id="rId11" Type="http://schemas.openxmlformats.org/officeDocument/2006/relationships/slide" Target="slides/slide6.xml"/><Relationship Id="rId22" Type="http://schemas.openxmlformats.org/officeDocument/2006/relationships/font" Target="fonts/Comfortaa-bold.fntdata"/><Relationship Id="rId10" Type="http://schemas.openxmlformats.org/officeDocument/2006/relationships/slide" Target="slides/slide5.xml"/><Relationship Id="rId21" Type="http://schemas.openxmlformats.org/officeDocument/2006/relationships/font" Target="fonts/Comfortaa-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aveat-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activity+and+flourishing&amp;rlz=1C1CHBF_enUS926US931&amp;oq=did+aristotle+really+say+%22pleasure+in+the+job+puts+perfection+in+the+work%22&amp;gs_lcrp=EgZjaHJvbWUyBggAEEUYOTIHCAEQIRiPAjIHCAIQIRiPAtIBCTExOTU3ajBqN6gCALACAA&amp;sourceid=chrome&amp;ie=UTF-8&amp;mstk=AUtExfB9zsMmbTzLVka_LZn1xlyoNwqrG6tJogAJOH6FFChIEAMwdH2Q1I6YfGYA7R16ZYn098i2x5k5yRxp1dYJZPaBtYEkt6Sl6UD9unNeIxjA-KK2QO-dwEMtT40E6vpY3BpGlWbSlsQijjCeWxgFmCYhieQl2m1i0X6Pf6SL7coPgRI&amp;csui=3&amp;ved=2ahUKEwiv-bTe3ceQAxUSSDABHTzIBoUQgK4QegQIARAC" TargetMode="External"/><Relationship Id="rId3" Type="http://schemas.openxmlformats.org/officeDocument/2006/relationships/hyperlink" Target="https://www.google.com/search?q=joy+in+an+activity&amp;rlz=1C1CHBF_enUS926US931&amp;oq=did+aristotle+really+say+%22pleasure+in+the+job+puts+perfection+in+the+work%22&amp;gs_lcrp=EgZjaHJvbWUyBggAEEUYOTIHCAEQIRiPAjIHCAIQIRiPAtIBCTExOTU3ajBqN6gCALACAA&amp;sourceid=chrome&amp;ie=UTF-8&amp;mstk=AUtExfB9zsMmbTzLVka_LZn1xlyoNwqrG6tJogAJOH6FFChIEAMwdH2Q1I6YfGYA7R16ZYn098i2x5k5yRxp1dYJZPaBtYEkt6Sl6UD9unNeIxjA-KK2QO-dwEMtT40E6vpY3BpGlWbSlsQijjCeWxgFmCYhieQl2m1i0X6Pf6SL7coPgRI&amp;csui=3&amp;ved=2ahUKEwiv-bTe3ceQAxUSSDABHTzIBoUQgK4QegQIARAD"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8" name="Google Shape;5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 name="Google Shape;59;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3" name="Google Shape;183;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1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91" name="Google Shape;19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9" name="Google Shape;199;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several NOAA programs before GOMO: Global Programs, Climate Observations, etc.</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Too many techs, others to thank.</a:t>
            </a:r>
            <a:endParaRPr/>
          </a:p>
        </p:txBody>
      </p:sp>
      <p:sp>
        <p:nvSpPr>
          <p:cNvPr id="200" name="Google Shape;200;p1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9" name="Google Shape;20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 name="Google Shape;66;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p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6" name="Google Shape;76;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Publications range from data/qc practices, observation practices, physical oceanography/meteorology, climatology, modeling, satellite products, informatics, </a:t>
            </a:r>
            <a:endParaRPr/>
          </a:p>
          <a:p>
            <a:pPr indent="0" lvl="0" marL="0" rtl="0" algn="l">
              <a:lnSpc>
                <a:spcPct val="100000"/>
              </a:lnSpc>
              <a:spcBef>
                <a:spcPts val="360"/>
              </a:spcBef>
              <a:spcAft>
                <a:spcPts val="0"/>
              </a:spcAft>
              <a:buSzPts val="1400"/>
              <a:buNone/>
            </a:pPr>
            <a:r>
              <a:rPr lang="en-US"/>
              <a:t>Reports include annual QC report published annually since  2010</a:t>
            </a:r>
            <a:endParaRPr/>
          </a:p>
        </p:txBody>
      </p:sp>
      <p:sp>
        <p:nvSpPr>
          <p:cNvPr id="77" name="Google Shape;77;p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5" name="Google Shape;85;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Workshop brought together scientists, marine technicians, and data specialists to forge a partnership to ensure access to high-quality automated weather and oceanographic measurements from research ships (and other platforms).</a:t>
            </a:r>
            <a:endParaRPr/>
          </a:p>
        </p:txBody>
      </p:sp>
      <p:sp>
        <p:nvSpPr>
          <p:cNvPr id="86" name="Google Shape;86;p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This was just days after the shelf break – note ship track map still shows the ship “on” the shelf.  (Note, Falkor(too) was already in the area and took advantage of the opportunity.)</a:t>
            </a:r>
            <a:endParaRPr/>
          </a:p>
        </p:txBody>
      </p:sp>
      <p:sp>
        <p:nvSpPr>
          <p:cNvPr id="93" name="Google Shape;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5" name="Google Shape;105;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13 SHIPS TOTAL, INCLUDING:</a:t>
            </a:r>
            <a:endParaRPr/>
          </a:p>
          <a:p>
            <a:pPr indent="0" lvl="0" marL="0" rtl="0" algn="l">
              <a:lnSpc>
                <a:spcPct val="100000"/>
              </a:lnSpc>
              <a:spcBef>
                <a:spcPts val="360"/>
              </a:spcBef>
              <a:spcAft>
                <a:spcPts val="0"/>
              </a:spcAft>
              <a:buSzPts val="1400"/>
              <a:buNone/>
            </a:pPr>
            <a:r>
              <a:rPr lang="en-US"/>
              <a:t>INVESTIGATOR   @TASMANIA ~4 MB (8Z 20220115)</a:t>
            </a:r>
            <a:endParaRPr/>
          </a:p>
          <a:p>
            <a:pPr indent="0" lvl="0" marL="0" rtl="0" algn="l">
              <a:lnSpc>
                <a:spcPct val="100000"/>
              </a:lnSpc>
              <a:spcBef>
                <a:spcPts val="360"/>
              </a:spcBef>
              <a:spcAft>
                <a:spcPts val="0"/>
              </a:spcAft>
              <a:buSzPts val="1400"/>
              <a:buNone/>
            </a:pPr>
            <a:r>
              <a:rPr lang="en-US"/>
              <a:t>REVELLE   @GUAM ~3 MB (9Z 20220115)</a:t>
            </a:r>
            <a:endParaRPr/>
          </a:p>
          <a:p>
            <a:pPr indent="0" lvl="0" marL="0" rtl="0" algn="l">
              <a:lnSpc>
                <a:spcPct val="100000"/>
              </a:lnSpc>
              <a:spcBef>
                <a:spcPts val="360"/>
              </a:spcBef>
              <a:spcAft>
                <a:spcPts val="0"/>
              </a:spcAft>
              <a:buSzPts val="1400"/>
              <a:buNone/>
            </a:pPr>
            <a:r>
              <a:rPr lang="en-US"/>
              <a:t>PALMER   @AMUNDSEN SEA ~2 MB (11Z 20220115)</a:t>
            </a:r>
            <a:endParaRPr/>
          </a:p>
          <a:p>
            <a:pPr indent="0" lvl="0" marL="0" rtl="0" algn="l">
              <a:lnSpc>
                <a:spcPct val="100000"/>
              </a:lnSpc>
              <a:spcBef>
                <a:spcPts val="360"/>
              </a:spcBef>
              <a:spcAft>
                <a:spcPts val="0"/>
              </a:spcAft>
              <a:buSzPts val="1400"/>
              <a:buNone/>
            </a:pPr>
            <a:r>
              <a:rPr lang="en-US"/>
              <a:t>SPROUL   @SAN DIEGO ~1.5 MB (12Z 20220115)</a:t>
            </a:r>
            <a:endParaRPr/>
          </a:p>
          <a:p>
            <a:pPr indent="0" lvl="0" marL="0" rtl="0" algn="l">
              <a:lnSpc>
                <a:spcPct val="100000"/>
              </a:lnSpc>
              <a:spcBef>
                <a:spcPts val="360"/>
              </a:spcBef>
              <a:spcAft>
                <a:spcPts val="0"/>
              </a:spcAft>
              <a:buSzPts val="1400"/>
              <a:buNone/>
            </a:pPr>
            <a:r>
              <a:rPr lang="en-US"/>
              <a:t>GOULD   @PUNTA ARENAS ~1 MB (12Z 20220115)</a:t>
            </a:r>
            <a:endParaRPr/>
          </a:p>
          <a:p>
            <a:pPr indent="0" lvl="0" marL="0" rtl="0" algn="l">
              <a:lnSpc>
                <a:spcPct val="100000"/>
              </a:lnSpc>
              <a:spcBef>
                <a:spcPts val="360"/>
              </a:spcBef>
              <a:spcAft>
                <a:spcPts val="0"/>
              </a:spcAft>
              <a:buSzPts val="1400"/>
              <a:buNone/>
            </a:pPr>
            <a:r>
              <a:rPr lang="en-US"/>
              <a:t>ARMSTRONG, ATLANTIS   @WHOI  ~2.5 MB (5Z 20220116)</a:t>
            </a:r>
            <a:endParaRPr/>
          </a:p>
          <a:p>
            <a:pPr indent="0" lvl="0" marL="0" rtl="0" algn="l">
              <a:lnSpc>
                <a:spcPct val="100000"/>
              </a:lnSpc>
              <a:spcBef>
                <a:spcPts val="360"/>
              </a:spcBef>
              <a:spcAft>
                <a:spcPts val="0"/>
              </a:spcAft>
              <a:buSzPts val="1400"/>
              <a:buNone/>
            </a:pPr>
            <a:r>
              <a:rPr lang="en-US"/>
              <a:t>ATLANTIC EXPLORER   @BERMUDA ~2 MB (6Z 20220116)</a:t>
            </a:r>
            <a:endParaRPr/>
          </a:p>
          <a:p>
            <a:pPr indent="0" lvl="0" marL="0" rtl="0" algn="l">
              <a:lnSpc>
                <a:spcPct val="100000"/>
              </a:lnSpc>
              <a:spcBef>
                <a:spcPts val="360"/>
              </a:spcBef>
              <a:spcAft>
                <a:spcPts val="0"/>
              </a:spcAft>
              <a:buSzPts val="1400"/>
              <a:buNone/>
            </a:pPr>
            <a:r>
              <a:rPr lang="en-US"/>
              <a:t>KILO MOANA   @HAWAII ~2 MB (12Z 20220116)</a:t>
            </a:r>
            <a:endParaRPr/>
          </a:p>
          <a:p>
            <a:pPr indent="0" lvl="0" marL="0" rtl="0" algn="l">
              <a:lnSpc>
                <a:spcPct val="100000"/>
              </a:lnSpc>
              <a:spcBef>
                <a:spcPts val="360"/>
              </a:spcBef>
              <a:spcAft>
                <a:spcPts val="0"/>
              </a:spcAft>
              <a:buSzPts val="1400"/>
              <a:buNone/>
            </a:pPr>
            <a:r>
              <a:rPr lang="en-US"/>
              <a:t>DYSON   @SAN FRANCISCO ~1 MB (22Z 20220116)</a:t>
            </a:r>
            <a:endParaRPr/>
          </a:p>
          <a:p>
            <a:pPr indent="0" lvl="0" marL="0" rtl="0" algn="l">
              <a:lnSpc>
                <a:spcPct val="100000"/>
              </a:lnSpc>
              <a:spcBef>
                <a:spcPts val="360"/>
              </a:spcBef>
              <a:spcAft>
                <a:spcPts val="0"/>
              </a:spcAft>
              <a:buSzPts val="1400"/>
              <a:buNone/>
            </a:pPr>
            <a:r>
              <a:t/>
            </a:r>
            <a:endParaRPr/>
          </a:p>
        </p:txBody>
      </p:sp>
      <p:sp>
        <p:nvSpPr>
          <p:cNvPr id="106" name="Google Shape;106;p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4" name="Google Shape;13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Paulette visits the Atlantic Explorer.</a:t>
            </a:r>
            <a:endParaRPr/>
          </a:p>
        </p:txBody>
      </p:sp>
      <p:sp>
        <p:nvSpPr>
          <p:cNvPr id="135" name="Google Shape;135;p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3" name="Google Shape;143;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We’ve seen everything from bird butts warming radiometers, to artificial rain from their tap dancing, 80 m/s sonic winds from wing flaps, to sensors picked apart by eagles.</a:t>
            </a:r>
            <a:endParaRPr/>
          </a:p>
        </p:txBody>
      </p:sp>
      <p:sp>
        <p:nvSpPr>
          <p:cNvPr id="144" name="Google Shape;144;p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Tech/Operator Contributions:</a:t>
            </a:r>
            <a:endParaRPr/>
          </a:p>
          <a:p>
            <a:pPr indent="-317500" lvl="0" marL="457200" rtl="0" algn="l">
              <a:lnSpc>
                <a:spcPct val="100000"/>
              </a:lnSpc>
              <a:spcBef>
                <a:spcPts val="360"/>
              </a:spcBef>
              <a:spcAft>
                <a:spcPts val="0"/>
              </a:spcAft>
              <a:buSzPts val="1400"/>
              <a:buChar char="●"/>
            </a:pPr>
            <a:r>
              <a:rPr lang="en-US"/>
              <a:t>hundreds of email communications a year! (SAMOS-wide)</a:t>
            </a:r>
            <a:endParaRPr/>
          </a:p>
          <a:p>
            <a:pPr indent="-317500" lvl="0" marL="457200" rtl="0" algn="l">
              <a:lnSpc>
                <a:spcPct val="100000"/>
              </a:lnSpc>
              <a:spcBef>
                <a:spcPts val="0"/>
              </a:spcBef>
              <a:spcAft>
                <a:spcPts val="0"/>
              </a:spcAft>
              <a:buSzPts val="1400"/>
              <a:buChar char="●"/>
            </a:pPr>
            <a:r>
              <a:rPr lang="en-US"/>
              <a:t>techs also communicate with instrument manufacturers to resolve issues</a:t>
            </a:r>
            <a:endParaRPr/>
          </a:p>
          <a:p>
            <a:pPr indent="-317500" lvl="0" marL="457200" rtl="0" algn="l">
              <a:lnSpc>
                <a:spcPct val="100000"/>
              </a:lnSpc>
              <a:spcBef>
                <a:spcPts val="0"/>
              </a:spcBef>
              <a:spcAft>
                <a:spcPts val="0"/>
              </a:spcAft>
              <a:buSzPts val="1400"/>
              <a:buChar char="●"/>
            </a:pPr>
            <a:r>
              <a:rPr lang="en-US"/>
              <a:t>techs also communicate with each other!! (RVTEC subscription mailing list)</a:t>
            </a:r>
            <a:endParaRPr/>
          </a:p>
          <a:p>
            <a:pPr indent="-317500" lvl="0" marL="457200" rtl="0" algn="l">
              <a:lnSpc>
                <a:spcPct val="100000"/>
              </a:lnSpc>
              <a:spcBef>
                <a:spcPts val="0"/>
              </a:spcBef>
              <a:spcAft>
                <a:spcPts val="0"/>
              </a:spcAft>
              <a:buSzPts val="1400"/>
              <a:buChar char="●"/>
            </a:pPr>
            <a:r>
              <a:rPr lang="en-US"/>
              <a:t>yearly device reviews</a:t>
            </a:r>
            <a:endParaRPr/>
          </a:p>
          <a:p>
            <a:pPr indent="-317500" lvl="0" marL="457200" rtl="0" algn="l">
              <a:lnSpc>
                <a:spcPct val="100000"/>
              </a:lnSpc>
              <a:spcBef>
                <a:spcPts val="0"/>
              </a:spcBef>
              <a:spcAft>
                <a:spcPts val="0"/>
              </a:spcAft>
              <a:buSzPts val="1400"/>
              <a:buChar char="●"/>
            </a:pPr>
            <a:r>
              <a:rPr lang="en-US"/>
              <a:t>vessel visits (virtual and in-person)</a:t>
            </a:r>
            <a:endParaRPr/>
          </a:p>
          <a:p>
            <a:pPr indent="-317500" lvl="0" marL="457200" rtl="0" algn="l">
              <a:lnSpc>
                <a:spcPct val="100000"/>
              </a:lnSpc>
              <a:spcBef>
                <a:spcPts val="0"/>
              </a:spcBef>
              <a:spcAft>
                <a:spcPts val="0"/>
              </a:spcAft>
              <a:buSzPts val="1400"/>
              <a:buChar char="●"/>
            </a:pPr>
            <a:r>
              <a:rPr lang="en-US"/>
              <a:t>training opportunities (RVTEC, MO-DATA, virtual seminars e.g., Falkor(too), etc., SAMOS MET short course)</a:t>
            </a:r>
            <a:endParaRPr/>
          </a:p>
          <a:p>
            <a:pPr indent="-317500" lvl="0" marL="457200" rtl="0" algn="l">
              <a:lnSpc>
                <a:spcPct val="100000"/>
              </a:lnSpc>
              <a:spcBef>
                <a:spcPts val="0"/>
              </a:spcBef>
              <a:spcAft>
                <a:spcPts val="0"/>
              </a:spcAft>
              <a:buSzPts val="1400"/>
              <a:buChar char="●"/>
            </a:pPr>
            <a:r>
              <a:rPr lang="en-US" u="sng"/>
              <a:t>always a willingness to understand and learn (Two way street!)</a:t>
            </a:r>
            <a:endParaRPr u="sng"/>
          </a:p>
          <a:p>
            <a:pPr indent="0" lvl="0" marL="0" rtl="0" algn="l">
              <a:lnSpc>
                <a:spcPct val="100000"/>
              </a:lnSpc>
              <a:spcBef>
                <a:spcPts val="360"/>
              </a:spcBef>
              <a:spcAft>
                <a:spcPts val="0"/>
              </a:spcAft>
              <a:buSzPts val="1400"/>
              <a:buNone/>
            </a:pPr>
            <a:r>
              <a:t/>
            </a:r>
            <a:endParaRPr u="sng"/>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 not actually Aristotle.  (</a:t>
            </a:r>
            <a:r>
              <a:rPr lang="en-US" sz="1000"/>
              <a:t>from Google AI:</a:t>
            </a:r>
            <a:r>
              <a:rPr lang="en-US"/>
              <a:t> “</a:t>
            </a:r>
            <a:r>
              <a:rPr lang="en-US" sz="1000"/>
              <a:t>While the exact phrasing "pleasure in the job puts perfection in the work" is widely attributed to Aristotle, </a:t>
            </a:r>
            <a:r>
              <a:rPr lang="en-US" sz="1000">
                <a:solidFill>
                  <a:srgbClr val="001D35"/>
                </a:solidFill>
              </a:rPr>
              <a:t>the sentiment aligns with his philosophical ideas on </a:t>
            </a:r>
            <a:r>
              <a:rPr lang="en-US" sz="1000">
                <a:solidFill>
                  <a:schemeClr val="hlink"/>
                </a:solidFill>
                <a:uFill>
                  <a:noFill/>
                </a:uFill>
                <a:hlinkClick r:id="rId2"/>
              </a:rPr>
              <a:t>activity and flourishing</a:t>
            </a:r>
            <a:r>
              <a:rPr lang="en-US" sz="1000">
                <a:solidFill>
                  <a:srgbClr val="001D35"/>
                </a:solidFill>
              </a:rPr>
              <a:t> but doesn't appear in his surviving works with that specific wording. The quote is a modern interpretation of the Greek philosopher's views, suggesting that</a:t>
            </a:r>
            <a:r>
              <a:rPr lang="en-US" sz="1000"/>
              <a:t> </a:t>
            </a:r>
            <a:r>
              <a:rPr lang="en-US" sz="1000">
                <a:solidFill>
                  <a:schemeClr val="hlink"/>
                </a:solidFill>
                <a:uFill>
                  <a:noFill/>
                </a:uFill>
                <a:hlinkClick r:id="rId3"/>
              </a:rPr>
              <a:t>joy in an activity</a:t>
            </a:r>
            <a:r>
              <a:rPr lang="en-US" sz="1000">
                <a:solidFill>
                  <a:srgbClr val="001D35"/>
                </a:solidFill>
              </a:rPr>
              <a:t> leads to greater skill and excellence.”</a:t>
            </a:r>
            <a:r>
              <a:rPr lang="en-US">
                <a:solidFill>
                  <a:srgbClr val="001D35"/>
                </a:solidFill>
              </a:rPr>
              <a:t>)</a:t>
            </a:r>
            <a:endParaRPr/>
          </a:p>
        </p:txBody>
      </p:sp>
      <p:sp>
        <p:nvSpPr>
          <p:cNvPr id="160" name="Google Shape;16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 name="Google Shape;22;p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40"/>
              </a:spcBef>
              <a:spcAft>
                <a:spcPts val="0"/>
              </a:spcAft>
              <a:buSzPts val="2200"/>
              <a:buNone/>
              <a:defRPr/>
            </a:lvl1pPr>
            <a:lvl2pPr lvl="1" algn="ctr">
              <a:lnSpc>
                <a:spcPct val="100000"/>
              </a:lnSpc>
              <a:spcBef>
                <a:spcPts val="400"/>
              </a:spcBef>
              <a:spcAft>
                <a:spcPts val="0"/>
              </a:spcAft>
              <a:buSzPts val="2000"/>
              <a:buNone/>
              <a:defRPr/>
            </a:lvl2pPr>
            <a:lvl3pPr lvl="2" algn="ctr">
              <a:lnSpc>
                <a:spcPct val="100000"/>
              </a:lnSpc>
              <a:spcBef>
                <a:spcPts val="360"/>
              </a:spcBef>
              <a:spcAft>
                <a:spcPts val="0"/>
              </a:spcAft>
              <a:buSzPts val="1440"/>
              <a:buNone/>
              <a:defRPr/>
            </a:lvl3pPr>
            <a:lvl4pPr lvl="3" algn="ctr">
              <a:lnSpc>
                <a:spcPct val="100000"/>
              </a:lnSpc>
              <a:spcBef>
                <a:spcPts val="320"/>
              </a:spcBef>
              <a:spcAft>
                <a:spcPts val="0"/>
              </a:spcAft>
              <a:buSzPts val="1600"/>
              <a:buFont typeface="Arial"/>
              <a:buNone/>
              <a:defRPr/>
            </a:lvl4pPr>
            <a:lvl5pPr lvl="4" algn="ctr">
              <a:lnSpc>
                <a:spcPct val="100000"/>
              </a:lnSpc>
              <a:spcBef>
                <a:spcPts val="320"/>
              </a:spcBef>
              <a:spcAft>
                <a:spcPts val="0"/>
              </a:spcAft>
              <a:buClr>
                <a:schemeClr val="dk1"/>
              </a:buClr>
              <a:buSzPts val="1600"/>
              <a:buFont typeface="Arial"/>
              <a:buNone/>
              <a:defRPr/>
            </a:lvl5pPr>
            <a:lvl6pPr lvl="5" algn="ctr">
              <a:lnSpc>
                <a:spcPct val="100000"/>
              </a:lnSpc>
              <a:spcBef>
                <a:spcPts val="320"/>
              </a:spcBef>
              <a:spcAft>
                <a:spcPts val="0"/>
              </a:spcAft>
              <a:buClr>
                <a:schemeClr val="dk1"/>
              </a:buClr>
              <a:buSzPts val="1600"/>
              <a:buFont typeface="Arial"/>
              <a:buNone/>
              <a:defRPr/>
            </a:lvl6pPr>
            <a:lvl7pPr lvl="6" algn="ctr">
              <a:lnSpc>
                <a:spcPct val="100000"/>
              </a:lnSpc>
              <a:spcBef>
                <a:spcPts val="320"/>
              </a:spcBef>
              <a:spcAft>
                <a:spcPts val="0"/>
              </a:spcAft>
              <a:buClr>
                <a:schemeClr val="dk1"/>
              </a:buClr>
              <a:buSzPts val="1600"/>
              <a:buFont typeface="Arial"/>
              <a:buNone/>
              <a:defRPr/>
            </a:lvl7pPr>
            <a:lvl8pPr lvl="7" algn="ctr">
              <a:lnSpc>
                <a:spcPct val="100000"/>
              </a:lnSpc>
              <a:spcBef>
                <a:spcPts val="320"/>
              </a:spcBef>
              <a:spcAft>
                <a:spcPts val="0"/>
              </a:spcAft>
              <a:buClr>
                <a:schemeClr val="dk1"/>
              </a:buClr>
              <a:buSzPts val="1600"/>
              <a:buFont typeface="Arial"/>
              <a:buNone/>
              <a:defRPr/>
            </a:lvl8pPr>
            <a:lvl9pPr lvl="8" algn="ctr">
              <a:lnSpc>
                <a:spcPct val="100000"/>
              </a:lnSpc>
              <a:spcBef>
                <a:spcPts val="320"/>
              </a:spcBef>
              <a:spcAft>
                <a:spcPts val="0"/>
              </a:spcAft>
              <a:buClr>
                <a:schemeClr val="dk1"/>
              </a:buClr>
              <a:buSzPts val="1600"/>
              <a:buFont typeface="Arial"/>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 name="Shape 50"/>
        <p:cNvGrpSpPr/>
        <p:nvPr/>
      </p:nvGrpSpPr>
      <p:grpSpPr>
        <a:xfrm>
          <a:off x="0" y="0"/>
          <a:ext cx="0" cy="0"/>
          <a:chOff x="0" y="0"/>
          <a:chExt cx="0" cy="0"/>
        </a:xfrm>
      </p:grpSpPr>
      <p:sp>
        <p:nvSpPr>
          <p:cNvPr id="51" name="Google Shape;51;p11"/>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11"/>
          <p:cNvSpPr txBox="1"/>
          <p:nvPr>
            <p:ph idx="1" type="body"/>
          </p:nvPr>
        </p:nvSpPr>
        <p:spPr>
          <a:xfrm rot="5400000">
            <a:off x="3664743" y="-2080418"/>
            <a:ext cx="4862513" cy="11176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 name="Shape 53"/>
        <p:cNvGrpSpPr/>
        <p:nvPr/>
      </p:nvGrpSpPr>
      <p:grpSpPr>
        <a:xfrm>
          <a:off x="0" y="0"/>
          <a:ext cx="0" cy="0"/>
          <a:chOff x="0" y="0"/>
          <a:chExt cx="0" cy="0"/>
        </a:xfrm>
      </p:grpSpPr>
      <p:sp>
        <p:nvSpPr>
          <p:cNvPr id="54" name="Google Shape;54;p12"/>
          <p:cNvSpPr txBox="1"/>
          <p:nvPr>
            <p:ph type="title"/>
          </p:nvPr>
        </p:nvSpPr>
        <p:spPr>
          <a:xfrm rot="5400000">
            <a:off x="7505700" y="1765300"/>
            <a:ext cx="5562600" cy="2794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12"/>
          <p:cNvSpPr txBox="1"/>
          <p:nvPr>
            <p:ph idx="1" type="body"/>
          </p:nvPr>
        </p:nvSpPr>
        <p:spPr>
          <a:xfrm rot="5400000">
            <a:off x="1816100" y="-927100"/>
            <a:ext cx="5562600" cy="8178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3"/>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5" name="Google Shape;25;p3"/>
          <p:cNvSpPr txBox="1"/>
          <p:nvPr>
            <p:ph idx="1" type="body"/>
          </p:nvPr>
        </p:nvSpPr>
        <p:spPr>
          <a:xfrm>
            <a:off x="508000" y="1088572"/>
            <a:ext cx="5486400" cy="4855029"/>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81000" lvl="1" marL="914400" algn="l">
              <a:lnSpc>
                <a:spcPct val="100000"/>
              </a:lnSpc>
              <a:spcBef>
                <a:spcPts val="480"/>
              </a:spcBef>
              <a:spcAft>
                <a:spcPts val="0"/>
              </a:spcAft>
              <a:buSzPts val="2400"/>
              <a:buChar char="•"/>
              <a:defRPr sz="2400"/>
            </a:lvl2pPr>
            <a:lvl3pPr indent="-330200" lvl="2" marL="1371600" algn="l">
              <a:lnSpc>
                <a:spcPct val="100000"/>
              </a:lnSpc>
              <a:spcBef>
                <a:spcPts val="400"/>
              </a:spcBef>
              <a:spcAft>
                <a:spcPts val="0"/>
              </a:spcAft>
              <a:buSzPts val="1600"/>
              <a:buChar char="▪"/>
              <a:defRPr sz="2000"/>
            </a:lvl3pPr>
            <a:lvl4pPr indent="-342900" lvl="3" marL="1828800" algn="l">
              <a:lnSpc>
                <a:spcPct val="100000"/>
              </a:lnSpc>
              <a:spcBef>
                <a:spcPts val="360"/>
              </a:spcBef>
              <a:spcAft>
                <a:spcPts val="0"/>
              </a:spcAft>
              <a:buSzPts val="1800"/>
              <a:buFont typeface="Arial"/>
              <a:buChar char="–"/>
              <a:defRPr sz="1800"/>
            </a:lvl4pPr>
            <a:lvl5pPr indent="-330200" lvl="4" marL="2286000" algn="l">
              <a:lnSpc>
                <a:spcPct val="100000"/>
              </a:lnSpc>
              <a:spcBef>
                <a:spcPts val="320"/>
              </a:spcBef>
              <a:spcAft>
                <a:spcPts val="0"/>
              </a:spcAft>
              <a:buClr>
                <a:schemeClr val="dk1"/>
              </a:buClr>
              <a:buSzPts val="1600"/>
              <a:buFont typeface="Arial"/>
              <a:buChar char="»"/>
              <a:defRPr sz="16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26" name="Google Shape;26;p3"/>
          <p:cNvSpPr txBox="1"/>
          <p:nvPr>
            <p:ph idx="2" type="body"/>
          </p:nvPr>
        </p:nvSpPr>
        <p:spPr>
          <a:xfrm>
            <a:off x="6197600" y="1088572"/>
            <a:ext cx="5486400" cy="4855029"/>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81000" lvl="1" marL="914400" algn="l">
              <a:lnSpc>
                <a:spcPct val="100000"/>
              </a:lnSpc>
              <a:spcBef>
                <a:spcPts val="480"/>
              </a:spcBef>
              <a:spcAft>
                <a:spcPts val="0"/>
              </a:spcAft>
              <a:buSzPts val="2400"/>
              <a:buChar char="•"/>
              <a:defRPr sz="2400"/>
            </a:lvl2pPr>
            <a:lvl3pPr indent="-330200" lvl="2" marL="1371600" algn="l">
              <a:lnSpc>
                <a:spcPct val="100000"/>
              </a:lnSpc>
              <a:spcBef>
                <a:spcPts val="400"/>
              </a:spcBef>
              <a:spcAft>
                <a:spcPts val="0"/>
              </a:spcAft>
              <a:buSzPts val="1600"/>
              <a:buChar char="▪"/>
              <a:defRPr sz="2000"/>
            </a:lvl3pPr>
            <a:lvl4pPr indent="-342900" lvl="3" marL="1828800" algn="l">
              <a:lnSpc>
                <a:spcPct val="100000"/>
              </a:lnSpc>
              <a:spcBef>
                <a:spcPts val="360"/>
              </a:spcBef>
              <a:spcAft>
                <a:spcPts val="0"/>
              </a:spcAft>
              <a:buSzPts val="1800"/>
              <a:buFont typeface="Arial"/>
              <a:buChar char="–"/>
              <a:defRPr sz="1800"/>
            </a:lvl4pPr>
            <a:lvl5pPr indent="-330200" lvl="4" marL="2286000" algn="l">
              <a:lnSpc>
                <a:spcPct val="100000"/>
              </a:lnSpc>
              <a:spcBef>
                <a:spcPts val="320"/>
              </a:spcBef>
              <a:spcAft>
                <a:spcPts val="0"/>
              </a:spcAft>
              <a:buClr>
                <a:schemeClr val="dk1"/>
              </a:buClr>
              <a:buSzPts val="1600"/>
              <a:buFont typeface="Arial"/>
              <a:buChar char="»"/>
              <a:defRPr sz="16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 name="Google Shape;29;p4"/>
          <p:cNvSpPr txBox="1"/>
          <p:nvPr>
            <p:ph idx="1" type="body"/>
          </p:nvPr>
        </p:nvSpPr>
        <p:spPr>
          <a:xfrm>
            <a:off x="508000" y="1076325"/>
            <a:ext cx="11176000" cy="486251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2000"/>
              <a:buNone/>
              <a:defRPr sz="2000"/>
            </a:lvl1pPr>
            <a:lvl2pPr indent="-228600" lvl="1" marL="914400" algn="l">
              <a:lnSpc>
                <a:spcPct val="100000"/>
              </a:lnSpc>
              <a:spcBef>
                <a:spcPts val="360"/>
              </a:spcBef>
              <a:spcAft>
                <a:spcPts val="0"/>
              </a:spcAft>
              <a:buSzPts val="1800"/>
              <a:buNone/>
              <a:defRPr sz="1800"/>
            </a:lvl2pPr>
            <a:lvl3pPr indent="-228600" lvl="2" marL="1371600" algn="l">
              <a:lnSpc>
                <a:spcPct val="100000"/>
              </a:lnSpc>
              <a:spcBef>
                <a:spcPts val="320"/>
              </a:spcBef>
              <a:spcAft>
                <a:spcPts val="0"/>
              </a:spcAft>
              <a:buSzPts val="1280"/>
              <a:buNone/>
              <a:defRPr sz="1600"/>
            </a:lvl3pPr>
            <a:lvl4pPr indent="-228600" lvl="3" marL="1828800" algn="l">
              <a:lnSpc>
                <a:spcPct val="100000"/>
              </a:lnSpc>
              <a:spcBef>
                <a:spcPts val="280"/>
              </a:spcBef>
              <a:spcAft>
                <a:spcPts val="0"/>
              </a:spcAft>
              <a:buSzPts val="1400"/>
              <a:buFont typeface="Arial"/>
              <a:buNone/>
              <a:defRPr sz="1400"/>
            </a:lvl4pPr>
            <a:lvl5pPr indent="-228600" lvl="4" marL="2286000" algn="l">
              <a:lnSpc>
                <a:spcPct val="100000"/>
              </a:lnSpc>
              <a:spcBef>
                <a:spcPts val="280"/>
              </a:spcBef>
              <a:spcAft>
                <a:spcPts val="0"/>
              </a:spcAft>
              <a:buClr>
                <a:schemeClr val="dk1"/>
              </a:buClr>
              <a:buSzPts val="1400"/>
              <a:buFont typeface="Arial"/>
              <a:buNone/>
              <a:defRPr sz="1400"/>
            </a:lvl5pPr>
            <a:lvl6pPr indent="-228600" lvl="5" marL="2743200" algn="l">
              <a:lnSpc>
                <a:spcPct val="100000"/>
              </a:lnSpc>
              <a:spcBef>
                <a:spcPts val="280"/>
              </a:spcBef>
              <a:spcAft>
                <a:spcPts val="0"/>
              </a:spcAft>
              <a:buClr>
                <a:schemeClr val="dk1"/>
              </a:buClr>
              <a:buSzPts val="1400"/>
              <a:buFont typeface="Arial"/>
              <a:buNone/>
              <a:defRPr sz="1400"/>
            </a:lvl6pPr>
            <a:lvl7pPr indent="-228600" lvl="6" marL="3200400" algn="l">
              <a:lnSpc>
                <a:spcPct val="100000"/>
              </a:lnSpc>
              <a:spcBef>
                <a:spcPts val="280"/>
              </a:spcBef>
              <a:spcAft>
                <a:spcPts val="0"/>
              </a:spcAft>
              <a:buClr>
                <a:schemeClr val="dk1"/>
              </a:buClr>
              <a:buSzPts val="1400"/>
              <a:buFont typeface="Arial"/>
              <a:buNone/>
              <a:defRPr sz="1400"/>
            </a:lvl7pPr>
            <a:lvl8pPr indent="-228600" lvl="7" marL="3657600" algn="l">
              <a:lnSpc>
                <a:spcPct val="100000"/>
              </a:lnSpc>
              <a:spcBef>
                <a:spcPts val="280"/>
              </a:spcBef>
              <a:spcAft>
                <a:spcPts val="0"/>
              </a:spcAft>
              <a:buClr>
                <a:schemeClr val="dk1"/>
              </a:buClr>
              <a:buSzPts val="1400"/>
              <a:buFont typeface="Arial"/>
              <a:buNone/>
              <a:defRPr sz="1400"/>
            </a:lvl8pPr>
            <a:lvl9pPr indent="-228600" lvl="8" marL="4114800" algn="l">
              <a:lnSpc>
                <a:spcPct val="100000"/>
              </a:lnSpc>
              <a:spcBef>
                <a:spcPts val="280"/>
              </a:spcBef>
              <a:spcAft>
                <a:spcPts val="0"/>
              </a:spcAft>
              <a:buClr>
                <a:schemeClr val="dk1"/>
              </a:buClr>
              <a:buSzPts val="1400"/>
              <a:buFont typeface="Arial"/>
              <a:buNone/>
              <a:defRPr sz="1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6"/>
          <p:cNvSpPr txBox="1"/>
          <p:nvPr>
            <p:ph type="title"/>
          </p:nvPr>
        </p:nvSpPr>
        <p:spPr>
          <a:xfrm>
            <a:off x="609600" y="274639"/>
            <a:ext cx="10972800" cy="668791"/>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 name="Google Shape;35;p6"/>
          <p:cNvSpPr txBox="1"/>
          <p:nvPr>
            <p:ph idx="1" type="body"/>
          </p:nvPr>
        </p:nvSpPr>
        <p:spPr>
          <a:xfrm>
            <a:off x="609600" y="109969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440"/>
              <a:buNone/>
              <a:defRPr b="1" sz="1800"/>
            </a:lvl3pPr>
            <a:lvl4pPr indent="-228600" lvl="3" marL="1828800" algn="l">
              <a:lnSpc>
                <a:spcPct val="100000"/>
              </a:lnSpc>
              <a:spcBef>
                <a:spcPts val="320"/>
              </a:spcBef>
              <a:spcAft>
                <a:spcPts val="0"/>
              </a:spcAft>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100000"/>
              </a:lnSpc>
              <a:spcBef>
                <a:spcPts val="320"/>
              </a:spcBef>
              <a:spcAft>
                <a:spcPts val="0"/>
              </a:spcAft>
              <a:buClr>
                <a:schemeClr val="dk1"/>
              </a:buClr>
              <a:buSzPts val="1600"/>
              <a:buFont typeface="Arial"/>
              <a:buNone/>
              <a:defRPr b="1" sz="1600"/>
            </a:lvl6pPr>
            <a:lvl7pPr indent="-228600" lvl="6" marL="3200400" algn="l">
              <a:lnSpc>
                <a:spcPct val="100000"/>
              </a:lnSpc>
              <a:spcBef>
                <a:spcPts val="320"/>
              </a:spcBef>
              <a:spcAft>
                <a:spcPts val="0"/>
              </a:spcAft>
              <a:buClr>
                <a:schemeClr val="dk1"/>
              </a:buClr>
              <a:buSzPts val="1600"/>
              <a:buFont typeface="Arial"/>
              <a:buNone/>
              <a:defRPr b="1" sz="1600"/>
            </a:lvl7pPr>
            <a:lvl8pPr indent="-228600" lvl="7" marL="3657600" algn="l">
              <a:lnSpc>
                <a:spcPct val="100000"/>
              </a:lnSpc>
              <a:spcBef>
                <a:spcPts val="320"/>
              </a:spcBef>
              <a:spcAft>
                <a:spcPts val="0"/>
              </a:spcAft>
              <a:buClr>
                <a:schemeClr val="dk1"/>
              </a:buClr>
              <a:buSzPts val="1600"/>
              <a:buFont typeface="Arial"/>
              <a:buNone/>
              <a:defRPr b="1" sz="1600"/>
            </a:lvl8pPr>
            <a:lvl9pPr indent="-228600" lvl="8" marL="4114800" algn="l">
              <a:lnSpc>
                <a:spcPct val="100000"/>
              </a:lnSpc>
              <a:spcBef>
                <a:spcPts val="320"/>
              </a:spcBef>
              <a:spcAft>
                <a:spcPts val="0"/>
              </a:spcAft>
              <a:buClr>
                <a:schemeClr val="dk1"/>
              </a:buClr>
              <a:buSzPts val="1600"/>
              <a:buFont typeface="Arial"/>
              <a:buNone/>
              <a:defRPr b="1" sz="1600"/>
            </a:lvl9pPr>
          </a:lstStyle>
          <a:p/>
        </p:txBody>
      </p:sp>
      <p:sp>
        <p:nvSpPr>
          <p:cNvPr id="36" name="Google Shape;36;p6"/>
          <p:cNvSpPr txBox="1"/>
          <p:nvPr>
            <p:ph idx="2" type="body"/>
          </p:nvPr>
        </p:nvSpPr>
        <p:spPr>
          <a:xfrm>
            <a:off x="609600" y="1814286"/>
            <a:ext cx="5386917" cy="4166737"/>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20039" lvl="2" marL="1371600" algn="l">
              <a:lnSpc>
                <a:spcPct val="100000"/>
              </a:lnSpc>
              <a:spcBef>
                <a:spcPts val="360"/>
              </a:spcBef>
              <a:spcAft>
                <a:spcPts val="0"/>
              </a:spcAft>
              <a:buSzPts val="1440"/>
              <a:buChar char="▪"/>
              <a:defRPr sz="1800"/>
            </a:lvl3pPr>
            <a:lvl4pPr indent="-330200" lvl="3" marL="1828800" algn="l">
              <a:lnSpc>
                <a:spcPct val="100000"/>
              </a:lnSpc>
              <a:spcBef>
                <a:spcPts val="320"/>
              </a:spcBef>
              <a:spcAft>
                <a:spcPts val="0"/>
              </a:spcAft>
              <a:buSzPts val="1600"/>
              <a:buFont typeface="Arial"/>
              <a:buChar char="–"/>
              <a:defRPr sz="1600"/>
            </a:lvl4pPr>
            <a:lvl5pPr indent="-330200" lvl="4" marL="2286000" algn="l">
              <a:lnSpc>
                <a:spcPct val="100000"/>
              </a:lnSpc>
              <a:spcBef>
                <a:spcPts val="320"/>
              </a:spcBef>
              <a:spcAft>
                <a:spcPts val="0"/>
              </a:spcAft>
              <a:buClr>
                <a:schemeClr val="dk1"/>
              </a:buClr>
              <a:buSzPts val="1600"/>
              <a:buFont typeface="Arial"/>
              <a:buChar char="»"/>
              <a:defRPr sz="1600"/>
            </a:lvl5pPr>
            <a:lvl6pPr indent="-330200" lvl="5" marL="2743200" algn="l">
              <a:lnSpc>
                <a:spcPct val="100000"/>
              </a:lnSpc>
              <a:spcBef>
                <a:spcPts val="320"/>
              </a:spcBef>
              <a:spcAft>
                <a:spcPts val="0"/>
              </a:spcAft>
              <a:buClr>
                <a:schemeClr val="dk1"/>
              </a:buClr>
              <a:buSzPts val="1600"/>
              <a:buFont typeface="Arial"/>
              <a:buChar char="»"/>
              <a:defRPr sz="1600"/>
            </a:lvl6pPr>
            <a:lvl7pPr indent="-330200" lvl="6" marL="3200400" algn="l">
              <a:lnSpc>
                <a:spcPct val="100000"/>
              </a:lnSpc>
              <a:spcBef>
                <a:spcPts val="320"/>
              </a:spcBef>
              <a:spcAft>
                <a:spcPts val="0"/>
              </a:spcAft>
              <a:buClr>
                <a:schemeClr val="dk1"/>
              </a:buClr>
              <a:buSzPts val="1600"/>
              <a:buFont typeface="Arial"/>
              <a:buChar char="»"/>
              <a:defRPr sz="1600"/>
            </a:lvl7pPr>
            <a:lvl8pPr indent="-330200" lvl="7" marL="3657600" algn="l">
              <a:lnSpc>
                <a:spcPct val="100000"/>
              </a:lnSpc>
              <a:spcBef>
                <a:spcPts val="320"/>
              </a:spcBef>
              <a:spcAft>
                <a:spcPts val="0"/>
              </a:spcAft>
              <a:buClr>
                <a:schemeClr val="dk1"/>
              </a:buClr>
              <a:buSzPts val="1600"/>
              <a:buFont typeface="Arial"/>
              <a:buChar char="»"/>
              <a:defRPr sz="1600"/>
            </a:lvl8pPr>
            <a:lvl9pPr indent="-330200" lvl="8" marL="4114800" algn="l">
              <a:lnSpc>
                <a:spcPct val="100000"/>
              </a:lnSpc>
              <a:spcBef>
                <a:spcPts val="320"/>
              </a:spcBef>
              <a:spcAft>
                <a:spcPts val="0"/>
              </a:spcAft>
              <a:buClr>
                <a:schemeClr val="dk1"/>
              </a:buClr>
              <a:buSzPts val="1600"/>
              <a:buFont typeface="Arial"/>
              <a:buChar char="»"/>
              <a:defRPr sz="1600"/>
            </a:lvl9pPr>
          </a:lstStyle>
          <a:p/>
        </p:txBody>
      </p:sp>
      <p:sp>
        <p:nvSpPr>
          <p:cNvPr id="37" name="Google Shape;37;p6"/>
          <p:cNvSpPr txBox="1"/>
          <p:nvPr>
            <p:ph idx="3" type="body"/>
          </p:nvPr>
        </p:nvSpPr>
        <p:spPr>
          <a:xfrm>
            <a:off x="6193368" y="109969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None/>
              <a:defRPr b="1" sz="24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440"/>
              <a:buNone/>
              <a:defRPr b="1" sz="1800"/>
            </a:lvl3pPr>
            <a:lvl4pPr indent="-228600" lvl="3" marL="1828800" algn="l">
              <a:lnSpc>
                <a:spcPct val="100000"/>
              </a:lnSpc>
              <a:spcBef>
                <a:spcPts val="320"/>
              </a:spcBef>
              <a:spcAft>
                <a:spcPts val="0"/>
              </a:spcAft>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100000"/>
              </a:lnSpc>
              <a:spcBef>
                <a:spcPts val="320"/>
              </a:spcBef>
              <a:spcAft>
                <a:spcPts val="0"/>
              </a:spcAft>
              <a:buClr>
                <a:schemeClr val="dk1"/>
              </a:buClr>
              <a:buSzPts val="1600"/>
              <a:buFont typeface="Arial"/>
              <a:buNone/>
              <a:defRPr b="1" sz="1600"/>
            </a:lvl6pPr>
            <a:lvl7pPr indent="-228600" lvl="6" marL="3200400" algn="l">
              <a:lnSpc>
                <a:spcPct val="100000"/>
              </a:lnSpc>
              <a:spcBef>
                <a:spcPts val="320"/>
              </a:spcBef>
              <a:spcAft>
                <a:spcPts val="0"/>
              </a:spcAft>
              <a:buClr>
                <a:schemeClr val="dk1"/>
              </a:buClr>
              <a:buSzPts val="1600"/>
              <a:buFont typeface="Arial"/>
              <a:buNone/>
              <a:defRPr b="1" sz="1600"/>
            </a:lvl7pPr>
            <a:lvl8pPr indent="-228600" lvl="7" marL="3657600" algn="l">
              <a:lnSpc>
                <a:spcPct val="100000"/>
              </a:lnSpc>
              <a:spcBef>
                <a:spcPts val="320"/>
              </a:spcBef>
              <a:spcAft>
                <a:spcPts val="0"/>
              </a:spcAft>
              <a:buClr>
                <a:schemeClr val="dk1"/>
              </a:buClr>
              <a:buSzPts val="1600"/>
              <a:buFont typeface="Arial"/>
              <a:buNone/>
              <a:defRPr b="1" sz="1600"/>
            </a:lvl8pPr>
            <a:lvl9pPr indent="-228600" lvl="8" marL="4114800" algn="l">
              <a:lnSpc>
                <a:spcPct val="100000"/>
              </a:lnSpc>
              <a:spcBef>
                <a:spcPts val="320"/>
              </a:spcBef>
              <a:spcAft>
                <a:spcPts val="0"/>
              </a:spcAft>
              <a:buClr>
                <a:schemeClr val="dk1"/>
              </a:buClr>
              <a:buSzPts val="1600"/>
              <a:buFont typeface="Arial"/>
              <a:buNone/>
              <a:defRPr b="1" sz="1600"/>
            </a:lvl9pPr>
          </a:lstStyle>
          <a:p/>
        </p:txBody>
      </p:sp>
      <p:sp>
        <p:nvSpPr>
          <p:cNvPr id="38" name="Google Shape;38;p6"/>
          <p:cNvSpPr txBox="1"/>
          <p:nvPr>
            <p:ph idx="4" type="body"/>
          </p:nvPr>
        </p:nvSpPr>
        <p:spPr>
          <a:xfrm>
            <a:off x="6193368" y="1814286"/>
            <a:ext cx="5389033" cy="4166737"/>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55600" lvl="1" marL="914400" algn="l">
              <a:lnSpc>
                <a:spcPct val="100000"/>
              </a:lnSpc>
              <a:spcBef>
                <a:spcPts val="400"/>
              </a:spcBef>
              <a:spcAft>
                <a:spcPts val="0"/>
              </a:spcAft>
              <a:buSzPts val="2000"/>
              <a:buChar char="•"/>
              <a:defRPr sz="2000"/>
            </a:lvl2pPr>
            <a:lvl3pPr indent="-320039" lvl="2" marL="1371600" algn="l">
              <a:lnSpc>
                <a:spcPct val="100000"/>
              </a:lnSpc>
              <a:spcBef>
                <a:spcPts val="360"/>
              </a:spcBef>
              <a:spcAft>
                <a:spcPts val="0"/>
              </a:spcAft>
              <a:buSzPts val="1440"/>
              <a:buChar char="▪"/>
              <a:defRPr sz="1800"/>
            </a:lvl3pPr>
            <a:lvl4pPr indent="-330200" lvl="3" marL="1828800" algn="l">
              <a:lnSpc>
                <a:spcPct val="100000"/>
              </a:lnSpc>
              <a:spcBef>
                <a:spcPts val="320"/>
              </a:spcBef>
              <a:spcAft>
                <a:spcPts val="0"/>
              </a:spcAft>
              <a:buSzPts val="1600"/>
              <a:buFont typeface="Arial"/>
              <a:buChar char="–"/>
              <a:defRPr sz="1600"/>
            </a:lvl4pPr>
            <a:lvl5pPr indent="-330200" lvl="4" marL="2286000" algn="l">
              <a:lnSpc>
                <a:spcPct val="100000"/>
              </a:lnSpc>
              <a:spcBef>
                <a:spcPts val="320"/>
              </a:spcBef>
              <a:spcAft>
                <a:spcPts val="0"/>
              </a:spcAft>
              <a:buClr>
                <a:schemeClr val="dk1"/>
              </a:buClr>
              <a:buSzPts val="1600"/>
              <a:buFont typeface="Arial"/>
              <a:buChar char="»"/>
              <a:defRPr sz="1600"/>
            </a:lvl5pPr>
            <a:lvl6pPr indent="-330200" lvl="5" marL="2743200" algn="l">
              <a:lnSpc>
                <a:spcPct val="100000"/>
              </a:lnSpc>
              <a:spcBef>
                <a:spcPts val="320"/>
              </a:spcBef>
              <a:spcAft>
                <a:spcPts val="0"/>
              </a:spcAft>
              <a:buClr>
                <a:schemeClr val="dk1"/>
              </a:buClr>
              <a:buSzPts val="1600"/>
              <a:buFont typeface="Arial"/>
              <a:buChar char="»"/>
              <a:defRPr sz="1600"/>
            </a:lvl6pPr>
            <a:lvl7pPr indent="-330200" lvl="6" marL="3200400" algn="l">
              <a:lnSpc>
                <a:spcPct val="100000"/>
              </a:lnSpc>
              <a:spcBef>
                <a:spcPts val="320"/>
              </a:spcBef>
              <a:spcAft>
                <a:spcPts val="0"/>
              </a:spcAft>
              <a:buClr>
                <a:schemeClr val="dk1"/>
              </a:buClr>
              <a:buSzPts val="1600"/>
              <a:buFont typeface="Arial"/>
              <a:buChar char="»"/>
              <a:defRPr sz="1600"/>
            </a:lvl7pPr>
            <a:lvl8pPr indent="-330200" lvl="7" marL="3657600" algn="l">
              <a:lnSpc>
                <a:spcPct val="100000"/>
              </a:lnSpc>
              <a:spcBef>
                <a:spcPts val="320"/>
              </a:spcBef>
              <a:spcAft>
                <a:spcPts val="0"/>
              </a:spcAft>
              <a:buClr>
                <a:schemeClr val="dk1"/>
              </a:buClr>
              <a:buSzPts val="1600"/>
              <a:buFont typeface="Arial"/>
              <a:buChar char="»"/>
              <a:defRPr sz="1600"/>
            </a:lvl8pPr>
            <a:lvl9pPr indent="-330200" lvl="8" marL="4114800" algn="l">
              <a:lnSpc>
                <a:spcPct val="100000"/>
              </a:lnSpc>
              <a:spcBef>
                <a:spcPts val="320"/>
              </a:spcBef>
              <a:spcAft>
                <a:spcPts val="0"/>
              </a:spcAft>
              <a:buClr>
                <a:schemeClr val="dk1"/>
              </a:buClr>
              <a:buSzPts val="1600"/>
              <a:buFont typeface="Arial"/>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7"/>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4" name="Google Shape;44;p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50519" lvl="2" marL="1371600" algn="l">
              <a:lnSpc>
                <a:spcPct val="100000"/>
              </a:lnSpc>
              <a:spcBef>
                <a:spcPts val="480"/>
              </a:spcBef>
              <a:spcAft>
                <a:spcPts val="0"/>
              </a:spcAft>
              <a:buSzPts val="1920"/>
              <a:buChar char="▪"/>
              <a:defRPr sz="2400"/>
            </a:lvl3pPr>
            <a:lvl4pPr indent="-355600" lvl="3" marL="1828800" algn="l">
              <a:lnSpc>
                <a:spcPct val="100000"/>
              </a:lnSpc>
              <a:spcBef>
                <a:spcPts val="400"/>
              </a:spcBef>
              <a:spcAft>
                <a:spcPts val="0"/>
              </a:spcAft>
              <a:buSzPts val="2000"/>
              <a:buFont typeface="Arial"/>
              <a:buChar char="–"/>
              <a:defRPr sz="2000"/>
            </a:lvl4pPr>
            <a:lvl5pPr indent="-355600" lvl="4" marL="2286000" algn="l">
              <a:lnSpc>
                <a:spcPct val="100000"/>
              </a:lnSpc>
              <a:spcBef>
                <a:spcPts val="400"/>
              </a:spcBef>
              <a:spcAft>
                <a:spcPts val="0"/>
              </a:spcAft>
              <a:buClr>
                <a:schemeClr val="dk1"/>
              </a:buClr>
              <a:buSzPts val="2000"/>
              <a:buFont typeface="Arial"/>
              <a:buChar char="»"/>
              <a:defRPr sz="2000"/>
            </a:lvl5pPr>
            <a:lvl6pPr indent="-355600" lvl="5" marL="2743200" algn="l">
              <a:lnSpc>
                <a:spcPct val="100000"/>
              </a:lnSpc>
              <a:spcBef>
                <a:spcPts val="400"/>
              </a:spcBef>
              <a:spcAft>
                <a:spcPts val="0"/>
              </a:spcAft>
              <a:buClr>
                <a:schemeClr val="dk1"/>
              </a:buClr>
              <a:buSzPts val="2000"/>
              <a:buFont typeface="Arial"/>
              <a:buChar char="»"/>
              <a:defRPr sz="2000"/>
            </a:lvl6pPr>
            <a:lvl7pPr indent="-355600" lvl="6" marL="3200400" algn="l">
              <a:lnSpc>
                <a:spcPct val="100000"/>
              </a:lnSpc>
              <a:spcBef>
                <a:spcPts val="400"/>
              </a:spcBef>
              <a:spcAft>
                <a:spcPts val="0"/>
              </a:spcAft>
              <a:buClr>
                <a:schemeClr val="dk1"/>
              </a:buClr>
              <a:buSzPts val="2000"/>
              <a:buFont typeface="Arial"/>
              <a:buChar char="»"/>
              <a:defRPr sz="2000"/>
            </a:lvl7pPr>
            <a:lvl8pPr indent="-355600" lvl="7" marL="3657600" algn="l">
              <a:lnSpc>
                <a:spcPct val="100000"/>
              </a:lnSpc>
              <a:spcBef>
                <a:spcPts val="400"/>
              </a:spcBef>
              <a:spcAft>
                <a:spcPts val="0"/>
              </a:spcAft>
              <a:buClr>
                <a:schemeClr val="dk1"/>
              </a:buClr>
              <a:buSzPts val="2000"/>
              <a:buFont typeface="Arial"/>
              <a:buChar char="»"/>
              <a:defRPr sz="2000"/>
            </a:lvl8pPr>
            <a:lvl9pPr indent="-355600" lvl="8" marL="4114800" algn="l">
              <a:lnSpc>
                <a:spcPct val="100000"/>
              </a:lnSpc>
              <a:spcBef>
                <a:spcPts val="400"/>
              </a:spcBef>
              <a:spcAft>
                <a:spcPts val="0"/>
              </a:spcAft>
              <a:buClr>
                <a:schemeClr val="dk1"/>
              </a:buClr>
              <a:buSzPts val="2000"/>
              <a:buFont typeface="Arial"/>
              <a:buChar char="»"/>
              <a:defRPr sz="2000"/>
            </a:lvl9pPr>
          </a:lstStyle>
          <a:p/>
        </p:txBody>
      </p:sp>
      <p:sp>
        <p:nvSpPr>
          <p:cNvPr id="45" name="Google Shape;45;p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800"/>
              <a:buNone/>
              <a:defRPr sz="1000"/>
            </a:lvl3pPr>
            <a:lvl4pPr indent="-228600" lvl="3" marL="1828800" algn="l">
              <a:lnSpc>
                <a:spcPct val="100000"/>
              </a:lnSpc>
              <a:spcBef>
                <a:spcPts val="180"/>
              </a:spcBef>
              <a:spcAft>
                <a:spcPts val="0"/>
              </a:spcAft>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 name="Shape 46"/>
        <p:cNvGrpSpPr/>
        <p:nvPr/>
      </p:nvGrpSpPr>
      <p:grpSpPr>
        <a:xfrm>
          <a:off x="0" y="0"/>
          <a:ext cx="0" cy="0"/>
          <a:chOff x="0" y="0"/>
          <a:chExt cx="0" cy="0"/>
        </a:xfrm>
      </p:grpSpPr>
      <p:sp>
        <p:nvSpPr>
          <p:cNvPr id="47" name="Google Shape;47;p1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 name="Google Shape;48;p10"/>
          <p:cNvSpPr/>
          <p:nvPr>
            <p:ph idx="2" type="pic"/>
          </p:nvPr>
        </p:nvSpPr>
        <p:spPr>
          <a:xfrm>
            <a:off x="2389717" y="612775"/>
            <a:ext cx="7315200" cy="4114800"/>
          </a:xfrm>
          <a:prstGeom prst="rect">
            <a:avLst/>
          </a:prstGeom>
          <a:noFill/>
          <a:ln>
            <a:noFill/>
          </a:ln>
        </p:spPr>
      </p:sp>
      <p:sp>
        <p:nvSpPr>
          <p:cNvPr id="49" name="Google Shape;49;p1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800"/>
              <a:buNone/>
              <a:defRPr sz="1000"/>
            </a:lvl3pPr>
            <a:lvl4pPr indent="-228600" lvl="3" marL="1828800" algn="l">
              <a:lnSpc>
                <a:spcPct val="100000"/>
              </a:lnSpc>
              <a:spcBef>
                <a:spcPts val="180"/>
              </a:spcBef>
              <a:spcAft>
                <a:spcPts val="0"/>
              </a:spcAft>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6.xml"/><Relationship Id="rId10" Type="http://schemas.openxmlformats.org/officeDocument/2006/relationships/slideLayout" Target="../slideLayouts/slideLayout5.xml"/><Relationship Id="rId13" Type="http://schemas.openxmlformats.org/officeDocument/2006/relationships/slideLayout" Target="../slideLayouts/slideLayout8.xml"/><Relationship Id="rId12" Type="http://schemas.openxmlformats.org/officeDocument/2006/relationships/slideLayout" Target="../slideLayouts/slideLayout7.xml"/><Relationship Id="rId1" Type="http://schemas.openxmlformats.org/officeDocument/2006/relationships/image" Target="../media/image28.png"/><Relationship Id="rId2" Type="http://schemas.openxmlformats.org/officeDocument/2006/relationships/image" Target="../media/image19.png"/><Relationship Id="rId3" Type="http://schemas.openxmlformats.org/officeDocument/2006/relationships/image" Target="../media/image3.jpg"/><Relationship Id="rId4" Type="http://schemas.openxmlformats.org/officeDocument/2006/relationships/image" Target="../media/image37.gif"/><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theme" Target="../theme/theme2.xml"/><Relationship Id="rId16" Type="http://schemas.openxmlformats.org/officeDocument/2006/relationships/slideLayout" Target="../slideLayouts/slideLayout11.xml"/><Relationship Id="rId5" Type="http://schemas.openxmlformats.org/officeDocument/2006/relationships/image" Target="../media/image5.gif"/><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3600" u="none" cap="none" strike="noStrike">
                <a:solidFill>
                  <a:srgbClr val="FF0000"/>
                </a:solidFill>
                <a:latin typeface="Arial"/>
                <a:ea typeface="Arial"/>
                <a:cs typeface="Arial"/>
                <a:sym typeface="Arial"/>
              </a:defRPr>
            </a:lvl9pPr>
          </a:lstStyle>
          <a:p/>
        </p:txBody>
      </p:sp>
      <p:sp>
        <p:nvSpPr>
          <p:cNvPr id="11" name="Google Shape;11;p1"/>
          <p:cNvSpPr txBox="1"/>
          <p:nvPr>
            <p:ph idx="1" type="body"/>
          </p:nvPr>
        </p:nvSpPr>
        <p:spPr>
          <a:xfrm>
            <a:off x="508000" y="1076325"/>
            <a:ext cx="11176000" cy="4862513"/>
          </a:xfrm>
          <a:prstGeom prst="rect">
            <a:avLst/>
          </a:prstGeom>
          <a:noFill/>
          <a:ln>
            <a:noFill/>
          </a:ln>
        </p:spPr>
        <p:txBody>
          <a:bodyPr anchorCtr="0" anchor="t" bIns="45700" lIns="91425" spcFirstLastPara="1" rIns="91425" wrap="square" tIns="45700">
            <a:noAutofit/>
          </a:bodyPr>
          <a:lstStyle>
            <a:lvl1pPr indent="-368300" lvl="0" marL="457200" marR="0" rtl="0" algn="l">
              <a:lnSpc>
                <a:spcPct val="100000"/>
              </a:lnSpc>
              <a:spcBef>
                <a:spcPts val="440"/>
              </a:spcBef>
              <a:spcAft>
                <a:spcPts val="0"/>
              </a:spcAft>
              <a:buClr>
                <a:srgbClr val="FF0000"/>
              </a:buClr>
              <a:buSzPts val="2200"/>
              <a:buFont typeface="Times"/>
              <a:buChar char="•"/>
              <a:defRPr b="0" i="0" sz="22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rgbClr val="5F6DB2"/>
              </a:buClr>
              <a:buSzPts val="2000"/>
              <a:buFont typeface="Times"/>
              <a:buChar char="•"/>
              <a:defRPr b="0" i="0" sz="2000" u="none" cap="none" strike="noStrike">
                <a:solidFill>
                  <a:schemeClr val="dk1"/>
                </a:solidFill>
                <a:latin typeface="Arial"/>
                <a:ea typeface="Arial"/>
                <a:cs typeface="Arial"/>
                <a:sym typeface="Arial"/>
              </a:defRPr>
            </a:lvl2pPr>
            <a:lvl3pPr indent="-320039" lvl="2" marL="1371600" marR="0" rtl="0" algn="l">
              <a:lnSpc>
                <a:spcPct val="100000"/>
              </a:lnSpc>
              <a:spcBef>
                <a:spcPts val="360"/>
              </a:spcBef>
              <a:spcAft>
                <a:spcPts val="0"/>
              </a:spcAft>
              <a:buClr>
                <a:srgbClr val="FF0000"/>
              </a:buClr>
              <a:buSzPts val="1440"/>
              <a:buFont typeface="Noto Sans Symbols"/>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rgbClr val="5F6DB2"/>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2" name="Google Shape;12;p1"/>
          <p:cNvSpPr txBox="1"/>
          <p:nvPr/>
        </p:nvSpPr>
        <p:spPr>
          <a:xfrm>
            <a:off x="3382963" y="6083300"/>
            <a:ext cx="2497137" cy="307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Arial"/>
                <a:ea typeface="Arial"/>
                <a:cs typeface="Arial"/>
                <a:sym typeface="Arial"/>
              </a:rPr>
              <a:t>http://samos.coaps.fsu.edu</a:t>
            </a:r>
            <a:endParaRPr b="1" i="0" sz="1400" u="none" cap="none" strike="noStrike">
              <a:solidFill>
                <a:srgbClr val="FF0000"/>
              </a:solidFill>
              <a:latin typeface="Arial"/>
              <a:ea typeface="Arial"/>
              <a:cs typeface="Arial"/>
              <a:sym typeface="Arial"/>
            </a:endParaRPr>
          </a:p>
        </p:txBody>
      </p:sp>
      <p:cxnSp>
        <p:nvCxnSpPr>
          <p:cNvPr id="13" name="Google Shape;13;p1"/>
          <p:cNvCxnSpPr/>
          <p:nvPr/>
        </p:nvCxnSpPr>
        <p:spPr>
          <a:xfrm>
            <a:off x="508000" y="1009650"/>
            <a:ext cx="11176000" cy="0"/>
          </a:xfrm>
          <a:prstGeom prst="straightConnector1">
            <a:avLst/>
          </a:prstGeom>
          <a:noFill/>
          <a:ln cap="flat" cmpd="sng" w="28575">
            <a:solidFill>
              <a:srgbClr val="5F6DB2"/>
            </a:solidFill>
            <a:prstDash val="solid"/>
            <a:round/>
            <a:headEnd len="sm" w="sm" type="none"/>
            <a:tailEnd len="sm" w="sm" type="none"/>
          </a:ln>
        </p:spPr>
      </p:cxnSp>
      <p:cxnSp>
        <p:nvCxnSpPr>
          <p:cNvPr id="14" name="Google Shape;14;p1"/>
          <p:cNvCxnSpPr/>
          <p:nvPr/>
        </p:nvCxnSpPr>
        <p:spPr>
          <a:xfrm>
            <a:off x="508000" y="6019800"/>
            <a:ext cx="11176000" cy="0"/>
          </a:xfrm>
          <a:prstGeom prst="straightConnector1">
            <a:avLst/>
          </a:prstGeom>
          <a:noFill/>
          <a:ln cap="flat" cmpd="sng" w="19050">
            <a:solidFill>
              <a:srgbClr val="5F6DB2"/>
            </a:solidFill>
            <a:prstDash val="solid"/>
            <a:round/>
            <a:headEnd len="sm" w="sm" type="none"/>
            <a:tailEnd len="sm" w="sm" type="none"/>
          </a:ln>
        </p:spPr>
      </p:cxnSp>
      <p:pic>
        <p:nvPicPr>
          <p:cNvPr descr="samos" id="15" name="Google Shape;15;p1"/>
          <p:cNvPicPr preferRelativeResize="0"/>
          <p:nvPr/>
        </p:nvPicPr>
        <p:blipFill rotWithShape="1">
          <a:blip r:embed="rId1">
            <a:alphaModFix/>
          </a:blip>
          <a:srcRect b="0" l="0" r="0" t="0"/>
          <a:stretch/>
        </p:blipFill>
        <p:spPr>
          <a:xfrm>
            <a:off x="503238" y="6172200"/>
            <a:ext cx="5281612" cy="457200"/>
          </a:xfrm>
          <a:prstGeom prst="rect">
            <a:avLst/>
          </a:prstGeom>
          <a:noFill/>
          <a:ln>
            <a:noFill/>
          </a:ln>
        </p:spPr>
      </p:pic>
      <p:pic>
        <p:nvPicPr>
          <p:cNvPr descr="Logo&#10;&#10;Description automatically generated" id="16" name="Google Shape;16;p1"/>
          <p:cNvPicPr preferRelativeResize="0"/>
          <p:nvPr/>
        </p:nvPicPr>
        <p:blipFill rotWithShape="1">
          <a:blip r:embed="rId2">
            <a:alphaModFix/>
          </a:blip>
          <a:srcRect b="0" l="0" r="0" t="0"/>
          <a:stretch/>
        </p:blipFill>
        <p:spPr>
          <a:xfrm>
            <a:off x="7115175" y="6072188"/>
            <a:ext cx="685800" cy="685800"/>
          </a:xfrm>
          <a:prstGeom prst="rect">
            <a:avLst/>
          </a:prstGeom>
          <a:noFill/>
          <a:ln>
            <a:noFill/>
          </a:ln>
        </p:spPr>
      </p:pic>
      <p:pic>
        <p:nvPicPr>
          <p:cNvPr descr="Logo, company name&#10;&#10;Description automatically generated" id="17" name="Google Shape;17;p1"/>
          <p:cNvPicPr preferRelativeResize="0"/>
          <p:nvPr/>
        </p:nvPicPr>
        <p:blipFill rotWithShape="1">
          <a:blip r:embed="rId3">
            <a:alphaModFix/>
          </a:blip>
          <a:srcRect b="0" l="0" r="0" t="0"/>
          <a:stretch/>
        </p:blipFill>
        <p:spPr>
          <a:xfrm>
            <a:off x="9345613" y="6162675"/>
            <a:ext cx="2511425" cy="457200"/>
          </a:xfrm>
          <a:prstGeom prst="rect">
            <a:avLst/>
          </a:prstGeom>
          <a:noFill/>
          <a:ln>
            <a:noFill/>
          </a:ln>
        </p:spPr>
      </p:pic>
      <p:pic>
        <p:nvPicPr>
          <p:cNvPr descr="A picture containing text&#10;&#10;Description automatically generated" id="18" name="Google Shape;18;p1"/>
          <p:cNvPicPr preferRelativeResize="0"/>
          <p:nvPr/>
        </p:nvPicPr>
        <p:blipFill rotWithShape="1">
          <a:blip r:embed="rId4">
            <a:alphaModFix/>
          </a:blip>
          <a:srcRect b="0" l="0" r="0" t="0"/>
          <a:stretch/>
        </p:blipFill>
        <p:spPr>
          <a:xfrm>
            <a:off x="8593138" y="6057900"/>
            <a:ext cx="685800" cy="685800"/>
          </a:xfrm>
          <a:prstGeom prst="rect">
            <a:avLst/>
          </a:prstGeom>
          <a:noFill/>
          <a:ln>
            <a:noFill/>
          </a:ln>
        </p:spPr>
      </p:pic>
      <p:pic>
        <p:nvPicPr>
          <p:cNvPr descr="Icon&#10;&#10;Description automatically generated" id="19" name="Google Shape;19;p1"/>
          <p:cNvPicPr preferRelativeResize="0"/>
          <p:nvPr/>
        </p:nvPicPr>
        <p:blipFill rotWithShape="1">
          <a:blip r:embed="rId5">
            <a:alphaModFix/>
          </a:blip>
          <a:srcRect b="0" l="0" r="0" t="0"/>
          <a:stretch/>
        </p:blipFill>
        <p:spPr>
          <a:xfrm>
            <a:off x="7875588" y="6072188"/>
            <a:ext cx="685800" cy="685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rsmith@fsu.edu" TargetMode="External"/><Relationship Id="rId4" Type="http://schemas.openxmlformats.org/officeDocument/2006/relationships/hyperlink" Target="mailto:kbriggs@fsu.edu" TargetMode="External"/><Relationship Id="rId5" Type="http://schemas.openxmlformats.org/officeDocument/2006/relationships/hyperlink" Target="mailto:jpo21a@fsu.edu" TargetMode="External"/><Relationship Id="rId6" Type="http://schemas.openxmlformats.org/officeDocument/2006/relationships/hyperlink" Target="mailto:alovett@fsu.edu" TargetMode="External"/><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coaps.fsu.edu/RVSMDC/marine_workshop/Workshop.html"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36.jpg"/><Relationship Id="rId5" Type="http://schemas.openxmlformats.org/officeDocument/2006/relationships/image" Target="../media/image26.jpg"/><Relationship Id="rId6" Type="http://schemas.openxmlformats.org/officeDocument/2006/relationships/image" Target="../media/image23.png"/></Relationships>
</file>

<file path=ppt/slides/_rels/slide9.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27.png"/><Relationship Id="rId12"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22.jpg"/><Relationship Id="rId9"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39.png"/><Relationship Id="rId7" Type="http://schemas.openxmlformats.org/officeDocument/2006/relationships/image" Target="../media/image30.png"/><Relationship Id="rId8"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3"/>
          <p:cNvSpPr txBox="1"/>
          <p:nvPr>
            <p:ph type="ctrTitle"/>
          </p:nvPr>
        </p:nvSpPr>
        <p:spPr>
          <a:xfrm>
            <a:off x="1828800" y="339725"/>
            <a:ext cx="8610600" cy="557213"/>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Celebrating 20 Years of SAMOS!</a:t>
            </a:r>
            <a:endParaRPr/>
          </a:p>
        </p:txBody>
      </p:sp>
      <p:sp>
        <p:nvSpPr>
          <p:cNvPr id="62" name="Google Shape;62;p13"/>
          <p:cNvSpPr txBox="1"/>
          <p:nvPr>
            <p:ph idx="1" type="subTitle"/>
          </p:nvPr>
        </p:nvSpPr>
        <p:spPr>
          <a:xfrm>
            <a:off x="2895600" y="1543050"/>
            <a:ext cx="6400800" cy="253047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400"/>
              <a:buNone/>
            </a:pPr>
            <a:r>
              <a:rPr lang="en-US" sz="2400"/>
              <a:t>Shawn R. Smith, Kristen Briggs, Julia O’Neill, and Amanda Lovett</a:t>
            </a:r>
            <a:endParaRPr/>
          </a:p>
          <a:p>
            <a:pPr indent="0" lvl="0" marL="0" rtl="0" algn="ctr">
              <a:lnSpc>
                <a:spcPct val="100000"/>
              </a:lnSpc>
              <a:spcBef>
                <a:spcPts val="360"/>
              </a:spcBef>
              <a:spcAft>
                <a:spcPts val="0"/>
              </a:spcAft>
              <a:buSzPts val="1800"/>
              <a:buNone/>
            </a:pPr>
            <a:r>
              <a:rPr lang="en-US" sz="1800" u="sng">
                <a:solidFill>
                  <a:schemeClr val="hlink"/>
                </a:solidFill>
                <a:hlinkClick r:id="rId3"/>
              </a:rPr>
              <a:t>srsmith@fsu.edu</a:t>
            </a:r>
            <a:r>
              <a:rPr lang="en-US" sz="1800"/>
              <a:t>, </a:t>
            </a:r>
            <a:r>
              <a:rPr lang="en-US" sz="1800" u="sng">
                <a:solidFill>
                  <a:schemeClr val="hlink"/>
                </a:solidFill>
                <a:hlinkClick r:id="rId4"/>
              </a:rPr>
              <a:t>kbriggs@fsu.edu</a:t>
            </a:r>
            <a:r>
              <a:rPr lang="en-US" sz="1800"/>
              <a:t>, </a:t>
            </a:r>
            <a:r>
              <a:rPr lang="en-US" sz="1800" u="sng">
                <a:solidFill>
                  <a:schemeClr val="hlink"/>
                </a:solidFill>
                <a:hlinkClick r:id="rId5"/>
              </a:rPr>
              <a:t>jpo21a@fsu.edu</a:t>
            </a:r>
            <a:r>
              <a:rPr lang="en-US" sz="1800"/>
              <a:t>, </a:t>
            </a:r>
            <a:r>
              <a:rPr lang="en-US" sz="1800" u="sng">
                <a:solidFill>
                  <a:schemeClr val="hlink"/>
                </a:solidFill>
                <a:hlinkClick r:id="rId6"/>
              </a:rPr>
              <a:t>alovett@fsu.edu</a:t>
            </a:r>
            <a:r>
              <a:rPr lang="en-US" sz="1800"/>
              <a:t> </a:t>
            </a:r>
            <a:endParaRPr/>
          </a:p>
          <a:p>
            <a:pPr indent="0" lvl="0" marL="0" rtl="0" algn="ctr">
              <a:lnSpc>
                <a:spcPct val="100000"/>
              </a:lnSpc>
              <a:spcBef>
                <a:spcPts val="300"/>
              </a:spcBef>
              <a:spcAft>
                <a:spcPts val="0"/>
              </a:spcAft>
              <a:buSzPts val="1500"/>
              <a:buNone/>
            </a:pPr>
            <a:r>
              <a:t/>
            </a:r>
            <a:endParaRPr sz="1500"/>
          </a:p>
          <a:p>
            <a:pPr indent="0" lvl="0" marL="0" rtl="0" algn="ctr">
              <a:lnSpc>
                <a:spcPct val="100000"/>
              </a:lnSpc>
              <a:spcBef>
                <a:spcPts val="300"/>
              </a:spcBef>
              <a:spcAft>
                <a:spcPts val="0"/>
              </a:spcAft>
              <a:buSzPts val="1500"/>
              <a:buNone/>
            </a:pPr>
            <a:r>
              <a:rPr lang="en-US" sz="1500"/>
              <a:t>Center for Ocean-Atmospheric Prediction Studies</a:t>
            </a:r>
            <a:endParaRPr/>
          </a:p>
          <a:p>
            <a:pPr indent="0" lvl="0" marL="0" rtl="0" algn="ctr">
              <a:lnSpc>
                <a:spcPct val="100000"/>
              </a:lnSpc>
              <a:spcBef>
                <a:spcPts val="300"/>
              </a:spcBef>
              <a:spcAft>
                <a:spcPts val="0"/>
              </a:spcAft>
              <a:buSzPts val="1500"/>
              <a:buNone/>
            </a:pPr>
            <a:r>
              <a:rPr lang="en-US" sz="1500"/>
              <a:t>The Florida State University, Tallahassee, Florida USA</a:t>
            </a:r>
            <a:endParaRPr/>
          </a:p>
          <a:p>
            <a:pPr indent="0" lvl="0" marL="0" rtl="0" algn="ctr">
              <a:lnSpc>
                <a:spcPct val="100000"/>
              </a:lnSpc>
              <a:spcBef>
                <a:spcPts val="300"/>
              </a:spcBef>
              <a:spcAft>
                <a:spcPts val="0"/>
              </a:spcAft>
              <a:buSzPts val="1500"/>
              <a:buNone/>
            </a:pPr>
            <a:r>
              <a:t/>
            </a:r>
            <a:endParaRPr sz="1500"/>
          </a:p>
          <a:p>
            <a:pPr indent="0" lvl="0" marL="0" rtl="0" algn="ctr">
              <a:lnSpc>
                <a:spcPct val="100000"/>
              </a:lnSpc>
              <a:spcBef>
                <a:spcPts val="300"/>
              </a:spcBef>
              <a:spcAft>
                <a:spcPts val="0"/>
              </a:spcAft>
              <a:buSzPts val="1500"/>
              <a:buNone/>
            </a:pPr>
            <a:r>
              <a:rPr lang="en-US" sz="1500"/>
              <a:t>RVTEC, 6 November 2025</a:t>
            </a:r>
            <a:endParaRPr/>
          </a:p>
        </p:txBody>
      </p:sp>
      <p:pic>
        <p:nvPicPr>
          <p:cNvPr descr="logo" id="63" name="Google Shape;63;p13"/>
          <p:cNvPicPr preferRelativeResize="0"/>
          <p:nvPr/>
        </p:nvPicPr>
        <p:blipFill rotWithShape="1">
          <a:blip r:embed="rId7">
            <a:alphaModFix/>
          </a:blip>
          <a:srcRect b="0" l="0" r="0" t="0"/>
          <a:stretch/>
        </p:blipFill>
        <p:spPr>
          <a:xfrm>
            <a:off x="5086350" y="4391672"/>
            <a:ext cx="1808436" cy="13965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2"/>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Many Long Time Contributors</a:t>
            </a:r>
            <a:endParaRPr/>
          </a:p>
        </p:txBody>
      </p:sp>
      <p:pic>
        <p:nvPicPr>
          <p:cNvPr descr="A graph of numbers and letters&#10;&#10;AI-generated content may be incorrect." id="187" name="Google Shape;187;p22"/>
          <p:cNvPicPr preferRelativeResize="0"/>
          <p:nvPr>
            <p:ph idx="1" type="body"/>
          </p:nvPr>
        </p:nvPicPr>
        <p:blipFill rotWithShape="1">
          <a:blip r:embed="rId3">
            <a:alphaModFix/>
          </a:blip>
          <a:srcRect b="0" l="0" r="0" t="0"/>
          <a:stretch/>
        </p:blipFill>
        <p:spPr>
          <a:xfrm>
            <a:off x="1610435" y="1076325"/>
            <a:ext cx="9075761" cy="4862513"/>
          </a:xfrm>
          <a:prstGeom prst="rect">
            <a:avLst/>
          </a:prstGeom>
          <a:noFill/>
          <a:ln>
            <a:noFill/>
          </a:ln>
        </p:spPr>
      </p:pic>
      <p:sp>
        <p:nvSpPr>
          <p:cNvPr id="188" name="Google Shape;188;p22"/>
          <p:cNvSpPr txBox="1"/>
          <p:nvPr/>
        </p:nvSpPr>
        <p:spPr>
          <a:xfrm>
            <a:off x="4077810" y="1076314"/>
            <a:ext cx="4426500" cy="359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Years Contributing to SAMOS</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3"/>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Congrats to ATLANTIS: 20+ Year Contributor!</a:t>
            </a:r>
            <a:endParaRPr/>
          </a:p>
        </p:txBody>
      </p:sp>
      <p:sp>
        <p:nvSpPr>
          <p:cNvPr id="194" name="Google Shape;194;p23"/>
          <p:cNvSpPr txBox="1"/>
          <p:nvPr>
            <p:ph idx="1" type="body"/>
          </p:nvPr>
        </p:nvSpPr>
        <p:spPr>
          <a:xfrm>
            <a:off x="508000" y="1088572"/>
            <a:ext cx="5486400" cy="4855029"/>
          </a:xfrm>
          <a:prstGeom prst="rect">
            <a:avLst/>
          </a:prstGeom>
          <a:noFill/>
          <a:ln>
            <a:noFill/>
          </a:ln>
        </p:spPr>
        <p:txBody>
          <a:bodyPr anchorCtr="0" anchor="t" bIns="45700" lIns="91425" spcFirstLastPara="1" rIns="91425" wrap="square" tIns="45700">
            <a:noAutofit/>
          </a:bodyPr>
          <a:lstStyle/>
          <a:p>
            <a:pPr indent="0" lvl="0" marL="342900" rtl="0" algn="l">
              <a:lnSpc>
                <a:spcPct val="100000"/>
              </a:lnSpc>
              <a:spcBef>
                <a:spcPts val="0"/>
              </a:spcBef>
              <a:spcAft>
                <a:spcPts val="0"/>
              </a:spcAft>
              <a:buSzPts val="2400"/>
              <a:buNone/>
            </a:pPr>
            <a:r>
              <a:t/>
            </a:r>
            <a:endParaRPr/>
          </a:p>
        </p:txBody>
      </p:sp>
      <p:pic>
        <p:nvPicPr>
          <p:cNvPr descr="A large blue and white ship&#10;&#10;AI-generated content may be incorrect." id="195" name="Google Shape;195;p23"/>
          <p:cNvPicPr preferRelativeResize="0"/>
          <p:nvPr>
            <p:ph idx="2" type="body"/>
          </p:nvPr>
        </p:nvPicPr>
        <p:blipFill rotWithShape="1">
          <a:blip r:embed="rId3">
            <a:alphaModFix/>
          </a:blip>
          <a:srcRect b="0" l="0" r="0" t="0"/>
          <a:stretch/>
        </p:blipFill>
        <p:spPr>
          <a:xfrm>
            <a:off x="6197600" y="1470922"/>
            <a:ext cx="5486400" cy="3611100"/>
          </a:xfrm>
          <a:prstGeom prst="rect">
            <a:avLst/>
          </a:prstGeom>
          <a:noFill/>
          <a:ln>
            <a:noFill/>
          </a:ln>
        </p:spPr>
      </p:pic>
      <p:pic>
        <p:nvPicPr>
          <p:cNvPr descr="A map of the north and south america&#10;&#10;AI-generated content may be incorrect." id="196" name="Google Shape;196;p23"/>
          <p:cNvPicPr preferRelativeResize="0"/>
          <p:nvPr/>
        </p:nvPicPr>
        <p:blipFill rotWithShape="1">
          <a:blip r:embed="rId4">
            <a:alphaModFix/>
          </a:blip>
          <a:srcRect b="0" l="0" r="0" t="0"/>
          <a:stretch/>
        </p:blipFill>
        <p:spPr>
          <a:xfrm>
            <a:off x="600886" y="1481825"/>
            <a:ext cx="5393515" cy="40007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4"/>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Thank You!</a:t>
            </a:r>
            <a:endParaRPr/>
          </a:p>
        </p:txBody>
      </p:sp>
      <p:sp>
        <p:nvSpPr>
          <p:cNvPr id="203" name="Google Shape;203;p24"/>
          <p:cNvSpPr txBox="1"/>
          <p:nvPr>
            <p:ph idx="1" type="body"/>
          </p:nvPr>
        </p:nvSpPr>
        <p:spPr>
          <a:xfrm>
            <a:off x="508000" y="1088572"/>
            <a:ext cx="5486400" cy="485502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480"/>
              </a:spcBef>
              <a:spcAft>
                <a:spcPts val="0"/>
              </a:spcAft>
              <a:buSzPts val="2400"/>
              <a:buChar char="•"/>
            </a:pPr>
            <a:r>
              <a:rPr lang="en-US"/>
              <a:t>NSF Oceanographic Instrumentation and Technical Services Program</a:t>
            </a:r>
            <a:endParaRPr/>
          </a:p>
          <a:p>
            <a:pPr indent="-342900" lvl="0" marL="342900" rtl="0" algn="l">
              <a:lnSpc>
                <a:spcPct val="100000"/>
              </a:lnSpc>
              <a:spcBef>
                <a:spcPts val="0"/>
              </a:spcBef>
              <a:spcAft>
                <a:spcPts val="0"/>
              </a:spcAft>
              <a:buSzPts val="2400"/>
              <a:buChar char="•"/>
            </a:pPr>
            <a:r>
              <a:rPr lang="en-US"/>
              <a:t>NOAA Global Ocean Monitoring and Observing Program</a:t>
            </a:r>
            <a:endParaRPr/>
          </a:p>
          <a:p>
            <a:pPr indent="-342900" lvl="0" marL="342900" rtl="0" algn="l">
              <a:lnSpc>
                <a:spcPct val="100000"/>
              </a:lnSpc>
              <a:spcBef>
                <a:spcPts val="480"/>
              </a:spcBef>
              <a:spcAft>
                <a:spcPts val="0"/>
              </a:spcAft>
              <a:buSzPts val="2400"/>
              <a:buChar char="•"/>
            </a:pPr>
            <a:r>
              <a:rPr lang="en-US"/>
              <a:t>NOAA Office of Marine and Aviation Operations</a:t>
            </a:r>
            <a:endParaRPr/>
          </a:p>
          <a:p>
            <a:pPr indent="-342900" lvl="0" marL="342900" rtl="0" algn="l">
              <a:lnSpc>
                <a:spcPct val="100000"/>
              </a:lnSpc>
              <a:spcBef>
                <a:spcPts val="480"/>
              </a:spcBef>
              <a:spcAft>
                <a:spcPts val="0"/>
              </a:spcAft>
              <a:buSzPts val="2400"/>
              <a:buChar char="•"/>
            </a:pPr>
            <a:r>
              <a:rPr lang="en-US">
                <a:solidFill>
                  <a:schemeClr val="dk1"/>
                </a:solidFill>
              </a:rPr>
              <a:t>Schmidt Ocean Institute </a:t>
            </a:r>
            <a:endParaRPr/>
          </a:p>
        </p:txBody>
      </p:sp>
      <p:sp>
        <p:nvSpPr>
          <p:cNvPr id="204" name="Google Shape;204;p24"/>
          <p:cNvSpPr txBox="1"/>
          <p:nvPr>
            <p:ph idx="2" type="body"/>
          </p:nvPr>
        </p:nvSpPr>
        <p:spPr>
          <a:xfrm>
            <a:off x="6197600" y="1088572"/>
            <a:ext cx="5486400" cy="485502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US"/>
              <a:t>RVTEC Community!</a:t>
            </a:r>
            <a:endParaRPr/>
          </a:p>
        </p:txBody>
      </p:sp>
      <p:pic>
        <p:nvPicPr>
          <p:cNvPr id="205" name="Google Shape;205;p24" title="IMG_0574.JPG"/>
          <p:cNvPicPr preferRelativeResize="0"/>
          <p:nvPr/>
        </p:nvPicPr>
        <p:blipFill rotWithShape="1">
          <a:blip r:embed="rId3">
            <a:alphaModFix/>
          </a:blip>
          <a:srcRect b="0" l="0" r="0" t="0"/>
          <a:stretch/>
        </p:blipFill>
        <p:spPr>
          <a:xfrm>
            <a:off x="6403475" y="1637913"/>
            <a:ext cx="5280527" cy="3960399"/>
          </a:xfrm>
          <a:prstGeom prst="rect">
            <a:avLst/>
          </a:prstGeom>
          <a:noFill/>
          <a:ln>
            <a:noFill/>
          </a:ln>
        </p:spPr>
      </p:pic>
      <p:sp>
        <p:nvSpPr>
          <p:cNvPr id="206" name="Google Shape;206;p24"/>
          <p:cNvSpPr txBox="1"/>
          <p:nvPr/>
        </p:nvSpPr>
        <p:spPr>
          <a:xfrm>
            <a:off x="6785900" y="5537515"/>
            <a:ext cx="52806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Met training, RVTEC 2016 @ Scripps</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5"/>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Questions?</a:t>
            </a:r>
            <a:endParaRPr/>
          </a:p>
        </p:txBody>
      </p:sp>
      <p:pic>
        <p:nvPicPr>
          <p:cNvPr descr="samos2_logo_trans.png" id="212" name="Google Shape;212;p25"/>
          <p:cNvPicPr preferRelativeResize="0"/>
          <p:nvPr>
            <p:ph idx="1" type="body"/>
          </p:nvPr>
        </p:nvPicPr>
        <p:blipFill rotWithShape="1">
          <a:blip r:embed="rId3">
            <a:alphaModFix/>
          </a:blip>
          <a:srcRect b="0" l="-127" r="633" t="0"/>
          <a:stretch/>
        </p:blipFill>
        <p:spPr>
          <a:xfrm>
            <a:off x="4056070" y="1047752"/>
            <a:ext cx="4114800" cy="3344092"/>
          </a:xfrm>
          <a:prstGeom prst="rect">
            <a:avLst/>
          </a:prstGeom>
          <a:noFill/>
          <a:ln>
            <a:noFill/>
          </a:ln>
        </p:spPr>
      </p:pic>
      <p:sp>
        <p:nvSpPr>
          <p:cNvPr id="213" name="Google Shape;213;p25"/>
          <p:cNvSpPr txBox="1"/>
          <p:nvPr/>
        </p:nvSpPr>
        <p:spPr>
          <a:xfrm>
            <a:off x="508000" y="4211630"/>
            <a:ext cx="11403013" cy="185897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400"/>
              <a:buFont typeface="Times"/>
              <a:buNone/>
            </a:pPr>
            <a:r>
              <a:rPr b="0" i="0" lang="en-US" sz="1400" u="none" cap="none" strike="noStrike">
                <a:solidFill>
                  <a:schemeClr val="dk1"/>
                </a:solidFill>
                <a:latin typeface="Arial"/>
                <a:ea typeface="Arial"/>
                <a:cs typeface="Arial"/>
                <a:sym typeface="Arial"/>
              </a:rPr>
              <a:t>The SAMOS data center is funded by the National Oceanic and Atmospheric Administration’s (NOAA) Global Ocean Monitoring and Observing Program (FundRef number 100000192) and the Office of Marine and Aviation Operations via subawards (191001.361472.01B, 191001.361472.01F) administered by the Northern Gulf of Mexico Cooperative Institute (grant NA21OAR4320190) at the Mississippi State University.  Support for Academic Research Fleet vessels’ participation within SAMOS is provided by the National Science Foundation (NSF), Oceanographic Instrumentation and Technical Services Program via a subcontract from the University of California San Diego grant OCE-2439640.  The Schmidt Ocean Institute (SOI) provides contract funding to include the </a:t>
            </a:r>
            <a:r>
              <a:rPr b="0" i="1" lang="en-US" sz="1400" u="none" cap="none" strike="noStrike">
                <a:solidFill>
                  <a:schemeClr val="dk1"/>
                </a:solidFill>
                <a:latin typeface="Arial"/>
                <a:ea typeface="Arial"/>
                <a:cs typeface="Arial"/>
                <a:sym typeface="Arial"/>
              </a:rPr>
              <a:t>RV Falkor </a:t>
            </a:r>
            <a:r>
              <a:rPr b="0" i="0" lang="en-US" sz="1400" u="none" cap="none" strike="noStrike">
                <a:solidFill>
                  <a:schemeClr val="dk1"/>
                </a:solidFill>
                <a:latin typeface="Arial"/>
                <a:ea typeface="Arial"/>
                <a:cs typeface="Arial"/>
                <a:sym typeface="Arial"/>
              </a:rPr>
              <a:t>and</a:t>
            </a:r>
            <a:r>
              <a:rPr b="0" i="1" lang="en-US" sz="1400" u="none" cap="none" strike="noStrike">
                <a:solidFill>
                  <a:schemeClr val="dk1"/>
                </a:solidFill>
                <a:latin typeface="Arial"/>
                <a:ea typeface="Arial"/>
                <a:cs typeface="Arial"/>
                <a:sym typeface="Arial"/>
              </a:rPr>
              <a:t> Falkor (too)</a:t>
            </a:r>
            <a:r>
              <a:rPr b="0" i="0" lang="en-US" sz="1400" u="none" cap="none" strike="noStrike">
                <a:solidFill>
                  <a:schemeClr val="dk1"/>
                </a:solidFill>
                <a:latin typeface="Arial"/>
                <a:ea typeface="Arial"/>
                <a:cs typeface="Arial"/>
                <a:sym typeface="Arial"/>
              </a:rPr>
              <a:t> in the SAMOS initiative.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280"/>
              </a:spcBef>
              <a:spcAft>
                <a:spcPts val="0"/>
              </a:spcAft>
              <a:buClr>
                <a:srgbClr val="FF0000"/>
              </a:buClr>
              <a:buSzPts val="1400"/>
              <a:buFont typeface="Times"/>
              <a:buNone/>
            </a:pPr>
            <a:r>
              <a:rPr b="0" i="0" lang="en-US" sz="1400" u="none" cap="none" strike="noStrike">
                <a:solidFill>
                  <a:schemeClr val="dk1"/>
                </a:solidFill>
                <a:latin typeface="Arial"/>
                <a:ea typeface="Arial"/>
                <a:cs typeface="Arial"/>
                <a:sym typeface="Arial"/>
              </a:rPr>
              <a:t>Any opinions, findings, and conclusions or recommendations expressed in this presentation are those of the author and do not necessarily reflect the views of NOAA, NSF, or SOI.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SAMOS Today</a:t>
            </a:r>
            <a:endParaRPr/>
          </a:p>
        </p:txBody>
      </p:sp>
      <p:sp>
        <p:nvSpPr>
          <p:cNvPr id="70" name="Google Shape;70;p14"/>
          <p:cNvSpPr txBox="1"/>
          <p:nvPr>
            <p:ph idx="1" type="body"/>
          </p:nvPr>
        </p:nvSpPr>
        <p:spPr>
          <a:xfrm>
            <a:off x="508000" y="1088572"/>
            <a:ext cx="5486400" cy="4855029"/>
          </a:xfrm>
          <a:prstGeom prst="rect">
            <a:avLst/>
          </a:prstGeom>
          <a:noFill/>
          <a:ln>
            <a:noFill/>
          </a:ln>
        </p:spPr>
        <p:txBody>
          <a:bodyPr anchorCtr="0" anchor="t" bIns="45700" lIns="91425" spcFirstLastPara="1" rIns="91425" wrap="square" tIns="45700">
            <a:noAutofit/>
          </a:bodyPr>
          <a:lstStyle/>
          <a:p>
            <a:pPr indent="-190500" lvl="0" marL="342900" rtl="0" algn="l">
              <a:lnSpc>
                <a:spcPct val="100000"/>
              </a:lnSpc>
              <a:spcBef>
                <a:spcPts val="0"/>
              </a:spcBef>
              <a:spcAft>
                <a:spcPts val="0"/>
              </a:spcAft>
              <a:buSzPts val="2400"/>
              <a:buNone/>
            </a:pPr>
            <a:r>
              <a:t/>
            </a:r>
            <a:endParaRPr/>
          </a:p>
        </p:txBody>
      </p:sp>
      <p:sp>
        <p:nvSpPr>
          <p:cNvPr id="71" name="Google Shape;71;p14"/>
          <p:cNvSpPr txBox="1"/>
          <p:nvPr>
            <p:ph idx="2" type="body"/>
          </p:nvPr>
        </p:nvSpPr>
        <p:spPr>
          <a:xfrm>
            <a:off x="6197600" y="1088572"/>
            <a:ext cx="5486400" cy="4855029"/>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00000"/>
              </a:lnSpc>
              <a:spcBef>
                <a:spcPts val="0"/>
              </a:spcBef>
              <a:spcAft>
                <a:spcPts val="0"/>
              </a:spcAft>
              <a:buSzPts val="2800"/>
              <a:buChar char="•"/>
            </a:pPr>
            <a:r>
              <a:rPr lang="en-US" sz="2800"/>
              <a:t>Receiving, quality controlling (QC), distributing, and archiving underway meteorological and surface oceanographic data</a:t>
            </a:r>
            <a:endParaRPr/>
          </a:p>
          <a:p>
            <a:pPr indent="-342900" lvl="0" marL="342900" rtl="0" algn="l">
              <a:lnSpc>
                <a:spcPct val="100000"/>
              </a:lnSpc>
              <a:spcBef>
                <a:spcPts val="0"/>
              </a:spcBef>
              <a:spcAft>
                <a:spcPts val="0"/>
              </a:spcAft>
              <a:buSzPts val="2800"/>
              <a:buChar char="•"/>
            </a:pPr>
            <a:r>
              <a:rPr lang="en-US" sz="2800"/>
              <a:t>30 recruited vessels in 2025</a:t>
            </a:r>
            <a:endParaRPr/>
          </a:p>
          <a:p>
            <a:pPr indent="-342950" lvl="1" marL="742950" rtl="0" algn="l">
              <a:lnSpc>
                <a:spcPct val="100000"/>
              </a:lnSpc>
              <a:spcBef>
                <a:spcPts val="0"/>
              </a:spcBef>
              <a:spcAft>
                <a:spcPts val="0"/>
              </a:spcAft>
              <a:buSzPts val="2400"/>
              <a:buChar char="•"/>
            </a:pPr>
            <a:r>
              <a:rPr lang="en-US"/>
              <a:t>9 Academic Research Fleet</a:t>
            </a:r>
            <a:endParaRPr/>
          </a:p>
          <a:p>
            <a:pPr indent="-342950" lvl="1" marL="742950" rtl="0" algn="l">
              <a:lnSpc>
                <a:spcPct val="100000"/>
              </a:lnSpc>
              <a:spcBef>
                <a:spcPts val="0"/>
              </a:spcBef>
              <a:spcAft>
                <a:spcPts val="0"/>
              </a:spcAft>
              <a:buSzPts val="2400"/>
              <a:buChar char="•"/>
            </a:pPr>
            <a:r>
              <a:rPr lang="en-US"/>
              <a:t>15 NOAA</a:t>
            </a:r>
            <a:endParaRPr/>
          </a:p>
          <a:p>
            <a:pPr indent="-298500" lvl="1" marL="742950" rtl="0" algn="l">
              <a:lnSpc>
                <a:spcPct val="100000"/>
              </a:lnSpc>
              <a:spcBef>
                <a:spcPts val="333"/>
              </a:spcBef>
              <a:spcAft>
                <a:spcPts val="0"/>
              </a:spcAft>
              <a:buSzPts val="2400"/>
              <a:buChar char="•"/>
            </a:pPr>
            <a:r>
              <a:rPr lang="en-US"/>
              <a:t>USCG </a:t>
            </a:r>
            <a:r>
              <a:rPr i="1" lang="en-US"/>
              <a:t>Healy</a:t>
            </a:r>
            <a:endParaRPr/>
          </a:p>
          <a:p>
            <a:pPr indent="-298500" lvl="1" marL="742950" rtl="0" algn="l">
              <a:lnSpc>
                <a:spcPct val="100000"/>
              </a:lnSpc>
              <a:spcBef>
                <a:spcPts val="333"/>
              </a:spcBef>
              <a:spcAft>
                <a:spcPts val="0"/>
              </a:spcAft>
              <a:buSzPts val="2400"/>
              <a:buChar char="•"/>
            </a:pPr>
            <a:r>
              <a:rPr i="1" lang="en-US"/>
              <a:t>Nathaniel B. Palmer</a:t>
            </a:r>
            <a:endParaRPr/>
          </a:p>
          <a:p>
            <a:pPr indent="-298500" lvl="1" marL="742950" rtl="0" algn="l">
              <a:lnSpc>
                <a:spcPct val="100000"/>
              </a:lnSpc>
              <a:spcBef>
                <a:spcPts val="333"/>
              </a:spcBef>
              <a:spcAft>
                <a:spcPts val="0"/>
              </a:spcAft>
              <a:buSzPts val="2400"/>
              <a:buChar char="•"/>
            </a:pPr>
            <a:r>
              <a:rPr lang="en-US"/>
              <a:t>3 International RVs (</a:t>
            </a:r>
            <a:r>
              <a:rPr i="1" lang="en-US"/>
              <a:t>Investigator, Tangaroa</a:t>
            </a:r>
            <a:r>
              <a:rPr lang="en-US"/>
              <a:t>, </a:t>
            </a:r>
            <a:r>
              <a:rPr i="1" lang="en-US"/>
              <a:t>Nuyina</a:t>
            </a:r>
            <a:r>
              <a:rPr lang="en-US"/>
              <a:t>)</a:t>
            </a:r>
            <a:endParaRPr/>
          </a:p>
          <a:p>
            <a:pPr indent="-298500" lvl="1" marL="742950" rtl="0" algn="l">
              <a:lnSpc>
                <a:spcPct val="100000"/>
              </a:lnSpc>
              <a:spcBef>
                <a:spcPts val="333"/>
              </a:spcBef>
              <a:spcAft>
                <a:spcPts val="0"/>
              </a:spcAft>
              <a:buSzPts val="2400"/>
              <a:buChar char="•"/>
            </a:pPr>
            <a:r>
              <a:rPr lang="en-US"/>
              <a:t>RV </a:t>
            </a:r>
            <a:r>
              <a:rPr i="1" lang="en-US"/>
              <a:t>Falkor (too)</a:t>
            </a:r>
            <a:endParaRPr/>
          </a:p>
          <a:p>
            <a:pPr indent="-190500" lvl="0" marL="342900" rtl="0" algn="l">
              <a:lnSpc>
                <a:spcPct val="100000"/>
              </a:lnSpc>
              <a:spcBef>
                <a:spcPts val="480"/>
              </a:spcBef>
              <a:spcAft>
                <a:spcPts val="0"/>
              </a:spcAft>
              <a:buSzPts val="2400"/>
              <a:buNone/>
            </a:pPr>
            <a:r>
              <a:t/>
            </a:r>
            <a:endParaRPr/>
          </a:p>
        </p:txBody>
      </p:sp>
      <p:sp>
        <p:nvSpPr>
          <p:cNvPr id="72" name="Google Shape;72;p14"/>
          <p:cNvSpPr txBox="1"/>
          <p:nvPr/>
        </p:nvSpPr>
        <p:spPr>
          <a:xfrm>
            <a:off x="5237804" y="5112645"/>
            <a:ext cx="1000851"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Arial"/>
                <a:ea typeface="Arial"/>
                <a:cs typeface="Arial"/>
                <a:sym typeface="Arial"/>
              </a:rPr>
              <a:t>Cruise maps for 2024 </a:t>
            </a:r>
            <a:endParaRPr b="0" i="0" sz="1400" u="none" cap="none" strike="noStrike">
              <a:solidFill>
                <a:srgbClr val="000000"/>
              </a:solidFill>
              <a:latin typeface="Arial"/>
              <a:ea typeface="Arial"/>
              <a:cs typeface="Arial"/>
              <a:sym typeface="Arial"/>
            </a:endParaRPr>
          </a:p>
        </p:txBody>
      </p:sp>
      <p:pic>
        <p:nvPicPr>
          <p:cNvPr id="73" name="Google Shape;73;p14"/>
          <p:cNvPicPr preferRelativeResize="0"/>
          <p:nvPr/>
        </p:nvPicPr>
        <p:blipFill rotWithShape="1">
          <a:blip r:embed="rId3">
            <a:alphaModFix/>
          </a:blip>
          <a:srcRect b="0" l="0" r="0" t="0"/>
          <a:stretch/>
        </p:blipFill>
        <p:spPr>
          <a:xfrm>
            <a:off x="1158409" y="1088572"/>
            <a:ext cx="4029353" cy="48463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SAMOS Through the Years</a:t>
            </a:r>
            <a:endParaRPr/>
          </a:p>
        </p:txBody>
      </p:sp>
      <p:sp>
        <p:nvSpPr>
          <p:cNvPr id="80" name="Google Shape;80;p15"/>
          <p:cNvSpPr txBox="1"/>
          <p:nvPr>
            <p:ph idx="1" type="body"/>
          </p:nvPr>
        </p:nvSpPr>
        <p:spPr>
          <a:xfrm>
            <a:off x="508000" y="1088572"/>
            <a:ext cx="3280229" cy="485502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US"/>
              <a:t>47 research vessels</a:t>
            </a:r>
            <a:endParaRPr/>
          </a:p>
          <a:p>
            <a:pPr indent="-342900" lvl="0" marL="342900" rtl="0" algn="l">
              <a:lnSpc>
                <a:spcPct val="100000"/>
              </a:lnSpc>
              <a:spcBef>
                <a:spcPts val="480"/>
              </a:spcBef>
              <a:spcAft>
                <a:spcPts val="0"/>
              </a:spcAft>
              <a:buSzPts val="2400"/>
              <a:buChar char="•"/>
            </a:pPr>
            <a:r>
              <a:rPr lang="en-US"/>
              <a:t>98,500 daily SAMOS files</a:t>
            </a:r>
            <a:endParaRPr/>
          </a:p>
          <a:p>
            <a:pPr indent="-342900" lvl="0" marL="342900" rtl="0" algn="l">
              <a:lnSpc>
                <a:spcPct val="100000"/>
              </a:lnSpc>
              <a:spcBef>
                <a:spcPts val="480"/>
              </a:spcBef>
              <a:spcAft>
                <a:spcPts val="0"/>
              </a:spcAft>
              <a:buSzPts val="2400"/>
              <a:buChar char="•"/>
            </a:pPr>
            <a:r>
              <a:rPr lang="en-US"/>
              <a:t>Over 2.9 billion 1-minute observations</a:t>
            </a:r>
            <a:endParaRPr/>
          </a:p>
          <a:p>
            <a:pPr indent="-285750" lvl="1" marL="742950" rtl="0" algn="l">
              <a:lnSpc>
                <a:spcPct val="100000"/>
              </a:lnSpc>
              <a:spcBef>
                <a:spcPts val="480"/>
              </a:spcBef>
              <a:spcAft>
                <a:spcPts val="0"/>
              </a:spcAft>
              <a:buSzPts val="2400"/>
              <a:buChar char="•"/>
            </a:pPr>
            <a:r>
              <a:rPr lang="en-US"/>
              <a:t>Only 4.5% of data failed QC</a:t>
            </a:r>
            <a:endParaRPr/>
          </a:p>
          <a:p>
            <a:pPr indent="-342900" lvl="0" marL="342900" rtl="0" algn="l">
              <a:lnSpc>
                <a:spcPct val="100000"/>
              </a:lnSpc>
              <a:spcBef>
                <a:spcPts val="480"/>
              </a:spcBef>
              <a:spcAft>
                <a:spcPts val="0"/>
              </a:spcAft>
              <a:buSzPts val="2400"/>
              <a:buChar char="•"/>
            </a:pPr>
            <a:r>
              <a:rPr lang="en-US"/>
              <a:t>Over 40 Publications</a:t>
            </a:r>
            <a:endParaRPr/>
          </a:p>
          <a:p>
            <a:pPr indent="-342900" lvl="0" marL="342900" rtl="0" algn="l">
              <a:lnSpc>
                <a:spcPct val="100000"/>
              </a:lnSpc>
              <a:spcBef>
                <a:spcPts val="480"/>
              </a:spcBef>
              <a:spcAft>
                <a:spcPts val="0"/>
              </a:spcAft>
              <a:buSzPts val="2400"/>
              <a:buChar char="•"/>
            </a:pPr>
            <a:r>
              <a:rPr lang="en-US"/>
              <a:t>25+ Technical Reports</a:t>
            </a:r>
            <a:endParaRPr/>
          </a:p>
        </p:txBody>
      </p:sp>
      <p:pic>
        <p:nvPicPr>
          <p:cNvPr id="81" name="Google Shape;81;p15"/>
          <p:cNvPicPr preferRelativeResize="0"/>
          <p:nvPr>
            <p:ph idx="2" type="body"/>
          </p:nvPr>
        </p:nvPicPr>
        <p:blipFill rotWithShape="1">
          <a:blip r:embed="rId3">
            <a:alphaModFix/>
          </a:blip>
          <a:srcRect b="0" l="0" r="0" t="0"/>
          <a:stretch/>
        </p:blipFill>
        <p:spPr>
          <a:xfrm>
            <a:off x="3718274" y="1345232"/>
            <a:ext cx="8429368" cy="4389120"/>
          </a:xfrm>
          <a:prstGeom prst="rect">
            <a:avLst/>
          </a:prstGeom>
          <a:noFill/>
          <a:ln>
            <a:noFill/>
          </a:ln>
        </p:spPr>
      </p:pic>
      <p:sp>
        <p:nvSpPr>
          <p:cNvPr id="82" name="Google Shape;82;p15"/>
          <p:cNvSpPr txBox="1"/>
          <p:nvPr/>
        </p:nvSpPr>
        <p:spPr>
          <a:xfrm>
            <a:off x="5719713" y="1299714"/>
            <a:ext cx="4426500" cy="359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Days with SAMOS Observations</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508000" y="236538"/>
            <a:ext cx="111760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How This All Started</a:t>
            </a:r>
            <a:endParaRPr/>
          </a:p>
        </p:txBody>
      </p:sp>
      <p:sp>
        <p:nvSpPr>
          <p:cNvPr id="89" name="Google Shape;89;p16"/>
          <p:cNvSpPr txBox="1"/>
          <p:nvPr>
            <p:ph idx="1" type="body"/>
          </p:nvPr>
        </p:nvSpPr>
        <p:spPr>
          <a:xfrm>
            <a:off x="508000" y="1088572"/>
            <a:ext cx="5238654" cy="485502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US"/>
              <a:t>March 2003 – Workshop on High-Resolution Marine Meteorology</a:t>
            </a:r>
            <a:endParaRPr/>
          </a:p>
          <a:p>
            <a:pPr indent="-285750" lvl="1" marL="742950" rtl="0" algn="l">
              <a:lnSpc>
                <a:spcPct val="100000"/>
              </a:lnSpc>
              <a:spcBef>
                <a:spcPts val="400"/>
              </a:spcBef>
              <a:spcAft>
                <a:spcPts val="0"/>
              </a:spcAft>
              <a:buSzPts val="2000"/>
              <a:buChar char="•"/>
            </a:pPr>
            <a:r>
              <a:rPr lang="en-US" sz="2000" u="sng">
                <a:solidFill>
                  <a:schemeClr val="hlink"/>
                </a:solidFill>
                <a:hlinkClick r:id="rId3"/>
              </a:rPr>
              <a:t>https://www.coaps.fsu.edu/RVSMDC/marine_workshop/Workshop.html</a:t>
            </a:r>
            <a:r>
              <a:rPr lang="en-US" sz="2000"/>
              <a:t> </a:t>
            </a:r>
            <a:endParaRPr/>
          </a:p>
          <a:p>
            <a:pPr indent="-342900" lvl="0" marL="342900" rtl="0" algn="l">
              <a:lnSpc>
                <a:spcPct val="100000"/>
              </a:lnSpc>
              <a:spcBef>
                <a:spcPts val="480"/>
              </a:spcBef>
              <a:spcAft>
                <a:spcPts val="0"/>
              </a:spcAft>
              <a:buSzPts val="2400"/>
              <a:buChar char="•"/>
            </a:pPr>
            <a:r>
              <a:rPr lang="en-US"/>
              <a:t>SAMOS addresses most of the 13 recommendations from this workshop</a:t>
            </a:r>
            <a:endParaRPr/>
          </a:p>
          <a:p>
            <a:pPr indent="-342900" lvl="0" marL="342900" rtl="0" algn="l">
              <a:lnSpc>
                <a:spcPct val="100000"/>
              </a:lnSpc>
              <a:spcBef>
                <a:spcPts val="480"/>
              </a:spcBef>
              <a:spcAft>
                <a:spcPts val="0"/>
              </a:spcAft>
              <a:buSzPts val="2400"/>
              <a:buChar char="•"/>
            </a:pPr>
            <a:r>
              <a:rPr lang="en-US"/>
              <a:t>SAMOS data center established in 2004</a:t>
            </a:r>
            <a:endParaRPr/>
          </a:p>
          <a:p>
            <a:pPr indent="-342900" lvl="0" marL="342900" rtl="0" algn="l">
              <a:lnSpc>
                <a:spcPct val="100000"/>
              </a:lnSpc>
              <a:spcBef>
                <a:spcPts val="480"/>
              </a:spcBef>
              <a:spcAft>
                <a:spcPts val="0"/>
              </a:spcAft>
              <a:buSzPts val="2400"/>
              <a:buChar char="•"/>
            </a:pPr>
            <a:r>
              <a:rPr i="1" lang="en-US"/>
              <a:t>RV Knorr</a:t>
            </a:r>
            <a:r>
              <a:rPr lang="en-US"/>
              <a:t> first routine contributor (May 2005).</a:t>
            </a:r>
            <a:endParaRPr/>
          </a:p>
        </p:txBody>
      </p:sp>
      <p:pic>
        <p:nvPicPr>
          <p:cNvPr descr="A screenshot of a web page&#10;&#10;AI-generated content may be incorrect." id="90" name="Google Shape;90;p16"/>
          <p:cNvPicPr preferRelativeResize="0"/>
          <p:nvPr>
            <p:ph idx="2" type="body"/>
          </p:nvPr>
        </p:nvPicPr>
        <p:blipFill rotWithShape="1">
          <a:blip r:embed="rId4">
            <a:alphaModFix/>
          </a:blip>
          <a:srcRect b="0" l="0" r="0" t="0"/>
          <a:stretch/>
        </p:blipFill>
        <p:spPr>
          <a:xfrm>
            <a:off x="6445347" y="1089025"/>
            <a:ext cx="4990906" cy="4854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508000" y="236538"/>
            <a:ext cx="111759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Cool Events</a:t>
            </a:r>
            <a:endParaRPr/>
          </a:p>
        </p:txBody>
      </p:sp>
      <p:pic>
        <p:nvPicPr>
          <p:cNvPr id="96" name="Google Shape;96;p17" title="lasttime.png"/>
          <p:cNvPicPr preferRelativeResize="0"/>
          <p:nvPr/>
        </p:nvPicPr>
        <p:blipFill rotWithShape="1">
          <a:blip r:embed="rId3">
            <a:alphaModFix/>
          </a:blip>
          <a:srcRect b="0" l="0" r="0" t="0"/>
          <a:stretch/>
        </p:blipFill>
        <p:spPr>
          <a:xfrm>
            <a:off x="306574" y="1125175"/>
            <a:ext cx="6577350" cy="1933750"/>
          </a:xfrm>
          <a:prstGeom prst="rect">
            <a:avLst/>
          </a:prstGeom>
          <a:noFill/>
          <a:ln>
            <a:noFill/>
          </a:ln>
        </p:spPr>
      </p:pic>
      <p:pic>
        <p:nvPicPr>
          <p:cNvPr id="97" name="Google Shape;97;p17"/>
          <p:cNvPicPr preferRelativeResize="0"/>
          <p:nvPr/>
        </p:nvPicPr>
        <p:blipFill rotWithShape="1">
          <a:blip r:embed="rId4">
            <a:alphaModFix/>
          </a:blip>
          <a:srcRect b="0" l="0" r="0" t="0"/>
          <a:stretch/>
        </p:blipFill>
        <p:spPr>
          <a:xfrm>
            <a:off x="7061650" y="1832475"/>
            <a:ext cx="4970600" cy="4049400"/>
          </a:xfrm>
          <a:prstGeom prst="rect">
            <a:avLst/>
          </a:prstGeom>
          <a:noFill/>
          <a:ln>
            <a:noFill/>
          </a:ln>
        </p:spPr>
      </p:pic>
      <p:pic>
        <p:nvPicPr>
          <p:cNvPr id="98" name="Google Shape;98;p17"/>
          <p:cNvPicPr preferRelativeResize="0"/>
          <p:nvPr/>
        </p:nvPicPr>
        <p:blipFill rotWithShape="1">
          <a:blip r:embed="rId5">
            <a:alphaModFix/>
          </a:blip>
          <a:srcRect b="14821" l="21199" r="24248" t="25121"/>
          <a:stretch/>
        </p:blipFill>
        <p:spPr>
          <a:xfrm>
            <a:off x="2551250" y="3261750"/>
            <a:ext cx="2989891" cy="2620127"/>
          </a:xfrm>
          <a:prstGeom prst="rect">
            <a:avLst/>
          </a:prstGeom>
          <a:noFill/>
          <a:ln>
            <a:noFill/>
          </a:ln>
        </p:spPr>
      </p:pic>
      <p:sp>
        <p:nvSpPr>
          <p:cNvPr id="99" name="Google Shape;99;p17"/>
          <p:cNvSpPr txBox="1"/>
          <p:nvPr/>
        </p:nvSpPr>
        <p:spPr>
          <a:xfrm rot="-5400000">
            <a:off x="1505275" y="4394050"/>
            <a:ext cx="19971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600" u="none" cap="none" strike="noStrike">
                <a:solidFill>
                  <a:schemeClr val="dk1"/>
                </a:solidFill>
                <a:latin typeface="Arial"/>
                <a:ea typeface="Arial"/>
                <a:cs typeface="Arial"/>
                <a:sym typeface="Arial"/>
              </a:rPr>
              <a:t>Image credit: J Garwood, C/O Falkor(too)</a:t>
            </a:r>
            <a:endParaRPr b="0" i="0" sz="100" u="none" cap="none" strike="noStrike">
              <a:solidFill>
                <a:schemeClr val="dk1"/>
              </a:solidFill>
              <a:latin typeface="Arial"/>
              <a:ea typeface="Arial"/>
              <a:cs typeface="Arial"/>
              <a:sym typeface="Arial"/>
            </a:endParaRPr>
          </a:p>
        </p:txBody>
      </p:sp>
      <p:sp>
        <p:nvSpPr>
          <p:cNvPr id="100" name="Google Shape;100;p17"/>
          <p:cNvSpPr/>
          <p:nvPr/>
        </p:nvSpPr>
        <p:spPr>
          <a:xfrm flipH="1" rot="-1500012">
            <a:off x="9310714" y="3893487"/>
            <a:ext cx="89770" cy="45107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E95FE9"/>
                </a:solidFill>
                <a:latin typeface="Arial"/>
              </a:rPr>
              <a:t>!</a:t>
            </a:r>
          </a:p>
        </p:txBody>
      </p:sp>
      <p:sp>
        <p:nvSpPr>
          <p:cNvPr id="101" name="Google Shape;101;p17"/>
          <p:cNvSpPr/>
          <p:nvPr/>
        </p:nvSpPr>
        <p:spPr>
          <a:xfrm flipH="1" rot="-2099971">
            <a:off x="9142813" y="4028448"/>
            <a:ext cx="90946" cy="44028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E95FE9"/>
                </a:solidFill>
                <a:latin typeface="Arial"/>
              </a:rPr>
              <a:t>!</a:t>
            </a:r>
          </a:p>
        </p:txBody>
      </p:sp>
      <p:cxnSp>
        <p:nvCxnSpPr>
          <p:cNvPr id="102" name="Google Shape;102;p17"/>
          <p:cNvCxnSpPr/>
          <p:nvPr/>
        </p:nvCxnSpPr>
        <p:spPr>
          <a:xfrm flipH="1" rot="10800000">
            <a:off x="8883375" y="4514350"/>
            <a:ext cx="950700" cy="134400"/>
          </a:xfrm>
          <a:prstGeom prst="straightConnector1">
            <a:avLst/>
          </a:prstGeom>
          <a:noFill/>
          <a:ln cap="flat" cmpd="sng" w="28575">
            <a:solidFill>
              <a:srgbClr val="E95FE9"/>
            </a:solidFill>
            <a:prstDash val="solid"/>
            <a:round/>
            <a:headEnd len="sm" w="sm" type="none"/>
            <a:tailEnd len="med" w="med" type="stealth"/>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8"/>
          <p:cNvPicPr preferRelativeResize="0"/>
          <p:nvPr/>
        </p:nvPicPr>
        <p:blipFill rotWithShape="1">
          <a:blip r:embed="rId3">
            <a:alphaModFix/>
          </a:blip>
          <a:srcRect b="0" l="0" r="0" t="0"/>
          <a:stretch/>
        </p:blipFill>
        <p:spPr>
          <a:xfrm>
            <a:off x="4459250" y="4518638"/>
            <a:ext cx="6265750" cy="926800"/>
          </a:xfrm>
          <a:prstGeom prst="rect">
            <a:avLst/>
          </a:prstGeom>
          <a:noFill/>
          <a:ln>
            <a:noFill/>
          </a:ln>
        </p:spPr>
      </p:pic>
      <p:sp>
        <p:nvSpPr>
          <p:cNvPr id="109" name="Google Shape;109;p18"/>
          <p:cNvSpPr txBox="1"/>
          <p:nvPr>
            <p:ph type="title"/>
          </p:nvPr>
        </p:nvSpPr>
        <p:spPr>
          <a:xfrm>
            <a:off x="508000" y="236538"/>
            <a:ext cx="111759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When the Volcano Blew…</a:t>
            </a:r>
            <a:endParaRPr/>
          </a:p>
        </p:txBody>
      </p:sp>
      <p:pic>
        <p:nvPicPr>
          <p:cNvPr id="110" name="Google Shape;110;p18"/>
          <p:cNvPicPr preferRelativeResize="0"/>
          <p:nvPr/>
        </p:nvPicPr>
        <p:blipFill rotWithShape="1">
          <a:blip r:embed="rId4">
            <a:alphaModFix/>
          </a:blip>
          <a:srcRect b="0" l="0" r="0" t="0"/>
          <a:stretch/>
        </p:blipFill>
        <p:spPr>
          <a:xfrm>
            <a:off x="69625" y="1133609"/>
            <a:ext cx="6265743" cy="926800"/>
          </a:xfrm>
          <a:prstGeom prst="rect">
            <a:avLst/>
          </a:prstGeom>
          <a:noFill/>
          <a:ln>
            <a:noFill/>
          </a:ln>
        </p:spPr>
      </p:pic>
      <p:grpSp>
        <p:nvGrpSpPr>
          <p:cNvPr id="111" name="Google Shape;111;p18"/>
          <p:cNvGrpSpPr/>
          <p:nvPr/>
        </p:nvGrpSpPr>
        <p:grpSpPr>
          <a:xfrm>
            <a:off x="152550" y="1119039"/>
            <a:ext cx="4122000" cy="436352"/>
            <a:chOff x="0" y="-687148"/>
            <a:chExt cx="11352245" cy="1924798"/>
          </a:xfrm>
        </p:grpSpPr>
        <p:pic>
          <p:nvPicPr>
            <p:cNvPr id="112" name="Google Shape;112;p18" title="Tangaroa.png"/>
            <p:cNvPicPr preferRelativeResize="0"/>
            <p:nvPr/>
          </p:nvPicPr>
          <p:blipFill rotWithShape="1">
            <a:blip r:embed="rId5">
              <a:alphaModFix/>
            </a:blip>
            <a:srcRect b="8432" l="3791" r="7625" t="9934"/>
            <a:stretch/>
          </p:blipFill>
          <p:spPr>
            <a:xfrm>
              <a:off x="0" y="-687148"/>
              <a:ext cx="11352245" cy="1924791"/>
            </a:xfrm>
            <a:prstGeom prst="rect">
              <a:avLst/>
            </a:prstGeom>
            <a:noFill/>
            <a:ln>
              <a:noFill/>
            </a:ln>
          </p:spPr>
        </p:pic>
        <p:sp>
          <p:nvSpPr>
            <p:cNvPr id="113" name="Google Shape;113;p18"/>
            <p:cNvSpPr txBox="1"/>
            <p:nvPr/>
          </p:nvSpPr>
          <p:spPr>
            <a:xfrm>
              <a:off x="1117550" y="399150"/>
              <a:ext cx="6824700" cy="838500"/>
            </a:xfrm>
            <a:prstGeom prst="rect">
              <a:avLst/>
            </a:prstGeom>
            <a:noFill/>
            <a:ln>
              <a:noFill/>
            </a:ln>
          </p:spPr>
          <p:txBody>
            <a:bodyPr anchorCtr="0" anchor="t" bIns="33225" lIns="33225" spcFirstLastPara="1" rIns="33225" wrap="square" tIns="33225">
              <a:spAutoFit/>
            </a:bodyPr>
            <a:lstStyle/>
            <a:p>
              <a:pPr indent="0" lvl="0" marL="0" marR="0" rtl="0" algn="l">
                <a:lnSpc>
                  <a:spcPct val="100000"/>
                </a:lnSpc>
                <a:spcBef>
                  <a:spcPts val="0"/>
                </a:spcBef>
                <a:spcAft>
                  <a:spcPts val="0"/>
                </a:spcAft>
                <a:buClr>
                  <a:srgbClr val="000000"/>
                </a:buClr>
                <a:buSzPts val="798"/>
                <a:buFont typeface="Arial"/>
                <a:buNone/>
              </a:pPr>
              <a:r>
                <a:rPr b="0" i="0" lang="en-US" sz="798" u="none" cap="none" strike="noStrike">
                  <a:solidFill>
                    <a:schemeClr val="dk1"/>
                  </a:solidFill>
                  <a:latin typeface="Arial"/>
                  <a:ea typeface="Arial"/>
                  <a:cs typeface="Arial"/>
                  <a:sym typeface="Arial"/>
                </a:rPr>
                <a:t>TANGAROA: APPROX. 0600 20220115</a:t>
              </a:r>
              <a:endParaRPr b="0" i="0" sz="798" u="none" cap="none" strike="noStrike">
                <a:solidFill>
                  <a:schemeClr val="dk1"/>
                </a:solidFill>
                <a:latin typeface="Arial"/>
                <a:ea typeface="Arial"/>
                <a:cs typeface="Arial"/>
                <a:sym typeface="Arial"/>
              </a:endParaRPr>
            </a:p>
          </p:txBody>
        </p:sp>
      </p:grpSp>
      <p:pic>
        <p:nvPicPr>
          <p:cNvPr id="114" name="Google Shape;114;p18"/>
          <p:cNvPicPr preferRelativeResize="0"/>
          <p:nvPr/>
        </p:nvPicPr>
        <p:blipFill rotWithShape="1">
          <a:blip r:embed="rId6">
            <a:alphaModFix/>
          </a:blip>
          <a:srcRect b="0" l="0" r="0" t="0"/>
          <a:stretch/>
        </p:blipFill>
        <p:spPr>
          <a:xfrm>
            <a:off x="2487625" y="3387875"/>
            <a:ext cx="6529001" cy="926800"/>
          </a:xfrm>
          <a:prstGeom prst="rect">
            <a:avLst/>
          </a:prstGeom>
          <a:noFill/>
          <a:ln>
            <a:noFill/>
          </a:ln>
        </p:spPr>
      </p:pic>
      <p:grpSp>
        <p:nvGrpSpPr>
          <p:cNvPr id="115" name="Google Shape;115;p18"/>
          <p:cNvGrpSpPr/>
          <p:nvPr/>
        </p:nvGrpSpPr>
        <p:grpSpPr>
          <a:xfrm>
            <a:off x="2551075" y="3420525"/>
            <a:ext cx="5138700" cy="571225"/>
            <a:chOff x="-9840474" y="10720015"/>
            <a:chExt cx="12588681" cy="1914935"/>
          </a:xfrm>
        </p:grpSpPr>
        <p:pic>
          <p:nvPicPr>
            <p:cNvPr id="116" name="Google Shape;116;p18" title="SallyRide.png"/>
            <p:cNvPicPr preferRelativeResize="0"/>
            <p:nvPr/>
          </p:nvPicPr>
          <p:blipFill rotWithShape="1">
            <a:blip r:embed="rId7">
              <a:alphaModFix/>
            </a:blip>
            <a:srcRect b="8113" l="3781" r="7226" t="10013"/>
            <a:stretch/>
          </p:blipFill>
          <p:spPr>
            <a:xfrm>
              <a:off x="-9840474" y="10720015"/>
              <a:ext cx="12588681" cy="1914935"/>
            </a:xfrm>
            <a:prstGeom prst="rect">
              <a:avLst/>
            </a:prstGeom>
            <a:noFill/>
            <a:ln>
              <a:noFill/>
            </a:ln>
          </p:spPr>
        </p:pic>
        <p:sp>
          <p:nvSpPr>
            <p:cNvPr id="117" name="Google Shape;117;p18"/>
            <p:cNvSpPr txBox="1"/>
            <p:nvPr/>
          </p:nvSpPr>
          <p:spPr>
            <a:xfrm>
              <a:off x="-9007303" y="10807781"/>
              <a:ext cx="11755500" cy="687000"/>
            </a:xfrm>
            <a:prstGeom prst="rect">
              <a:avLst/>
            </a:prstGeom>
            <a:noFill/>
            <a:ln>
              <a:noFill/>
            </a:ln>
          </p:spPr>
          <p:txBody>
            <a:bodyPr anchorCtr="0" anchor="t" bIns="35825" lIns="35825" spcFirstLastPara="1" rIns="35825" wrap="square" tIns="35825">
              <a:spAutoFit/>
            </a:bodyPr>
            <a:lstStyle/>
            <a:p>
              <a:pPr indent="0" lvl="0" marL="0" marR="0" rtl="0" algn="l">
                <a:lnSpc>
                  <a:spcPct val="100000"/>
                </a:lnSpc>
                <a:spcBef>
                  <a:spcPts val="0"/>
                </a:spcBef>
                <a:spcAft>
                  <a:spcPts val="0"/>
                </a:spcAft>
                <a:buClr>
                  <a:srgbClr val="000000"/>
                </a:buClr>
                <a:buSzPts val="860"/>
                <a:buFont typeface="Arial"/>
                <a:buNone/>
              </a:pPr>
              <a:r>
                <a:rPr b="0" i="0" lang="en-US" sz="860" u="none" cap="none" strike="noStrike">
                  <a:solidFill>
                    <a:schemeClr val="dk1"/>
                  </a:solidFill>
                  <a:latin typeface="Arial"/>
                  <a:ea typeface="Arial"/>
                  <a:cs typeface="Arial"/>
                  <a:sym typeface="Arial"/>
                </a:rPr>
                <a:t>SALLY RIDE: MULTIPLE HITS, APPROX. 1200 20220115, AND 0900 AND 2300 20220116 </a:t>
              </a:r>
              <a:endParaRPr b="0" i="0" sz="860" u="none" cap="none" strike="noStrike">
                <a:solidFill>
                  <a:schemeClr val="dk1"/>
                </a:solidFill>
                <a:latin typeface="Arial"/>
                <a:ea typeface="Arial"/>
                <a:cs typeface="Arial"/>
                <a:sym typeface="Arial"/>
              </a:endParaRPr>
            </a:p>
          </p:txBody>
        </p:sp>
      </p:grpSp>
      <p:grpSp>
        <p:nvGrpSpPr>
          <p:cNvPr id="118" name="Google Shape;118;p18"/>
          <p:cNvGrpSpPr/>
          <p:nvPr/>
        </p:nvGrpSpPr>
        <p:grpSpPr>
          <a:xfrm>
            <a:off x="4538925" y="4586073"/>
            <a:ext cx="5042901" cy="584250"/>
            <a:chOff x="1236347" y="4657946"/>
            <a:chExt cx="5105184" cy="591466"/>
          </a:xfrm>
        </p:grpSpPr>
        <p:pic>
          <p:nvPicPr>
            <p:cNvPr id="119" name="Google Shape;119;p18" title="RonBrown.png"/>
            <p:cNvPicPr preferRelativeResize="0"/>
            <p:nvPr/>
          </p:nvPicPr>
          <p:blipFill rotWithShape="1">
            <a:blip r:embed="rId8">
              <a:alphaModFix/>
            </a:blip>
            <a:srcRect b="8038" l="4337" r="7142" t="12133"/>
            <a:stretch/>
          </p:blipFill>
          <p:spPr>
            <a:xfrm>
              <a:off x="1236347" y="4665163"/>
              <a:ext cx="5105184" cy="584249"/>
            </a:xfrm>
            <a:prstGeom prst="rect">
              <a:avLst/>
            </a:prstGeom>
            <a:noFill/>
            <a:ln>
              <a:noFill/>
            </a:ln>
          </p:spPr>
        </p:pic>
        <p:sp>
          <p:nvSpPr>
            <p:cNvPr id="120" name="Google Shape;120;p18"/>
            <p:cNvSpPr txBox="1"/>
            <p:nvPr/>
          </p:nvSpPr>
          <p:spPr>
            <a:xfrm>
              <a:off x="1498059" y="4657946"/>
              <a:ext cx="4773300" cy="301500"/>
            </a:xfrm>
            <a:prstGeom prst="rect">
              <a:avLst/>
            </a:prstGeom>
            <a:noFill/>
            <a:ln>
              <a:noFill/>
            </a:ln>
          </p:spPr>
          <p:txBody>
            <a:bodyPr anchorCtr="0" anchor="t" bIns="31575" lIns="31575" spcFirstLastPara="1" rIns="31575" wrap="square" tIns="31575">
              <a:spAutoFit/>
            </a:bodyPr>
            <a:lstStyle/>
            <a:p>
              <a:pPr indent="0" lvl="0" marL="0" marR="0" rtl="0" algn="l">
                <a:lnSpc>
                  <a:spcPct val="100000"/>
                </a:lnSpc>
                <a:spcBef>
                  <a:spcPts val="0"/>
                </a:spcBef>
                <a:spcAft>
                  <a:spcPts val="0"/>
                </a:spcAft>
                <a:buClr>
                  <a:srgbClr val="000000"/>
                </a:buClr>
                <a:buSzPts val="759"/>
                <a:buFont typeface="Arial"/>
                <a:buNone/>
              </a:pPr>
              <a:r>
                <a:rPr b="0" i="0" lang="en-US" sz="759" u="none" cap="none" strike="noStrike">
                  <a:solidFill>
                    <a:schemeClr val="dk1"/>
                  </a:solidFill>
                  <a:latin typeface="Arial"/>
                  <a:ea typeface="Arial"/>
                  <a:cs typeface="Arial"/>
                  <a:sym typeface="Arial"/>
                </a:rPr>
                <a:t>RON BROWN: SUSPECTED HITS FROM EAST AND WEST OVER A FEW HOURS!!  </a:t>
              </a:r>
              <a:br>
                <a:rPr b="0" i="0" lang="en-US" sz="759" u="none" cap="none" strike="noStrike">
                  <a:solidFill>
                    <a:schemeClr val="dk1"/>
                  </a:solidFill>
                  <a:latin typeface="Arial"/>
                  <a:ea typeface="Arial"/>
                  <a:cs typeface="Arial"/>
                  <a:sym typeface="Arial"/>
                </a:rPr>
              </a:br>
              <a:r>
                <a:rPr b="0" i="0" lang="en-US" sz="759" u="none" cap="none" strike="noStrike">
                  <a:solidFill>
                    <a:schemeClr val="dk1"/>
                  </a:solidFill>
                  <a:latin typeface="Arial"/>
                  <a:ea typeface="Arial"/>
                  <a:cs typeface="Arial"/>
                  <a:sym typeface="Arial"/>
                </a:rPr>
                <a:t>                                                                     APPROX. 1900 20220115 AND 0200 20220116</a:t>
              </a:r>
              <a:endParaRPr b="0" i="0" sz="759" u="none" cap="none" strike="noStrike">
                <a:solidFill>
                  <a:schemeClr val="dk1"/>
                </a:solidFill>
                <a:latin typeface="Arial"/>
                <a:ea typeface="Arial"/>
                <a:cs typeface="Arial"/>
                <a:sym typeface="Arial"/>
              </a:endParaRPr>
            </a:p>
          </p:txBody>
        </p:sp>
      </p:grpSp>
      <p:pic>
        <p:nvPicPr>
          <p:cNvPr id="121" name="Google Shape;121;p18"/>
          <p:cNvPicPr preferRelativeResize="0"/>
          <p:nvPr/>
        </p:nvPicPr>
        <p:blipFill rotWithShape="1">
          <a:blip r:embed="rId9">
            <a:alphaModFix/>
          </a:blip>
          <a:srcRect b="0" l="0" r="0" t="0"/>
          <a:stretch/>
        </p:blipFill>
        <p:spPr>
          <a:xfrm>
            <a:off x="7788700" y="1068513"/>
            <a:ext cx="3875149" cy="2171850"/>
          </a:xfrm>
          <a:prstGeom prst="rect">
            <a:avLst/>
          </a:prstGeom>
          <a:noFill/>
          <a:ln>
            <a:noFill/>
          </a:ln>
        </p:spPr>
      </p:pic>
      <p:sp>
        <p:nvSpPr>
          <p:cNvPr id="122" name="Google Shape;122;p18"/>
          <p:cNvSpPr txBox="1"/>
          <p:nvPr/>
        </p:nvSpPr>
        <p:spPr>
          <a:xfrm>
            <a:off x="9666762" y="3251238"/>
            <a:ext cx="19971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Arial"/>
                <a:ea typeface="Arial"/>
                <a:cs typeface="Arial"/>
                <a:sym typeface="Arial"/>
              </a:rPr>
              <a:t>Image credit: Tonga Geological Services</a:t>
            </a:r>
            <a:endParaRPr b="0" i="0" sz="100" u="none" cap="none" strike="noStrike">
              <a:solidFill>
                <a:schemeClr val="dk1"/>
              </a:solidFill>
              <a:latin typeface="Arial"/>
              <a:ea typeface="Arial"/>
              <a:cs typeface="Arial"/>
              <a:sym typeface="Arial"/>
            </a:endParaRPr>
          </a:p>
        </p:txBody>
      </p:sp>
      <p:sp>
        <p:nvSpPr>
          <p:cNvPr id="123" name="Google Shape;123;p18"/>
          <p:cNvSpPr txBox="1"/>
          <p:nvPr/>
        </p:nvSpPr>
        <p:spPr>
          <a:xfrm>
            <a:off x="0" y="5520575"/>
            <a:ext cx="12192000" cy="461700"/>
          </a:xfrm>
          <a:prstGeom prst="rect">
            <a:avLst/>
          </a:prstGeom>
          <a:solidFill>
            <a:srgbClr val="F4CC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omfortaa"/>
                <a:ea typeface="Comfortaa"/>
                <a:cs typeface="Comfortaa"/>
                <a:sym typeface="Comfortaa"/>
              </a:rPr>
              <a:t>Hunga Tonga-Hunga H’apai 2022 volcanic eruption released a pressure wave that rocked the world!!</a:t>
            </a:r>
            <a:endParaRPr b="1" i="0" sz="1800" u="none" cap="none" strike="noStrike">
              <a:solidFill>
                <a:schemeClr val="dk1"/>
              </a:solidFill>
              <a:latin typeface="Comfortaa"/>
              <a:ea typeface="Comfortaa"/>
              <a:cs typeface="Comfortaa"/>
              <a:sym typeface="Comfortaa"/>
            </a:endParaRPr>
          </a:p>
        </p:txBody>
      </p:sp>
      <p:pic>
        <p:nvPicPr>
          <p:cNvPr id="124" name="Google Shape;124;p18"/>
          <p:cNvPicPr preferRelativeResize="0"/>
          <p:nvPr/>
        </p:nvPicPr>
        <p:blipFill rotWithShape="1">
          <a:blip r:embed="rId10">
            <a:alphaModFix/>
          </a:blip>
          <a:srcRect b="0" l="0" r="0" t="0"/>
          <a:stretch/>
        </p:blipFill>
        <p:spPr>
          <a:xfrm>
            <a:off x="940025" y="2257088"/>
            <a:ext cx="6265750" cy="926800"/>
          </a:xfrm>
          <a:prstGeom prst="rect">
            <a:avLst/>
          </a:prstGeom>
          <a:noFill/>
          <a:ln>
            <a:noFill/>
          </a:ln>
        </p:spPr>
      </p:pic>
      <p:grpSp>
        <p:nvGrpSpPr>
          <p:cNvPr id="125" name="Google Shape;125;p18"/>
          <p:cNvGrpSpPr/>
          <p:nvPr/>
        </p:nvGrpSpPr>
        <p:grpSpPr>
          <a:xfrm>
            <a:off x="1067625" y="2323325"/>
            <a:ext cx="4560427" cy="584250"/>
            <a:chOff x="-2432511" y="6993578"/>
            <a:chExt cx="8947276" cy="1506964"/>
          </a:xfrm>
        </p:grpSpPr>
        <p:pic>
          <p:nvPicPr>
            <p:cNvPr id="126" name="Google Shape;126;p18" title="Sikuliaq.png"/>
            <p:cNvPicPr preferRelativeResize="0"/>
            <p:nvPr/>
          </p:nvPicPr>
          <p:blipFill rotWithShape="1">
            <a:blip r:embed="rId11">
              <a:alphaModFix/>
            </a:blip>
            <a:srcRect b="8745" l="3763" r="7020" t="10124"/>
            <a:stretch/>
          </p:blipFill>
          <p:spPr>
            <a:xfrm>
              <a:off x="-2432511" y="6993578"/>
              <a:ext cx="8157375" cy="1506964"/>
            </a:xfrm>
            <a:prstGeom prst="rect">
              <a:avLst/>
            </a:prstGeom>
            <a:noFill/>
            <a:ln>
              <a:noFill/>
            </a:ln>
          </p:spPr>
        </p:pic>
        <p:sp>
          <p:nvSpPr>
            <p:cNvPr id="127" name="Google Shape;127;p18"/>
            <p:cNvSpPr txBox="1"/>
            <p:nvPr/>
          </p:nvSpPr>
          <p:spPr>
            <a:xfrm>
              <a:off x="-1736135" y="7977032"/>
              <a:ext cx="8250900" cy="523500"/>
            </a:xfrm>
            <a:prstGeom prst="rect">
              <a:avLst/>
            </a:prstGeom>
            <a:noFill/>
            <a:ln>
              <a:noFill/>
            </a:ln>
          </p:spPr>
          <p:txBody>
            <a:bodyPr anchorCtr="0" anchor="t" bIns="35450" lIns="35450" spcFirstLastPara="1" rIns="35450" wrap="square" tIns="35450">
              <a:spAutoFit/>
            </a:bodyPr>
            <a:lstStyle/>
            <a:p>
              <a:pPr indent="0" lvl="0" marL="0" marR="0" rtl="0" algn="l">
                <a:lnSpc>
                  <a:spcPct val="100000"/>
                </a:lnSpc>
                <a:spcBef>
                  <a:spcPts val="0"/>
                </a:spcBef>
                <a:spcAft>
                  <a:spcPts val="0"/>
                </a:spcAft>
                <a:buClr>
                  <a:srgbClr val="000000"/>
                </a:buClr>
                <a:buSzPts val="853"/>
                <a:buFont typeface="Arial"/>
                <a:buNone/>
              </a:pPr>
              <a:r>
                <a:rPr b="0" i="0" lang="en-US" sz="853" u="none" cap="none" strike="noStrike">
                  <a:solidFill>
                    <a:schemeClr val="dk1"/>
                  </a:solidFill>
                  <a:latin typeface="Arial"/>
                  <a:ea typeface="Arial"/>
                  <a:cs typeface="Arial"/>
                  <a:sym typeface="Arial"/>
                </a:rPr>
                <a:t>SIKULIAQ: APPROX. 1300 20220115</a:t>
              </a:r>
              <a:endParaRPr b="0" i="0" sz="853" u="none" cap="none" strike="noStrike">
                <a:solidFill>
                  <a:schemeClr val="dk1"/>
                </a:solidFill>
                <a:latin typeface="Arial"/>
                <a:ea typeface="Arial"/>
                <a:cs typeface="Arial"/>
                <a:sym typeface="Arial"/>
              </a:endParaRPr>
            </a:p>
          </p:txBody>
        </p:sp>
      </p:grpSp>
      <p:sp>
        <p:nvSpPr>
          <p:cNvPr id="128" name="Google Shape;128;p18"/>
          <p:cNvSpPr txBox="1"/>
          <p:nvPr/>
        </p:nvSpPr>
        <p:spPr>
          <a:xfrm>
            <a:off x="4215325" y="1121675"/>
            <a:ext cx="1008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 WAVE HEIGHT </a:t>
            </a:r>
            <a:br>
              <a:rPr b="0" i="0" lang="en-US" sz="800" u="none" cap="none" strike="noStrike">
                <a:solidFill>
                  <a:schemeClr val="dk1"/>
                </a:solidFill>
                <a:latin typeface="Arial"/>
                <a:ea typeface="Arial"/>
                <a:cs typeface="Arial"/>
                <a:sym typeface="Arial"/>
              </a:rPr>
            </a:br>
            <a:r>
              <a:rPr b="0" i="0" lang="en-US" sz="800" u="none" cap="none" strike="noStrike">
                <a:solidFill>
                  <a:schemeClr val="dk1"/>
                </a:solidFill>
                <a:latin typeface="Arial"/>
                <a:ea typeface="Arial"/>
                <a:cs typeface="Arial"/>
                <a:sym typeface="Arial"/>
              </a:rPr>
              <a:t>~5 MB</a:t>
            </a:r>
            <a:endParaRPr b="0" i="0" sz="800" u="none" cap="none" strike="noStrike">
              <a:solidFill>
                <a:schemeClr val="dk1"/>
              </a:solidFill>
              <a:latin typeface="Arial"/>
              <a:ea typeface="Arial"/>
              <a:cs typeface="Arial"/>
              <a:sym typeface="Arial"/>
            </a:endParaRPr>
          </a:p>
        </p:txBody>
      </p:sp>
      <p:sp>
        <p:nvSpPr>
          <p:cNvPr id="129" name="Google Shape;129;p18"/>
          <p:cNvSpPr txBox="1"/>
          <p:nvPr/>
        </p:nvSpPr>
        <p:spPr>
          <a:xfrm>
            <a:off x="5165925" y="2323325"/>
            <a:ext cx="1008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 WAVE HEIGHT</a:t>
            </a:r>
            <a:br>
              <a:rPr b="0" i="0" lang="en-US" sz="800" u="none" cap="none" strike="noStrike">
                <a:solidFill>
                  <a:schemeClr val="dk1"/>
                </a:solidFill>
                <a:latin typeface="Arial"/>
                <a:ea typeface="Arial"/>
                <a:cs typeface="Arial"/>
                <a:sym typeface="Arial"/>
              </a:rPr>
            </a:br>
            <a:r>
              <a:rPr b="0" i="0" lang="en-US" sz="800" u="none" cap="none" strike="noStrike">
                <a:solidFill>
                  <a:schemeClr val="dk1"/>
                </a:solidFill>
                <a:latin typeface="Arial"/>
                <a:ea typeface="Arial"/>
                <a:cs typeface="Arial"/>
                <a:sym typeface="Arial"/>
              </a:rPr>
              <a:t>~2.5 MB</a:t>
            </a:r>
            <a:endParaRPr b="0" i="0" sz="800" u="none" cap="none" strike="noStrike">
              <a:solidFill>
                <a:schemeClr val="dk1"/>
              </a:solidFill>
              <a:latin typeface="Arial"/>
              <a:ea typeface="Arial"/>
              <a:cs typeface="Arial"/>
              <a:sym typeface="Arial"/>
            </a:endParaRPr>
          </a:p>
        </p:txBody>
      </p:sp>
      <p:sp>
        <p:nvSpPr>
          <p:cNvPr id="130" name="Google Shape;130;p18"/>
          <p:cNvSpPr txBox="1"/>
          <p:nvPr/>
        </p:nvSpPr>
        <p:spPr>
          <a:xfrm>
            <a:off x="7630325" y="3386550"/>
            <a:ext cx="1386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 WAVE HEIGHTS</a:t>
            </a:r>
            <a:br>
              <a:rPr b="0" i="0" lang="en-US" sz="800" u="none" cap="none" strike="noStrike">
                <a:solidFill>
                  <a:schemeClr val="dk1"/>
                </a:solidFill>
                <a:latin typeface="Arial"/>
                <a:ea typeface="Arial"/>
                <a:cs typeface="Arial"/>
                <a:sym typeface="Arial"/>
              </a:rPr>
            </a:br>
            <a:r>
              <a:rPr b="0" i="0" lang="en-US" sz="800" u="none" cap="none" strike="noStrike">
                <a:solidFill>
                  <a:schemeClr val="dk1"/>
                </a:solidFill>
                <a:latin typeface="Arial"/>
                <a:ea typeface="Arial"/>
                <a:cs typeface="Arial"/>
                <a:sym typeface="Arial"/>
              </a:rPr>
              <a:t>~3 MB, ~2.5 MB, ~1.5 MB</a:t>
            </a:r>
            <a:endParaRPr b="0" i="0" sz="800" u="none" cap="none" strike="noStrike">
              <a:solidFill>
                <a:schemeClr val="dk1"/>
              </a:solidFill>
              <a:latin typeface="Arial"/>
              <a:ea typeface="Arial"/>
              <a:cs typeface="Arial"/>
              <a:sym typeface="Arial"/>
            </a:endParaRPr>
          </a:p>
        </p:txBody>
      </p:sp>
      <p:sp>
        <p:nvSpPr>
          <p:cNvPr id="131" name="Google Shape;131;p18"/>
          <p:cNvSpPr txBox="1"/>
          <p:nvPr/>
        </p:nvSpPr>
        <p:spPr>
          <a:xfrm>
            <a:off x="9510750" y="4518650"/>
            <a:ext cx="1113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 WAVE HEIGHTS</a:t>
            </a:r>
            <a:br>
              <a:rPr b="0" i="0" lang="en-US" sz="800" u="none" cap="none" strike="noStrike">
                <a:solidFill>
                  <a:schemeClr val="dk1"/>
                </a:solidFill>
                <a:latin typeface="Arial"/>
                <a:ea typeface="Arial"/>
                <a:cs typeface="Arial"/>
                <a:sym typeface="Arial"/>
              </a:rPr>
            </a:br>
            <a:r>
              <a:rPr b="0" i="0" lang="en-US" sz="800" u="none" cap="none" strike="noStrike">
                <a:solidFill>
                  <a:schemeClr val="dk1"/>
                </a:solidFill>
                <a:latin typeface="Arial"/>
                <a:ea typeface="Arial"/>
                <a:cs typeface="Arial"/>
                <a:sym typeface="Arial"/>
              </a:rPr>
              <a:t>~3 MB, ~2 MB</a:t>
            </a:r>
            <a:endParaRPr b="0" i="0" sz="8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type="title"/>
          </p:nvPr>
        </p:nvSpPr>
        <p:spPr>
          <a:xfrm>
            <a:off x="508000" y="236538"/>
            <a:ext cx="111759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Sometimes It’s Good to be in Port</a:t>
            </a:r>
            <a:endParaRPr/>
          </a:p>
        </p:txBody>
      </p:sp>
      <p:pic>
        <p:nvPicPr>
          <p:cNvPr id="138" name="Google Shape;138;p19" title="Hurricane_Paulette_SAMOS.png"/>
          <p:cNvPicPr preferRelativeResize="0"/>
          <p:nvPr/>
        </p:nvPicPr>
        <p:blipFill rotWithShape="1">
          <a:blip r:embed="rId3">
            <a:alphaModFix/>
          </a:blip>
          <a:srcRect b="0" l="0" r="0" t="0"/>
          <a:stretch/>
        </p:blipFill>
        <p:spPr>
          <a:xfrm>
            <a:off x="6421450" y="1054974"/>
            <a:ext cx="5563875" cy="5141926"/>
          </a:xfrm>
          <a:prstGeom prst="rect">
            <a:avLst/>
          </a:prstGeom>
          <a:noFill/>
          <a:ln cap="flat" cmpd="sng" w="9525">
            <a:solidFill>
              <a:schemeClr val="dk2"/>
            </a:solidFill>
            <a:prstDash val="solid"/>
            <a:round/>
            <a:headEnd len="sm" w="sm" type="none"/>
            <a:tailEnd len="sm" w="sm" type="none"/>
          </a:ln>
        </p:spPr>
      </p:pic>
      <p:pic>
        <p:nvPicPr>
          <p:cNvPr id="139" name="Google Shape;139;p19" title="Screenshot 2025-10-24 at 2.38.29 PM.png"/>
          <p:cNvPicPr preferRelativeResize="0"/>
          <p:nvPr/>
        </p:nvPicPr>
        <p:blipFill rotWithShape="1">
          <a:blip r:embed="rId4">
            <a:alphaModFix/>
          </a:blip>
          <a:srcRect b="0" l="0" r="0" t="0"/>
          <a:stretch/>
        </p:blipFill>
        <p:spPr>
          <a:xfrm>
            <a:off x="3189007" y="2463819"/>
            <a:ext cx="3143449" cy="2759324"/>
          </a:xfrm>
          <a:prstGeom prst="rect">
            <a:avLst/>
          </a:prstGeom>
          <a:noFill/>
          <a:ln>
            <a:noFill/>
          </a:ln>
        </p:spPr>
      </p:pic>
      <p:pic>
        <p:nvPicPr>
          <p:cNvPr id="140" name="Google Shape;140;p19" title="Screenshot 2025-10-24 at 2.40.08 PM.png"/>
          <p:cNvPicPr preferRelativeResize="0"/>
          <p:nvPr/>
        </p:nvPicPr>
        <p:blipFill rotWithShape="1">
          <a:blip r:embed="rId5">
            <a:alphaModFix/>
          </a:blip>
          <a:srcRect b="0" l="0" r="0" t="0"/>
          <a:stretch/>
        </p:blipFill>
        <p:spPr>
          <a:xfrm>
            <a:off x="152400" y="1074750"/>
            <a:ext cx="3873001" cy="49402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txBox="1"/>
          <p:nvPr>
            <p:ph type="title"/>
          </p:nvPr>
        </p:nvSpPr>
        <p:spPr>
          <a:xfrm>
            <a:off x="508000" y="236538"/>
            <a:ext cx="111759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Birds! Those Pesky Birds!</a:t>
            </a:r>
            <a:endParaRPr/>
          </a:p>
        </p:txBody>
      </p:sp>
      <p:pic>
        <p:nvPicPr>
          <p:cNvPr id="147" name="Google Shape;147;p20" title="atlantis_birds_20211221.JPG"/>
          <p:cNvPicPr preferRelativeResize="0"/>
          <p:nvPr/>
        </p:nvPicPr>
        <p:blipFill rotWithShape="1">
          <a:blip r:embed="rId3">
            <a:alphaModFix/>
          </a:blip>
          <a:srcRect b="0" l="0" r="0" t="0"/>
          <a:stretch/>
        </p:blipFill>
        <p:spPr>
          <a:xfrm>
            <a:off x="4144613" y="1296027"/>
            <a:ext cx="3309373" cy="4412549"/>
          </a:xfrm>
          <a:prstGeom prst="rect">
            <a:avLst/>
          </a:prstGeom>
          <a:noFill/>
          <a:ln>
            <a:noFill/>
          </a:ln>
        </p:spPr>
      </p:pic>
      <p:pic>
        <p:nvPicPr>
          <p:cNvPr id="148" name="Google Shape;148;p20" title="Birds_October2024.jpg"/>
          <p:cNvPicPr preferRelativeResize="0"/>
          <p:nvPr/>
        </p:nvPicPr>
        <p:blipFill rotWithShape="1">
          <a:blip r:embed="rId4">
            <a:alphaModFix/>
          </a:blip>
          <a:srcRect b="0" l="0" r="0" t="0"/>
          <a:stretch/>
        </p:blipFill>
        <p:spPr>
          <a:xfrm>
            <a:off x="152400" y="1074749"/>
            <a:ext cx="3309373" cy="2545050"/>
          </a:xfrm>
          <a:prstGeom prst="rect">
            <a:avLst/>
          </a:prstGeom>
          <a:noFill/>
          <a:ln>
            <a:noFill/>
          </a:ln>
        </p:spPr>
      </p:pic>
      <p:pic>
        <p:nvPicPr>
          <p:cNvPr id="149" name="Google Shape;149;p20" title="DSC07412.JPG"/>
          <p:cNvPicPr preferRelativeResize="0"/>
          <p:nvPr/>
        </p:nvPicPr>
        <p:blipFill rotWithShape="1">
          <a:blip r:embed="rId5">
            <a:alphaModFix/>
          </a:blip>
          <a:srcRect b="0" l="0" r="0" t="0"/>
          <a:stretch/>
        </p:blipFill>
        <p:spPr>
          <a:xfrm>
            <a:off x="739300" y="3325800"/>
            <a:ext cx="3966275" cy="2643524"/>
          </a:xfrm>
          <a:prstGeom prst="rect">
            <a:avLst/>
          </a:prstGeom>
          <a:noFill/>
          <a:ln>
            <a:noFill/>
          </a:ln>
        </p:spPr>
      </p:pic>
      <p:pic>
        <p:nvPicPr>
          <p:cNvPr id="150" name="Google Shape;150;p20" title="Screenshot 2025-10-24 at 3.08.51 PM.png"/>
          <p:cNvPicPr preferRelativeResize="0"/>
          <p:nvPr/>
        </p:nvPicPr>
        <p:blipFill rotWithShape="1">
          <a:blip r:embed="rId6">
            <a:alphaModFix/>
          </a:blip>
          <a:srcRect b="0" l="0" r="0" t="0"/>
          <a:stretch/>
        </p:blipFill>
        <p:spPr>
          <a:xfrm>
            <a:off x="7636035" y="1094511"/>
            <a:ext cx="3878211" cy="5630864"/>
          </a:xfrm>
          <a:prstGeom prst="rect">
            <a:avLst/>
          </a:prstGeom>
          <a:noFill/>
          <a:ln cap="flat" cmpd="sng" w="9525">
            <a:solidFill>
              <a:schemeClr val="dk2"/>
            </a:solidFill>
            <a:prstDash val="solid"/>
            <a:round/>
            <a:headEnd len="sm" w="sm" type="none"/>
            <a:tailEnd len="sm" w="sm" type="none"/>
          </a:ln>
        </p:spPr>
      </p:pic>
      <p:sp>
        <p:nvSpPr>
          <p:cNvPr id="151" name="Google Shape;151;p20"/>
          <p:cNvSpPr txBox="1"/>
          <p:nvPr/>
        </p:nvSpPr>
        <p:spPr>
          <a:xfrm>
            <a:off x="9038652" y="1109505"/>
            <a:ext cx="1374600" cy="356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Wind Speed</a:t>
            </a:r>
            <a:endParaRPr b="0" i="0" sz="1600" u="none" cap="none" strike="noStrike">
              <a:solidFill>
                <a:schemeClr val="dk1"/>
              </a:solidFill>
              <a:latin typeface="Arial"/>
              <a:ea typeface="Arial"/>
              <a:cs typeface="Arial"/>
              <a:sym typeface="Arial"/>
            </a:endParaRPr>
          </a:p>
        </p:txBody>
      </p:sp>
      <p:sp>
        <p:nvSpPr>
          <p:cNvPr id="152" name="Google Shape;152;p20"/>
          <p:cNvSpPr txBox="1"/>
          <p:nvPr/>
        </p:nvSpPr>
        <p:spPr>
          <a:xfrm>
            <a:off x="9151495" y="2517670"/>
            <a:ext cx="1374600" cy="356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Rain Rate</a:t>
            </a:r>
            <a:endParaRPr b="0" i="0" sz="1600" u="none" cap="none" strike="noStrike">
              <a:solidFill>
                <a:schemeClr val="dk1"/>
              </a:solidFill>
              <a:latin typeface="Arial"/>
              <a:ea typeface="Arial"/>
              <a:cs typeface="Arial"/>
              <a:sym typeface="Arial"/>
            </a:endParaRPr>
          </a:p>
        </p:txBody>
      </p:sp>
      <p:sp>
        <p:nvSpPr>
          <p:cNvPr id="153" name="Google Shape;153;p20"/>
          <p:cNvSpPr txBox="1"/>
          <p:nvPr/>
        </p:nvSpPr>
        <p:spPr>
          <a:xfrm>
            <a:off x="9097974" y="3925845"/>
            <a:ext cx="1374600" cy="356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Shortwave</a:t>
            </a:r>
            <a:endParaRPr b="0" i="0" sz="1600" u="none" cap="none" strike="noStrike">
              <a:solidFill>
                <a:schemeClr val="dk1"/>
              </a:solidFill>
              <a:latin typeface="Arial"/>
              <a:ea typeface="Arial"/>
              <a:cs typeface="Arial"/>
              <a:sym typeface="Arial"/>
            </a:endParaRPr>
          </a:p>
        </p:txBody>
      </p:sp>
      <p:sp>
        <p:nvSpPr>
          <p:cNvPr id="154" name="Google Shape;154;p20"/>
          <p:cNvSpPr txBox="1"/>
          <p:nvPr/>
        </p:nvSpPr>
        <p:spPr>
          <a:xfrm>
            <a:off x="9097977" y="5314235"/>
            <a:ext cx="1374600" cy="356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Longwave</a:t>
            </a:r>
            <a:endParaRPr b="0" i="0" sz="1600" u="none" cap="none" strike="noStrike">
              <a:solidFill>
                <a:schemeClr val="dk1"/>
              </a:solidFill>
              <a:latin typeface="Arial"/>
              <a:ea typeface="Arial"/>
              <a:cs typeface="Arial"/>
              <a:sym typeface="Arial"/>
            </a:endParaRPr>
          </a:p>
        </p:txBody>
      </p:sp>
      <p:sp>
        <p:nvSpPr>
          <p:cNvPr id="155" name="Google Shape;155;p20"/>
          <p:cNvSpPr txBox="1"/>
          <p:nvPr/>
        </p:nvSpPr>
        <p:spPr>
          <a:xfrm>
            <a:off x="218475" y="1087450"/>
            <a:ext cx="1859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Courtesy UW</a:t>
            </a:r>
            <a:endParaRPr b="0" i="0" sz="1400" u="none" cap="none" strike="noStrike">
              <a:solidFill>
                <a:schemeClr val="dk1"/>
              </a:solidFill>
              <a:latin typeface="Arial"/>
              <a:ea typeface="Arial"/>
              <a:cs typeface="Arial"/>
              <a:sym typeface="Arial"/>
            </a:endParaRPr>
          </a:p>
        </p:txBody>
      </p:sp>
      <p:sp>
        <p:nvSpPr>
          <p:cNvPr id="156" name="Google Shape;156;p20"/>
          <p:cNvSpPr txBox="1"/>
          <p:nvPr/>
        </p:nvSpPr>
        <p:spPr>
          <a:xfrm>
            <a:off x="4236900" y="1338725"/>
            <a:ext cx="1859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Courtesy WHOI</a:t>
            </a:r>
            <a:endParaRPr b="0" i="0" sz="1400" u="none" cap="none" strike="noStrike">
              <a:solidFill>
                <a:schemeClr val="dk1"/>
              </a:solidFill>
              <a:latin typeface="Arial"/>
              <a:ea typeface="Arial"/>
              <a:cs typeface="Arial"/>
              <a:sym typeface="Arial"/>
            </a:endParaRPr>
          </a:p>
        </p:txBody>
      </p:sp>
      <p:sp>
        <p:nvSpPr>
          <p:cNvPr id="157" name="Google Shape;157;p20"/>
          <p:cNvSpPr txBox="1"/>
          <p:nvPr/>
        </p:nvSpPr>
        <p:spPr>
          <a:xfrm>
            <a:off x="1484175" y="5569125"/>
            <a:ext cx="221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Courtesy Ella @ WHOI</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txBox="1"/>
          <p:nvPr>
            <p:ph type="title"/>
          </p:nvPr>
        </p:nvSpPr>
        <p:spPr>
          <a:xfrm>
            <a:off x="508000" y="236538"/>
            <a:ext cx="111759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Can’t Do It Without You!</a:t>
            </a:r>
            <a:endParaRPr/>
          </a:p>
        </p:txBody>
      </p:sp>
      <p:sp>
        <p:nvSpPr>
          <p:cNvPr id="163" name="Google Shape;163;p21"/>
          <p:cNvSpPr txBox="1"/>
          <p:nvPr>
            <p:ph idx="1" type="body"/>
          </p:nvPr>
        </p:nvSpPr>
        <p:spPr>
          <a:xfrm>
            <a:off x="508000" y="1076325"/>
            <a:ext cx="11175900" cy="4862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200"/>
              <a:buChar char="•"/>
            </a:pPr>
            <a:r>
              <a:rPr lang="en-US"/>
              <a:t>Technicians and Operators make SAMOS a success!</a:t>
            </a:r>
            <a:endParaRPr/>
          </a:p>
        </p:txBody>
      </p:sp>
      <p:pic>
        <p:nvPicPr>
          <p:cNvPr id="164" name="Google Shape;164;p21" title="SAMOS 5.jpg"/>
          <p:cNvPicPr preferRelativeResize="0"/>
          <p:nvPr/>
        </p:nvPicPr>
        <p:blipFill rotWithShape="1">
          <a:blip r:embed="rId3">
            <a:alphaModFix/>
          </a:blip>
          <a:srcRect b="0" l="0" r="0" t="32226"/>
          <a:stretch/>
        </p:blipFill>
        <p:spPr>
          <a:xfrm>
            <a:off x="5977025" y="1473250"/>
            <a:ext cx="4157573" cy="2113302"/>
          </a:xfrm>
          <a:prstGeom prst="rect">
            <a:avLst/>
          </a:prstGeom>
          <a:noFill/>
          <a:ln>
            <a:noFill/>
          </a:ln>
        </p:spPr>
      </p:pic>
      <p:pic>
        <p:nvPicPr>
          <p:cNvPr id="165" name="Google Shape;165;p21" title="SAMOS 3 (1).jpg"/>
          <p:cNvPicPr preferRelativeResize="0"/>
          <p:nvPr/>
        </p:nvPicPr>
        <p:blipFill rotWithShape="1">
          <a:blip r:embed="rId4">
            <a:alphaModFix/>
          </a:blip>
          <a:srcRect b="0" l="3161" r="3019" t="26432"/>
          <a:stretch/>
        </p:blipFill>
        <p:spPr>
          <a:xfrm>
            <a:off x="7014250" y="2991050"/>
            <a:ext cx="5011876" cy="2947676"/>
          </a:xfrm>
          <a:prstGeom prst="rect">
            <a:avLst/>
          </a:prstGeom>
          <a:noFill/>
          <a:ln>
            <a:noFill/>
          </a:ln>
        </p:spPr>
      </p:pic>
      <p:sp>
        <p:nvSpPr>
          <p:cNvPr id="166" name="Google Shape;166;p21"/>
          <p:cNvSpPr/>
          <p:nvPr/>
        </p:nvSpPr>
        <p:spPr>
          <a:xfrm>
            <a:off x="7982150" y="2928938"/>
            <a:ext cx="1683000" cy="9075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Comic Sans MS"/>
                <a:ea typeface="Comic Sans MS"/>
                <a:cs typeface="Comic Sans MS"/>
                <a:sym typeface="Comic Sans MS"/>
              </a:rPr>
              <a:t>Oof! </a:t>
            </a:r>
            <a:endParaRPr b="0" i="1" sz="12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Comic Sans MS"/>
                <a:ea typeface="Comic Sans MS"/>
                <a:cs typeface="Comic Sans MS"/>
                <a:sym typeface="Comic Sans MS"/>
              </a:rPr>
              <a:t>Soooo many "ometers!"</a:t>
            </a:r>
            <a:r>
              <a:rPr b="0" i="0" lang="en-US" sz="1200" u="none" cap="none" strike="noStrike">
                <a:solidFill>
                  <a:srgbClr val="000000"/>
                </a:solidFill>
                <a:latin typeface="Comic Sans MS"/>
                <a:ea typeface="Comic Sans MS"/>
                <a:cs typeface="Comic Sans MS"/>
                <a:sym typeface="Comic Sans MS"/>
              </a:rPr>
              <a:t> </a:t>
            </a:r>
            <a:r>
              <a:rPr b="0" i="0" lang="en-US"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
        <p:nvSpPr>
          <p:cNvPr id="167" name="Google Shape;167;p21"/>
          <p:cNvSpPr txBox="1"/>
          <p:nvPr/>
        </p:nvSpPr>
        <p:spPr>
          <a:xfrm rot="5400000">
            <a:off x="9439225" y="2244950"/>
            <a:ext cx="1641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7F6000"/>
                </a:solidFill>
                <a:latin typeface="Caveat"/>
                <a:ea typeface="Caveat"/>
                <a:cs typeface="Caveat"/>
                <a:sym typeface="Caveat"/>
              </a:rPr>
              <a:t>NOAA MO-DATA 2023 –</a:t>
            </a:r>
            <a:endParaRPr b="1" i="0" sz="1100" u="none" cap="none" strike="noStrike">
              <a:solidFill>
                <a:srgbClr val="7F6000"/>
              </a:solidFill>
              <a:latin typeface="Caveat"/>
              <a:ea typeface="Caveat"/>
              <a:cs typeface="Caveat"/>
              <a:sym typeface="Caveat"/>
            </a:endParaRPr>
          </a:p>
        </p:txBody>
      </p:sp>
      <p:sp>
        <p:nvSpPr>
          <p:cNvPr id="168" name="Google Shape;168;p21"/>
          <p:cNvSpPr txBox="1"/>
          <p:nvPr/>
        </p:nvSpPr>
        <p:spPr>
          <a:xfrm>
            <a:off x="10134600" y="2711450"/>
            <a:ext cx="2565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7F6000"/>
                </a:solidFill>
                <a:latin typeface="Caveat"/>
                <a:ea typeface="Caveat"/>
                <a:cs typeface="Caveat"/>
                <a:sym typeface="Caveat"/>
              </a:rPr>
              <a:t>–SAMOS MET TECH SHORT COURSE</a:t>
            </a:r>
            <a:endParaRPr b="1" i="0" sz="1000" u="none" cap="none" strike="noStrike">
              <a:solidFill>
                <a:srgbClr val="7F6000"/>
              </a:solidFill>
              <a:latin typeface="Caveat"/>
              <a:ea typeface="Caveat"/>
              <a:cs typeface="Caveat"/>
              <a:sym typeface="Caveat"/>
            </a:endParaRPr>
          </a:p>
        </p:txBody>
      </p:sp>
      <p:sp>
        <p:nvSpPr>
          <p:cNvPr id="169" name="Google Shape;169;p21"/>
          <p:cNvSpPr txBox="1"/>
          <p:nvPr/>
        </p:nvSpPr>
        <p:spPr>
          <a:xfrm>
            <a:off x="7655400" y="5840225"/>
            <a:ext cx="4062600" cy="33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Arial"/>
                <a:ea typeface="Arial"/>
                <a:cs typeface="Arial"/>
                <a:sym typeface="Arial"/>
              </a:rPr>
              <a:t>Images: courtesy Katie Watkins-Brandt, Section Chief, Science Services NOAA Marine Operations - Engineering</a:t>
            </a:r>
            <a:endParaRPr b="0" i="0" sz="100" u="none" cap="none" strike="noStrike">
              <a:solidFill>
                <a:schemeClr val="dk1"/>
              </a:solidFill>
              <a:latin typeface="Arial"/>
              <a:ea typeface="Arial"/>
              <a:cs typeface="Arial"/>
              <a:sym typeface="Arial"/>
            </a:endParaRPr>
          </a:p>
        </p:txBody>
      </p:sp>
      <p:sp>
        <p:nvSpPr>
          <p:cNvPr id="170" name="Google Shape;170;p21"/>
          <p:cNvSpPr txBox="1"/>
          <p:nvPr/>
        </p:nvSpPr>
        <p:spPr>
          <a:xfrm>
            <a:off x="722775" y="5477025"/>
            <a:ext cx="6824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800"/>
              <a:buFont typeface="Arial"/>
              <a:buNone/>
            </a:pPr>
            <a:r>
              <a:rPr b="0" i="1" lang="en-US" sz="1800" u="none" cap="none" strike="noStrike">
                <a:solidFill>
                  <a:srgbClr val="2D2D2D"/>
                </a:solidFill>
                <a:latin typeface="Arial"/>
                <a:ea typeface="Arial"/>
                <a:cs typeface="Arial"/>
                <a:sym typeface="Arial"/>
              </a:rPr>
              <a:t>"Pleasure in the job puts perfection in the work." - Aristotle</a:t>
            </a:r>
            <a:r>
              <a:rPr b="0" baseline="30000" i="1" lang="en-US" sz="1800" u="none" cap="none" strike="noStrike">
                <a:solidFill>
                  <a:srgbClr val="2D2D2D"/>
                </a:solidFill>
                <a:latin typeface="Arial"/>
                <a:ea typeface="Arial"/>
                <a:cs typeface="Arial"/>
                <a:sym typeface="Arial"/>
              </a:rPr>
              <a:t>*</a:t>
            </a:r>
            <a:endParaRPr b="0" baseline="30000" i="1" sz="2900" u="none" cap="none" strike="noStrike">
              <a:solidFill>
                <a:schemeClr val="dk1"/>
              </a:solidFill>
              <a:latin typeface="Arial"/>
              <a:ea typeface="Arial"/>
              <a:cs typeface="Arial"/>
              <a:sym typeface="Arial"/>
            </a:endParaRPr>
          </a:p>
        </p:txBody>
      </p:sp>
      <p:pic>
        <p:nvPicPr>
          <p:cNvPr id="171" name="Google Shape;171;p21"/>
          <p:cNvPicPr preferRelativeResize="0"/>
          <p:nvPr/>
        </p:nvPicPr>
        <p:blipFill rotWithShape="1">
          <a:blip r:embed="rId5">
            <a:alphaModFix/>
          </a:blip>
          <a:srcRect b="0" l="0" r="0" t="0"/>
          <a:stretch/>
        </p:blipFill>
        <p:spPr>
          <a:xfrm>
            <a:off x="81450" y="2225674"/>
            <a:ext cx="5665000" cy="3192105"/>
          </a:xfrm>
          <a:prstGeom prst="rect">
            <a:avLst/>
          </a:prstGeom>
          <a:noFill/>
          <a:ln>
            <a:noFill/>
          </a:ln>
        </p:spPr>
      </p:pic>
      <p:pic>
        <p:nvPicPr>
          <p:cNvPr id="172" name="Google Shape;172;p21"/>
          <p:cNvPicPr preferRelativeResize="0"/>
          <p:nvPr/>
        </p:nvPicPr>
        <p:blipFill rotWithShape="1">
          <a:blip r:embed="rId6">
            <a:alphaModFix/>
          </a:blip>
          <a:srcRect b="0" l="0" r="0" t="0"/>
          <a:stretch/>
        </p:blipFill>
        <p:spPr>
          <a:xfrm>
            <a:off x="187975" y="1763253"/>
            <a:ext cx="2344403" cy="1317401"/>
          </a:xfrm>
          <a:prstGeom prst="rect">
            <a:avLst/>
          </a:prstGeom>
          <a:noFill/>
          <a:ln>
            <a:noFill/>
          </a:ln>
        </p:spPr>
      </p:pic>
      <p:pic>
        <p:nvPicPr>
          <p:cNvPr id="173" name="Google Shape;173;p21"/>
          <p:cNvPicPr preferRelativeResize="0"/>
          <p:nvPr/>
        </p:nvPicPr>
        <p:blipFill rotWithShape="1">
          <a:blip r:embed="rId7">
            <a:alphaModFix/>
          </a:blip>
          <a:srcRect b="0" l="0" r="0" t="0"/>
          <a:stretch/>
        </p:blipFill>
        <p:spPr>
          <a:xfrm>
            <a:off x="3500400" y="2402944"/>
            <a:ext cx="2344399" cy="1317405"/>
          </a:xfrm>
          <a:prstGeom prst="rect">
            <a:avLst/>
          </a:prstGeom>
          <a:noFill/>
          <a:ln>
            <a:noFill/>
          </a:ln>
        </p:spPr>
      </p:pic>
      <p:sp>
        <p:nvSpPr>
          <p:cNvPr id="174" name="Google Shape;174;p21"/>
          <p:cNvSpPr txBox="1"/>
          <p:nvPr/>
        </p:nvSpPr>
        <p:spPr>
          <a:xfrm>
            <a:off x="2440800" y="1935550"/>
            <a:ext cx="68247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7F6000"/>
                </a:solidFill>
                <a:latin typeface="Caveat"/>
                <a:ea typeface="Caveat"/>
                <a:cs typeface="Caveat"/>
                <a:sym typeface="Caveat"/>
              </a:rPr>
              <a:t>Falkor(too)/SAMOS 2025 Virtual Visit and Device Review</a:t>
            </a:r>
            <a:endParaRPr b="1" i="0" sz="1300" u="none" cap="none" strike="noStrike">
              <a:solidFill>
                <a:srgbClr val="7F6000"/>
              </a:solidFill>
              <a:latin typeface="Caveat"/>
              <a:ea typeface="Caveat"/>
              <a:cs typeface="Caveat"/>
              <a:sym typeface="Caveat"/>
            </a:endParaRPr>
          </a:p>
        </p:txBody>
      </p:sp>
      <p:pic>
        <p:nvPicPr>
          <p:cNvPr id="175" name="Google Shape;175;p21"/>
          <p:cNvPicPr preferRelativeResize="0"/>
          <p:nvPr/>
        </p:nvPicPr>
        <p:blipFill rotWithShape="1">
          <a:blip r:embed="rId8">
            <a:alphaModFix/>
          </a:blip>
          <a:srcRect b="0" l="22073" r="35031" t="15081"/>
          <a:stretch/>
        </p:blipFill>
        <p:spPr>
          <a:xfrm>
            <a:off x="5936714" y="3951475"/>
            <a:ext cx="887277" cy="1317401"/>
          </a:xfrm>
          <a:prstGeom prst="rect">
            <a:avLst/>
          </a:prstGeom>
          <a:noFill/>
          <a:ln>
            <a:noFill/>
          </a:ln>
        </p:spPr>
      </p:pic>
      <p:pic>
        <p:nvPicPr>
          <p:cNvPr id="176" name="Google Shape;176;p21"/>
          <p:cNvPicPr preferRelativeResize="0"/>
          <p:nvPr/>
        </p:nvPicPr>
        <p:blipFill rotWithShape="1">
          <a:blip r:embed="rId9">
            <a:alphaModFix/>
          </a:blip>
          <a:srcRect b="0" l="0" r="0" t="0"/>
          <a:stretch/>
        </p:blipFill>
        <p:spPr>
          <a:xfrm>
            <a:off x="788474" y="152838"/>
            <a:ext cx="1461101" cy="685800"/>
          </a:xfrm>
          <a:prstGeom prst="rect">
            <a:avLst/>
          </a:prstGeom>
          <a:noFill/>
          <a:ln>
            <a:noFill/>
          </a:ln>
        </p:spPr>
      </p:pic>
      <p:pic>
        <p:nvPicPr>
          <p:cNvPr id="177" name="Google Shape;177;p21"/>
          <p:cNvPicPr preferRelativeResize="0"/>
          <p:nvPr/>
        </p:nvPicPr>
        <p:blipFill rotWithShape="1">
          <a:blip r:embed="rId10">
            <a:alphaModFix/>
          </a:blip>
          <a:srcRect b="0" l="0" r="0" t="0"/>
          <a:stretch/>
        </p:blipFill>
        <p:spPr>
          <a:xfrm>
            <a:off x="10509071" y="1228812"/>
            <a:ext cx="1682925" cy="1121524"/>
          </a:xfrm>
          <a:prstGeom prst="rect">
            <a:avLst/>
          </a:prstGeom>
          <a:noFill/>
          <a:ln>
            <a:noFill/>
          </a:ln>
        </p:spPr>
      </p:pic>
      <p:pic>
        <p:nvPicPr>
          <p:cNvPr id="178" name="Google Shape;178;p21"/>
          <p:cNvPicPr preferRelativeResize="0"/>
          <p:nvPr/>
        </p:nvPicPr>
        <p:blipFill rotWithShape="1">
          <a:blip r:embed="rId11">
            <a:alphaModFix/>
          </a:blip>
          <a:srcRect b="0" l="0" r="0" t="0"/>
          <a:stretch/>
        </p:blipFill>
        <p:spPr>
          <a:xfrm>
            <a:off x="187975" y="41937"/>
            <a:ext cx="946051" cy="907624"/>
          </a:xfrm>
          <a:prstGeom prst="rect">
            <a:avLst/>
          </a:prstGeom>
          <a:noFill/>
          <a:ln>
            <a:noFill/>
          </a:ln>
        </p:spPr>
      </p:pic>
      <p:pic>
        <p:nvPicPr>
          <p:cNvPr id="179" name="Google Shape;179;p21"/>
          <p:cNvPicPr preferRelativeResize="0"/>
          <p:nvPr/>
        </p:nvPicPr>
        <p:blipFill rotWithShape="1">
          <a:blip r:embed="rId12">
            <a:alphaModFix/>
          </a:blip>
          <a:srcRect b="0" l="0" r="0" t="0"/>
          <a:stretch/>
        </p:blipFill>
        <p:spPr>
          <a:xfrm>
            <a:off x="9265489" y="291237"/>
            <a:ext cx="1614259" cy="576450"/>
          </a:xfrm>
          <a:prstGeom prst="rect">
            <a:avLst/>
          </a:prstGeom>
          <a:noFill/>
          <a:ln>
            <a:noFill/>
          </a:ln>
        </p:spPr>
      </p:pic>
      <p:sp>
        <p:nvSpPr>
          <p:cNvPr id="180" name="Google Shape;180;p21"/>
          <p:cNvSpPr txBox="1"/>
          <p:nvPr/>
        </p:nvSpPr>
        <p:spPr>
          <a:xfrm rot="-5400000">
            <a:off x="5814750" y="4584350"/>
            <a:ext cx="24375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chemeClr val="dk1"/>
                </a:solidFill>
                <a:latin typeface="Arial"/>
                <a:ea typeface="Arial"/>
                <a:cs typeface="Arial"/>
                <a:sym typeface="Arial"/>
              </a:rPr>
              <a:t>Joke: courtesy Charlie Wilkins,Science Svcs NOAA Marine Ops - Engineering</a:t>
            </a:r>
            <a:endParaRPr b="0" i="0" sz="1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