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sldIdLst>
    <p:sldId id="256" r:id="rId2"/>
    <p:sldId id="263" r:id="rId3"/>
    <p:sldId id="257" r:id="rId4"/>
    <p:sldId id="269" r:id="rId5"/>
    <p:sldId id="274" r:id="rId6"/>
    <p:sldId id="277" r:id="rId7"/>
    <p:sldId id="278" r:id="rId8"/>
    <p:sldId id="264" r:id="rId9"/>
    <p:sldId id="25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3ED"/>
    <a:srgbClr val="FFA19B"/>
    <a:srgbClr val="FFF3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17"/>
    <p:restoredTop sz="60351"/>
  </p:normalViewPr>
  <p:slideViewPr>
    <p:cSldViewPr snapToGrid="0">
      <p:cViewPr varScale="1">
        <p:scale>
          <a:sx n="95" d="100"/>
          <a:sy n="95" d="100"/>
        </p:scale>
        <p:origin x="2304" y="9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AFE750-0495-5642-8FA9-330E6D025C05}"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737431-BA29-6049-99C2-9BBDB6AC2208}" type="slidenum">
              <a:rPr lang="en-US" smtClean="0"/>
              <a:t>‹#›</a:t>
            </a:fld>
            <a:endParaRPr lang="en-US"/>
          </a:p>
        </p:txBody>
      </p:sp>
    </p:spTree>
    <p:extLst>
      <p:ext uri="{BB962C8B-B14F-4D97-AF65-F5344CB8AC3E}">
        <p14:creationId xmlns:p14="http://schemas.microsoft.com/office/powerpoint/2010/main" val="1993588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737431-BA29-6049-99C2-9BBDB6AC2208}" type="slidenum">
              <a:rPr lang="en-US" smtClean="0"/>
              <a:t>1</a:t>
            </a:fld>
            <a:endParaRPr lang="en-US"/>
          </a:p>
        </p:txBody>
      </p:sp>
    </p:spTree>
    <p:extLst>
      <p:ext uri="{BB962C8B-B14F-4D97-AF65-F5344CB8AC3E}">
        <p14:creationId xmlns:p14="http://schemas.microsoft.com/office/powerpoint/2010/main" val="4045454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a:p>
            <a:r>
              <a:rPr lang="en-US" dirty="0"/>
              <a:t>Science and national security relevance </a:t>
            </a:r>
          </a:p>
          <a:p>
            <a:r>
              <a:rPr lang="en-US" dirty="0"/>
              <a:t>Summarize how </a:t>
            </a:r>
            <a:r>
              <a:rPr lang="en-US" dirty="0" err="1"/>
              <a:t>pfpe</a:t>
            </a:r>
            <a:r>
              <a:rPr lang="en-US" dirty="0"/>
              <a:t> works, liaison among operator and R2R, and occasional science user support </a:t>
            </a:r>
          </a:p>
          <a:p>
            <a:r>
              <a:rPr lang="en-US" dirty="0"/>
              <a:t>We are a resource for science and ship support </a:t>
            </a:r>
          </a:p>
          <a:p>
            <a:endParaRPr lang="en-US" dirty="0"/>
          </a:p>
        </p:txBody>
      </p:sp>
      <p:sp>
        <p:nvSpPr>
          <p:cNvPr id="4" name="Slide Number Placeholder 3"/>
          <p:cNvSpPr>
            <a:spLocks noGrp="1"/>
          </p:cNvSpPr>
          <p:nvPr>
            <p:ph type="sldNum" sz="quarter" idx="5"/>
          </p:nvPr>
        </p:nvSpPr>
        <p:spPr/>
        <p:txBody>
          <a:bodyPr/>
          <a:lstStyle/>
          <a:p>
            <a:fld id="{06737431-BA29-6049-99C2-9BBDB6AC2208}" type="slidenum">
              <a:rPr lang="en-US" smtClean="0"/>
              <a:t>2</a:t>
            </a:fld>
            <a:endParaRPr lang="en-US"/>
          </a:p>
        </p:txBody>
      </p:sp>
    </p:spTree>
    <p:extLst>
      <p:ext uri="{BB962C8B-B14F-4D97-AF65-F5344CB8AC3E}">
        <p14:creationId xmlns:p14="http://schemas.microsoft.com/office/powerpoint/2010/main" val="2111432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year’s highlight – Thank to Tim McGovern’s continued support, PFPE could retire the Langseth’s BGM3 system and installed </a:t>
            </a:r>
            <a:r>
              <a:rPr lang="en-US" dirty="0" err="1"/>
              <a:t>DgS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Academic Research vessel that experienced the BGM3 to DGS was Thompson; her 5-yr maintenance is currently undertaken. The </a:t>
            </a:r>
            <a:r>
              <a:rPr lang="en-US" dirty="0" err="1"/>
              <a:t>DgS</a:t>
            </a:r>
            <a:r>
              <a:rPr lang="en-US" dirty="0"/>
              <a:t> meter is being checked out, and then sent back to Singapore toward the end of the dry dock to support </a:t>
            </a:r>
            <a:r>
              <a:rPr lang="en-US" dirty="0" err="1"/>
              <a:t>upcopming</a:t>
            </a:r>
            <a:r>
              <a:rPr lang="en-US" dirty="0"/>
              <a:t> science missions.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saddest news was the </a:t>
            </a:r>
            <a:r>
              <a:rPr lang="en-US" dirty="0" err="1"/>
              <a:t>demob</a:t>
            </a:r>
            <a:r>
              <a:rPr lang="en-US" dirty="0"/>
              <a:t> of science instrument from Palmer. I was there for their newly installed DGS meter (December 2023) in the 3</a:t>
            </a:r>
            <a:r>
              <a:rPr lang="en-US" baseline="30000" dirty="0"/>
              <a:t>rd</a:t>
            </a:r>
            <a:r>
              <a:rPr lang="en-US" dirty="0"/>
              <a:t> week of September in Punta </a:t>
            </a:r>
            <a:r>
              <a:rPr lang="en-US" dirty="0" err="1"/>
              <a:t>Arenus</a:t>
            </a:r>
            <a:r>
              <a:rPr lang="en-US" dirty="0"/>
              <a:t> Chile. This meter will be on the way to the manufacture to check up in next February, and the PFPE is hoping to then replace the BGM3 system with this meter on Kilo Moana.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I can find in the room Andrew, matt and hila – thank them for USAPs effort to have them there, and thank them for being there at RVTEC as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0021D4E-3196-624B-B6CB-B64D4EBB3CDE}" type="slidenum">
              <a:rPr lang="en-US" smtClean="0"/>
              <a:t>3</a:t>
            </a:fld>
            <a:endParaRPr lang="en-US"/>
          </a:p>
        </p:txBody>
      </p:sp>
    </p:spTree>
    <p:extLst>
      <p:ext uri="{BB962C8B-B14F-4D97-AF65-F5344CB8AC3E}">
        <p14:creationId xmlns:p14="http://schemas.microsoft.com/office/powerpoint/2010/main" val="3192874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 get questions: “should we do land tie/gravity tie?” – the question should be “we will be in this port, do you have any information where would be the land tie station?” because the answer to the first question is always YES. Even with this new, 21-st century gravimeter, the mechanical components will drift over time, and correcting them as frequent as possible is the only way to make the data collected use-able. </a:t>
            </a:r>
          </a:p>
          <a:p>
            <a:endParaRPr lang="en-US" dirty="0"/>
          </a:p>
          <a:p>
            <a:r>
              <a:rPr lang="en-US" dirty="0"/>
              <a:t>Many of you went through this – if you are lucky, the absolute station has it’s own little museum like the one in  botanical garden in Christchurch, New Zealand. Or, you may never find one in the jungle in Pohnpei – even two marked back in 1970s….. Or, you find a very faint paint mark on the station mark right next to the Dutch Harbor airport….. so after your successful measurements, you might want to retouch the paint for future fellow </a:t>
            </a:r>
            <a:r>
              <a:rPr lang="en-US" dirty="0" err="1"/>
              <a:t>grav</a:t>
            </a:r>
            <a:r>
              <a:rPr lang="en-US" dirty="0"/>
              <a:t>-tie-</a:t>
            </a:r>
            <a:r>
              <a:rPr lang="en-US" dirty="0" err="1"/>
              <a:t>rs</a:t>
            </a:r>
            <a:r>
              <a:rPr lang="en-US" dirty="0"/>
              <a:t>. </a:t>
            </a:r>
          </a:p>
          <a:p>
            <a:endParaRPr lang="en-US" dirty="0"/>
          </a:p>
          <a:p>
            <a:r>
              <a:rPr lang="en-US" dirty="0"/>
              <a:t>IF you have questions about (1) whether or not your port call situation would be gravity tie or land tie – ask PFPE! (2) sometimes you have to be on anchorage – ask PFPE what to do! </a:t>
            </a:r>
          </a:p>
          <a:p>
            <a:endParaRPr lang="en-US" dirty="0"/>
          </a:p>
          <a:p>
            <a:r>
              <a:rPr lang="en-US" dirty="0"/>
              <a:t>We are here to help. </a:t>
            </a:r>
          </a:p>
          <a:p>
            <a:endParaRPr lang="en-US" dirty="0"/>
          </a:p>
          <a:p>
            <a:endParaRPr lang="en-US" dirty="0"/>
          </a:p>
        </p:txBody>
      </p:sp>
      <p:sp>
        <p:nvSpPr>
          <p:cNvPr id="4" name="Slide Number Placeholder 3"/>
          <p:cNvSpPr>
            <a:spLocks noGrp="1"/>
          </p:cNvSpPr>
          <p:nvPr>
            <p:ph type="sldNum" sz="quarter" idx="5"/>
          </p:nvPr>
        </p:nvSpPr>
        <p:spPr/>
        <p:txBody>
          <a:bodyPr/>
          <a:lstStyle/>
          <a:p>
            <a:fld id="{06737431-BA29-6049-99C2-9BBDB6AC2208}" type="slidenum">
              <a:rPr lang="en-US" smtClean="0"/>
              <a:t>4</a:t>
            </a:fld>
            <a:endParaRPr lang="en-US"/>
          </a:p>
        </p:txBody>
      </p:sp>
    </p:spTree>
    <p:extLst>
      <p:ext uri="{BB962C8B-B14F-4D97-AF65-F5344CB8AC3E}">
        <p14:creationId xmlns:p14="http://schemas.microsoft.com/office/powerpoint/2010/main" val="3910935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021D4E-3196-624B-B6CB-B64D4EBB3CDE}" type="slidenum">
              <a:rPr lang="en-US" smtClean="0"/>
              <a:t>5</a:t>
            </a:fld>
            <a:endParaRPr lang="en-US"/>
          </a:p>
        </p:txBody>
      </p:sp>
    </p:spTree>
    <p:extLst>
      <p:ext uri="{BB962C8B-B14F-4D97-AF65-F5344CB8AC3E}">
        <p14:creationId xmlns:p14="http://schemas.microsoft.com/office/powerpoint/2010/main" val="2104451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providing the operators to be able to guide the science users, software and documentation repository, extra thanks to Hannah Mark at Columbia and </a:t>
            </a:r>
            <a:r>
              <a:rPr lang="en-US" dirty="0" err="1"/>
              <a:t>Jyun</a:t>
            </a:r>
            <a:r>
              <a:rPr lang="en-US" dirty="0"/>
              <a:t>-Nai Wu at WHOI </a:t>
            </a:r>
          </a:p>
          <a:p>
            <a:endParaRPr lang="en-US" dirty="0"/>
          </a:p>
        </p:txBody>
      </p:sp>
      <p:sp>
        <p:nvSpPr>
          <p:cNvPr id="4" name="Slide Number Placeholder 3"/>
          <p:cNvSpPr>
            <a:spLocks noGrp="1"/>
          </p:cNvSpPr>
          <p:nvPr>
            <p:ph type="sldNum" sz="quarter" idx="5"/>
          </p:nvPr>
        </p:nvSpPr>
        <p:spPr/>
        <p:txBody>
          <a:bodyPr/>
          <a:lstStyle/>
          <a:p>
            <a:fld id="{06737431-BA29-6049-99C2-9BBDB6AC2208}" type="slidenum">
              <a:rPr lang="en-US" smtClean="0"/>
              <a:t>7</a:t>
            </a:fld>
            <a:endParaRPr lang="en-US"/>
          </a:p>
        </p:txBody>
      </p:sp>
    </p:spTree>
    <p:extLst>
      <p:ext uri="{BB962C8B-B14F-4D97-AF65-F5344CB8AC3E}">
        <p14:creationId xmlns:p14="http://schemas.microsoft.com/office/powerpoint/2010/main" val="110260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refine our understanding on the ACTUAL shape of Earth (GEOID),</a:t>
            </a:r>
          </a:p>
          <a:p>
            <a:r>
              <a:rPr lang="en-US" dirty="0"/>
              <a:t>we need gravity data from your vessels!! </a:t>
            </a:r>
          </a:p>
          <a:p>
            <a:endParaRPr lang="en-US" dirty="0"/>
          </a:p>
          <a:p>
            <a:r>
              <a:rPr lang="en-US" dirty="0"/>
              <a:t>Another example – so that you could hold a visual image. </a:t>
            </a:r>
          </a:p>
          <a:p>
            <a:r>
              <a:rPr lang="en-US" dirty="0"/>
              <a:t>This is why it matters.</a:t>
            </a:r>
          </a:p>
          <a:p>
            <a:r>
              <a:rPr lang="en-US" dirty="0"/>
              <a:t>EVERY SINGLE nautical mile you sail DOES matter for addressing this question. </a:t>
            </a:r>
          </a:p>
          <a:p>
            <a:r>
              <a:rPr lang="en-US" dirty="0"/>
              <a:t>It is, in essence, what academic research fleet delineates their missions from any industry or defense platforms. </a:t>
            </a:r>
          </a:p>
          <a:p>
            <a:endParaRPr lang="en-US" dirty="0"/>
          </a:p>
          <a:p>
            <a:pPr algn="l"/>
            <a:r>
              <a:rPr lang="en-US" sz="1200" i="1" dirty="0"/>
              <a:t>“</a:t>
            </a:r>
            <a:r>
              <a:rPr lang="en-US" sz="1200" b="1" i="1" dirty="0">
                <a:solidFill>
                  <a:srgbClr val="212529"/>
                </a:solidFill>
                <a:effectLst/>
                <a:latin typeface="calibri" panose="020F0502020204030204" pitchFamily="34" charset="0"/>
              </a:rPr>
              <a:t>Earth Gravitational Model (EGM)</a:t>
            </a:r>
          </a:p>
          <a:p>
            <a:pPr algn="l"/>
            <a:r>
              <a:rPr lang="en-US" sz="1200" b="0" i="1" dirty="0">
                <a:solidFill>
                  <a:srgbClr val="212529"/>
                </a:solidFill>
                <a:effectLst/>
                <a:latin typeface="calibri" panose="020F0502020204030204" pitchFamily="34" charset="0"/>
              </a:rPr>
              <a:t>This division in the Office of Geomatics at NGA is responsible for </a:t>
            </a:r>
          </a:p>
          <a:p>
            <a:pPr algn="l"/>
            <a:r>
              <a:rPr lang="en-US" sz="1200" b="0" i="1" dirty="0">
                <a:solidFill>
                  <a:srgbClr val="212529"/>
                </a:solidFill>
                <a:effectLst/>
                <a:latin typeface="calibri" panose="020F0502020204030204" pitchFamily="34" charset="0"/>
              </a:rPr>
              <a:t>collecting, processing, and evaluating gravity data (free-air and </a:t>
            </a:r>
          </a:p>
          <a:p>
            <a:pPr algn="l"/>
            <a:r>
              <a:rPr lang="en-US" sz="1200" b="0" i="1" dirty="0">
                <a:solidFill>
                  <a:srgbClr val="212529"/>
                </a:solidFill>
                <a:effectLst/>
                <a:latin typeface="calibri" panose="020F0502020204030204" pitchFamily="34" charset="0"/>
              </a:rPr>
              <a:t>Bouguer gravity anomalies). These data are then used to compute </a:t>
            </a:r>
          </a:p>
          <a:p>
            <a:pPr algn="l"/>
            <a:r>
              <a:rPr lang="en-US" sz="1200" b="0" i="1" dirty="0">
                <a:solidFill>
                  <a:srgbClr val="212529"/>
                </a:solidFill>
                <a:effectLst/>
                <a:latin typeface="calibri" panose="020F0502020204030204" pitchFamily="34" charset="0"/>
              </a:rPr>
              <a:t>gravimetric quantities such as mean gravity anomalies, geoid heights, </a:t>
            </a:r>
          </a:p>
          <a:p>
            <a:pPr algn="l"/>
            <a:r>
              <a:rPr lang="en-US" sz="1200" b="0" i="1" dirty="0">
                <a:solidFill>
                  <a:srgbClr val="212529"/>
                </a:solidFill>
                <a:effectLst/>
                <a:latin typeface="calibri" panose="020F0502020204030204" pitchFamily="34" charset="0"/>
              </a:rPr>
              <a:t>deflections of the vertical, and gravity disturbances. All of these </a:t>
            </a:r>
          </a:p>
          <a:p>
            <a:pPr algn="l"/>
            <a:r>
              <a:rPr lang="en-US" sz="1200" b="0" i="1" dirty="0">
                <a:solidFill>
                  <a:srgbClr val="212529"/>
                </a:solidFill>
                <a:effectLst/>
                <a:latin typeface="calibri" panose="020F0502020204030204" pitchFamily="34" charset="0"/>
              </a:rPr>
              <a:t>quantities are used in World Geodetic System 1984 support, navigation </a:t>
            </a:r>
          </a:p>
          <a:p>
            <a:pPr algn="l"/>
            <a:r>
              <a:rPr lang="en-US" sz="1200" b="0" i="1" dirty="0">
                <a:solidFill>
                  <a:srgbClr val="212529"/>
                </a:solidFill>
                <a:effectLst/>
                <a:latin typeface="calibri" panose="020F0502020204030204" pitchFamily="34" charset="0"/>
              </a:rPr>
              <a:t>systems, mapping projects, and different types of surveys.</a:t>
            </a:r>
          </a:p>
          <a:p>
            <a:pPr algn="l"/>
            <a:r>
              <a:rPr lang="en-US" sz="1200" b="0" i="1" dirty="0">
                <a:solidFill>
                  <a:srgbClr val="212529"/>
                </a:solidFill>
                <a:effectLst/>
                <a:latin typeface="calibri" panose="020F0502020204030204" pitchFamily="34" charset="0"/>
              </a:rPr>
              <a:t>An Earth Gravitational Model (EGM) is set of geopotential coefficients </a:t>
            </a:r>
          </a:p>
          <a:p>
            <a:pPr algn="l"/>
            <a:r>
              <a:rPr lang="en-US" sz="1200" b="0" i="1" dirty="0">
                <a:solidFill>
                  <a:srgbClr val="212529"/>
                </a:solidFill>
                <a:effectLst/>
                <a:latin typeface="calibri" panose="020F0502020204030204" pitchFamily="34" charset="0"/>
              </a:rPr>
              <a:t>used in a spherical harmonic expansion to create a global potential </a:t>
            </a:r>
          </a:p>
          <a:p>
            <a:pPr algn="l"/>
            <a:r>
              <a:rPr lang="en-US" sz="1200" b="0" i="1" dirty="0">
                <a:solidFill>
                  <a:srgbClr val="212529"/>
                </a:solidFill>
                <a:effectLst/>
                <a:latin typeface="calibri" panose="020F0502020204030204" pitchFamily="34" charset="0"/>
              </a:rPr>
              <a:t>surface to coincide with Mean Sea Level (MSL).</a:t>
            </a:r>
          </a:p>
          <a:p>
            <a:r>
              <a:rPr lang="en-US" sz="1200" b="0" i="1" dirty="0">
                <a:solidFill>
                  <a:srgbClr val="212529"/>
                </a:solidFill>
                <a:effectLst/>
                <a:latin typeface="calibri" panose="020F0502020204030204" pitchFamily="34" charset="0"/>
              </a:rPr>
              <a:t> This surface is called </a:t>
            </a:r>
            <a:r>
              <a:rPr lang="en-US" sz="1200" i="1" dirty="0">
                <a:solidFill>
                  <a:srgbClr val="212529"/>
                </a:solidFill>
                <a:latin typeface="calibri" panose="020F0502020204030204" pitchFamily="34" charset="0"/>
              </a:rPr>
              <a:t>a </a:t>
            </a:r>
            <a:r>
              <a:rPr lang="en-US" sz="1200" i="1" dirty="0">
                <a:solidFill>
                  <a:srgbClr val="FF0000"/>
                </a:solidFill>
                <a:latin typeface="calibri" panose="020F0502020204030204" pitchFamily="34" charset="0"/>
              </a:rPr>
              <a:t>geoid </a:t>
            </a:r>
            <a:r>
              <a:rPr lang="en-US" sz="1200" b="0" i="1" dirty="0">
                <a:solidFill>
                  <a:srgbClr val="FF0000"/>
                </a:solidFill>
                <a:effectLst/>
                <a:latin typeface="calibri" panose="020F0502020204030204" pitchFamily="34" charset="0"/>
              </a:rPr>
              <a:t>and it fluctuates above</a:t>
            </a:r>
          </a:p>
          <a:p>
            <a:r>
              <a:rPr lang="en-US" sz="1200" b="0" i="1" dirty="0">
                <a:solidFill>
                  <a:srgbClr val="FF0000"/>
                </a:solidFill>
                <a:effectLst/>
                <a:latin typeface="calibri" panose="020F0502020204030204" pitchFamily="34" charset="0"/>
              </a:rPr>
              <a:t> and below the reference ellipsoid </a:t>
            </a:r>
            <a:r>
              <a:rPr lang="en-US" sz="1200" i="1" dirty="0">
                <a:solidFill>
                  <a:srgbClr val="FF0000"/>
                </a:solidFill>
                <a:latin typeface="calibri" panose="020F0502020204030204" pitchFamily="34" charset="0"/>
              </a:rPr>
              <a:t>surface established </a:t>
            </a:r>
            <a:r>
              <a:rPr lang="en-US" sz="1200" b="0" i="1" dirty="0">
                <a:solidFill>
                  <a:srgbClr val="FF0000"/>
                </a:solidFill>
                <a:effectLst/>
                <a:latin typeface="calibri" panose="020F0502020204030204" pitchFamily="34" charset="0"/>
              </a:rPr>
              <a:t>by WGS 84.</a:t>
            </a:r>
            <a:r>
              <a:rPr lang="en-US" sz="1200" b="0" i="1" dirty="0">
                <a:solidFill>
                  <a:srgbClr val="212529"/>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60021D4E-3196-624B-B6CB-B64D4EBB3CDE}" type="slidenum">
              <a:rPr lang="en-US" smtClean="0"/>
              <a:t>8</a:t>
            </a:fld>
            <a:endParaRPr lang="en-US"/>
          </a:p>
        </p:txBody>
      </p:sp>
    </p:spTree>
    <p:extLst>
      <p:ext uri="{BB962C8B-B14F-4D97-AF65-F5344CB8AC3E}">
        <p14:creationId xmlns:p14="http://schemas.microsoft.com/office/powerpoint/2010/main" val="1519732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06737431-BA29-6049-99C2-9BBDB6AC2208}" type="slidenum">
              <a:rPr lang="en-US" smtClean="0"/>
              <a:t>9</a:t>
            </a:fld>
            <a:endParaRPr lang="en-US"/>
          </a:p>
        </p:txBody>
      </p:sp>
    </p:spTree>
    <p:extLst>
      <p:ext uri="{BB962C8B-B14F-4D97-AF65-F5344CB8AC3E}">
        <p14:creationId xmlns:p14="http://schemas.microsoft.com/office/powerpoint/2010/main" val="3865292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10/28/2025</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51800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10/28/2025</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875735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10/28/2025</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94562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10/28/2025</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8191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10/28/2025</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750369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10/28/2025</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501041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10/28/2025</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33949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10/28/2025</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4351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10/28/2025</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137285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10/28/2025</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102585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10/28/2025</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51299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10/28/2025</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18426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10/28/2025</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3561584060"/>
      </p:ext>
    </p:extLst>
  </p:cSld>
  <p:clrMap bg1="lt1" tx1="dk1" bg2="lt2" tx2="dk2" accent1="accent1" accent2="accent2" accent3="accent3" accent4="accent4" accent5="accent5" accent6="accent6" hlink="hlink" folHlink="folHlink"/>
  <p:sldLayoutIdLst>
    <p:sldLayoutId id="2147483672" r:id="rId1"/>
    <p:sldLayoutId id="2147483671"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 id="2147483661" r:id="rId11"/>
    <p:sldLayoutId id="2147483662"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4E3FBF-F635-C63C-4917-FFC054327CB3}"/>
              </a:ext>
            </a:extLst>
          </p:cNvPr>
          <p:cNvSpPr>
            <a:spLocks noGrp="1"/>
          </p:cNvSpPr>
          <p:nvPr>
            <p:ph type="ctrTitle"/>
          </p:nvPr>
        </p:nvSpPr>
        <p:spPr>
          <a:xfrm>
            <a:off x="640419" y="271738"/>
            <a:ext cx="5187989" cy="4567137"/>
          </a:xfrm>
        </p:spPr>
        <p:txBody>
          <a:bodyPr>
            <a:normAutofit/>
          </a:bodyPr>
          <a:lstStyle/>
          <a:p>
            <a:r>
              <a:rPr lang="en-US" dirty="0"/>
              <a:t>PFPE</a:t>
            </a:r>
            <a:br>
              <a:rPr lang="en-US" dirty="0"/>
            </a:br>
            <a:r>
              <a:rPr lang="en-US" sz="3600" dirty="0"/>
              <a:t>2025</a:t>
            </a:r>
          </a:p>
        </p:txBody>
      </p:sp>
      <p:sp>
        <p:nvSpPr>
          <p:cNvPr id="3" name="Subtitle 2">
            <a:extLst>
              <a:ext uri="{FF2B5EF4-FFF2-40B4-BE49-F238E27FC236}">
                <a16:creationId xmlns:a16="http://schemas.microsoft.com/office/drawing/2014/main" id="{9735A6A5-0CA2-876A-B99C-F5C74315BB08}"/>
              </a:ext>
            </a:extLst>
          </p:cNvPr>
          <p:cNvSpPr>
            <a:spLocks noGrp="1"/>
          </p:cNvSpPr>
          <p:nvPr>
            <p:ph type="subTitle" idx="1"/>
          </p:nvPr>
        </p:nvSpPr>
        <p:spPr>
          <a:xfrm>
            <a:off x="175723" y="5241403"/>
            <a:ext cx="7012711" cy="1109669"/>
          </a:xfrm>
        </p:spPr>
        <p:txBody>
          <a:bodyPr>
            <a:normAutofit/>
          </a:bodyPr>
          <a:lstStyle/>
          <a:p>
            <a:r>
              <a:rPr lang="en-US" sz="1800" dirty="0"/>
              <a:t>PFPE</a:t>
            </a:r>
          </a:p>
          <a:p>
            <a:r>
              <a:rPr lang="en-US" sz="1800" dirty="0">
                <a:sym typeface="Wingdings" pitchFamily="2" charset="2"/>
              </a:rPr>
              <a:t>Marissa Small, </a:t>
            </a:r>
            <a:r>
              <a:rPr lang="en-US" sz="1800" dirty="0"/>
              <a:t>Masako Tominaga</a:t>
            </a:r>
            <a:r>
              <a:rPr lang="en-US" sz="1800" dirty="0">
                <a:sym typeface="Wingdings" pitchFamily="2" charset="2"/>
              </a:rPr>
              <a:t>, Maurice Tivey</a:t>
            </a:r>
            <a:r>
              <a:rPr lang="en-US" sz="1800" dirty="0"/>
              <a:t>, </a:t>
            </a:r>
            <a:r>
              <a:rPr lang="en-US" sz="1800" dirty="0" err="1">
                <a:sym typeface="Wingdings" pitchFamily="2" charset="2"/>
              </a:rPr>
              <a:t>Jyun-nai</a:t>
            </a:r>
            <a:r>
              <a:rPr lang="en-US" sz="1800" dirty="0">
                <a:sym typeface="Wingdings" pitchFamily="2" charset="2"/>
              </a:rPr>
              <a:t> Wu,</a:t>
            </a:r>
            <a:r>
              <a:rPr lang="en-US" sz="1800" dirty="0"/>
              <a:t> Steve </a:t>
            </a:r>
            <a:r>
              <a:rPr lang="en-US" sz="1800" dirty="0" err="1"/>
              <a:t>Faluotico</a:t>
            </a:r>
            <a:r>
              <a:rPr lang="en-US" sz="1800" dirty="0"/>
              <a:t> AND Tom Lanagan</a:t>
            </a:r>
          </a:p>
          <a:p>
            <a:endParaRPr lang="en-US" sz="1800" dirty="0"/>
          </a:p>
          <a:p>
            <a:endParaRPr lang="en-US" sz="1800" dirty="0"/>
          </a:p>
        </p:txBody>
      </p:sp>
      <p:pic>
        <p:nvPicPr>
          <p:cNvPr id="4" name="Picture 3" descr="An abstract genetic concept">
            <a:extLst>
              <a:ext uri="{FF2B5EF4-FFF2-40B4-BE49-F238E27FC236}">
                <a16:creationId xmlns:a16="http://schemas.microsoft.com/office/drawing/2014/main" id="{5B18BD62-2565-DE19-5CA8-0F62ED1CF271}"/>
              </a:ext>
            </a:extLst>
          </p:cNvPr>
          <p:cNvPicPr>
            <a:picLocks noChangeAspect="1"/>
          </p:cNvPicPr>
          <p:nvPr/>
        </p:nvPicPr>
        <p:blipFill>
          <a:blip r:embed="rId3"/>
          <a:srcRect l="9023" r="403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5" name="Picture 4" descr="A picture containing logo&#10;&#10;Description automatically generated">
            <a:extLst>
              <a:ext uri="{FF2B5EF4-FFF2-40B4-BE49-F238E27FC236}">
                <a16:creationId xmlns:a16="http://schemas.microsoft.com/office/drawing/2014/main" id="{B2D12478-EE1D-790D-392D-DD992EF7592D}"/>
              </a:ext>
            </a:extLst>
          </p:cNvPr>
          <p:cNvPicPr>
            <a:picLocks noChangeAspect="1"/>
          </p:cNvPicPr>
          <p:nvPr/>
        </p:nvPicPr>
        <p:blipFill>
          <a:blip r:embed="rId4"/>
          <a:stretch>
            <a:fillRect/>
          </a:stretch>
        </p:blipFill>
        <p:spPr>
          <a:xfrm>
            <a:off x="640419" y="135206"/>
            <a:ext cx="1454150" cy="1422014"/>
          </a:xfrm>
          <a:prstGeom prst="rect">
            <a:avLst/>
          </a:prstGeom>
        </p:spPr>
      </p:pic>
      <p:pic>
        <p:nvPicPr>
          <p:cNvPr id="6" name="Picture 5" descr="Logo&#10;&#10;Description automatically generated with low confidence">
            <a:extLst>
              <a:ext uri="{FF2B5EF4-FFF2-40B4-BE49-F238E27FC236}">
                <a16:creationId xmlns:a16="http://schemas.microsoft.com/office/drawing/2014/main" id="{AF0B7767-35E7-3EC7-4174-03CC04C78A52}"/>
              </a:ext>
            </a:extLst>
          </p:cNvPr>
          <p:cNvPicPr>
            <a:picLocks noChangeAspect="1"/>
          </p:cNvPicPr>
          <p:nvPr/>
        </p:nvPicPr>
        <p:blipFill>
          <a:blip r:embed="rId5"/>
          <a:stretch>
            <a:fillRect/>
          </a:stretch>
        </p:blipFill>
        <p:spPr>
          <a:xfrm>
            <a:off x="6389210" y="218075"/>
            <a:ext cx="1598449" cy="1423009"/>
          </a:xfrm>
          <a:prstGeom prst="rect">
            <a:avLst/>
          </a:prstGeom>
        </p:spPr>
      </p:pic>
      <p:pic>
        <p:nvPicPr>
          <p:cNvPr id="7" name="Picture 6" descr="A picture containing calendar&#10;&#10;Description automatically generated">
            <a:extLst>
              <a:ext uri="{FF2B5EF4-FFF2-40B4-BE49-F238E27FC236}">
                <a16:creationId xmlns:a16="http://schemas.microsoft.com/office/drawing/2014/main" id="{0A5047D8-9F76-150B-4DDD-31662C879ACF}"/>
              </a:ext>
            </a:extLst>
          </p:cNvPr>
          <p:cNvPicPr>
            <a:picLocks noChangeAspect="1"/>
          </p:cNvPicPr>
          <p:nvPr/>
        </p:nvPicPr>
        <p:blipFill>
          <a:blip r:embed="rId6"/>
          <a:stretch>
            <a:fillRect/>
          </a:stretch>
        </p:blipFill>
        <p:spPr>
          <a:xfrm>
            <a:off x="4740170" y="225382"/>
            <a:ext cx="1473166" cy="1422014"/>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5BAAB67B-0D43-8214-F59F-4D1A0883FB8D}"/>
              </a:ext>
            </a:extLst>
          </p:cNvPr>
          <p:cNvPicPr>
            <a:picLocks noChangeAspect="1"/>
          </p:cNvPicPr>
          <p:nvPr/>
        </p:nvPicPr>
        <p:blipFill>
          <a:blip r:embed="rId7"/>
          <a:stretch>
            <a:fillRect/>
          </a:stretch>
        </p:blipFill>
        <p:spPr>
          <a:xfrm>
            <a:off x="8112959" y="465707"/>
            <a:ext cx="2568843" cy="795979"/>
          </a:xfrm>
          <a:prstGeom prst="rect">
            <a:avLst/>
          </a:prstGeom>
        </p:spPr>
      </p:pic>
      <p:pic>
        <p:nvPicPr>
          <p:cNvPr id="10" name="Picture 9" descr="Logo&#10;&#10;Description automatically generated">
            <a:extLst>
              <a:ext uri="{FF2B5EF4-FFF2-40B4-BE49-F238E27FC236}">
                <a16:creationId xmlns:a16="http://schemas.microsoft.com/office/drawing/2014/main" id="{1F01031A-79F8-DC91-04B7-58FC50A529ED}"/>
              </a:ext>
            </a:extLst>
          </p:cNvPr>
          <p:cNvPicPr>
            <a:picLocks noChangeAspect="1"/>
          </p:cNvPicPr>
          <p:nvPr/>
        </p:nvPicPr>
        <p:blipFill>
          <a:blip r:embed="rId8"/>
          <a:stretch>
            <a:fillRect/>
          </a:stretch>
        </p:blipFill>
        <p:spPr>
          <a:xfrm>
            <a:off x="2289615" y="271738"/>
            <a:ext cx="2325255" cy="1148950"/>
          </a:xfrm>
          <a:prstGeom prst="rect">
            <a:avLst/>
          </a:prstGeom>
        </p:spPr>
      </p:pic>
      <p:sp>
        <p:nvSpPr>
          <p:cNvPr id="11" name="TextBox 10">
            <a:extLst>
              <a:ext uri="{FF2B5EF4-FFF2-40B4-BE49-F238E27FC236}">
                <a16:creationId xmlns:a16="http://schemas.microsoft.com/office/drawing/2014/main" id="{7CAB1104-7366-397B-C04C-6FC0B23B18D3}"/>
              </a:ext>
            </a:extLst>
          </p:cNvPr>
          <p:cNvSpPr txBox="1"/>
          <p:nvPr/>
        </p:nvSpPr>
        <p:spPr>
          <a:xfrm>
            <a:off x="640419" y="6382834"/>
            <a:ext cx="3182281" cy="276999"/>
          </a:xfrm>
          <a:prstGeom prst="rect">
            <a:avLst/>
          </a:prstGeom>
          <a:noFill/>
        </p:spPr>
        <p:txBody>
          <a:bodyPr wrap="none" rtlCol="0">
            <a:spAutoFit/>
          </a:bodyPr>
          <a:lstStyle/>
          <a:p>
            <a:r>
              <a:rPr lang="en-US" sz="1200" dirty="0"/>
              <a:t>Nigel Brady (DGS), Alicia Metzger (NGA)</a:t>
            </a:r>
          </a:p>
        </p:txBody>
      </p:sp>
    </p:spTree>
    <p:extLst>
      <p:ext uri="{BB962C8B-B14F-4D97-AF65-F5344CB8AC3E}">
        <p14:creationId xmlns:p14="http://schemas.microsoft.com/office/powerpoint/2010/main" val="3203832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C5098-E7FD-AF1A-083F-60F0384F37E7}"/>
              </a:ext>
            </a:extLst>
          </p:cNvPr>
          <p:cNvSpPr>
            <a:spLocks noGrp="1"/>
          </p:cNvSpPr>
          <p:nvPr>
            <p:ph type="title"/>
          </p:nvPr>
        </p:nvSpPr>
        <p:spPr/>
        <p:txBody>
          <a:bodyPr/>
          <a:lstStyle/>
          <a:p>
            <a:r>
              <a:rPr lang="en-US" dirty="0"/>
              <a:t>PFPE</a:t>
            </a:r>
          </a:p>
        </p:txBody>
      </p:sp>
      <p:sp>
        <p:nvSpPr>
          <p:cNvPr id="4" name="Content Placeholder 3">
            <a:extLst>
              <a:ext uri="{FF2B5EF4-FFF2-40B4-BE49-F238E27FC236}">
                <a16:creationId xmlns:a16="http://schemas.microsoft.com/office/drawing/2014/main" id="{B3836D2B-2567-34FA-A802-5DDC3D9302C9}"/>
              </a:ext>
            </a:extLst>
          </p:cNvPr>
          <p:cNvSpPr>
            <a:spLocks noGrp="1"/>
          </p:cNvSpPr>
          <p:nvPr>
            <p:ph sz="half" idx="2"/>
          </p:nvPr>
        </p:nvSpPr>
        <p:spPr>
          <a:xfrm>
            <a:off x="2733778" y="1554479"/>
            <a:ext cx="6812003" cy="4938395"/>
          </a:xfrm>
        </p:spPr>
        <p:txBody>
          <a:bodyPr>
            <a:normAutofit/>
          </a:bodyPr>
          <a:lstStyle/>
          <a:p>
            <a:pPr marL="0" indent="0">
              <a:buNone/>
            </a:pPr>
            <a:r>
              <a:rPr lang="en-US" b="1" dirty="0"/>
              <a:t>P</a:t>
            </a:r>
            <a:r>
              <a:rPr lang="en-US" dirty="0"/>
              <a:t>otential </a:t>
            </a:r>
          </a:p>
          <a:p>
            <a:pPr marL="0" indent="0">
              <a:buNone/>
            </a:pPr>
            <a:r>
              <a:rPr lang="en-US" dirty="0"/>
              <a:t>	</a:t>
            </a:r>
            <a:r>
              <a:rPr lang="en-US" b="1" dirty="0"/>
              <a:t>F</a:t>
            </a:r>
            <a:r>
              <a:rPr lang="en-US" dirty="0"/>
              <a:t>ield</a:t>
            </a:r>
          </a:p>
          <a:p>
            <a:pPr marL="0" indent="0">
              <a:buNone/>
            </a:pPr>
            <a:r>
              <a:rPr lang="en-US" dirty="0"/>
              <a:t>	      </a:t>
            </a:r>
            <a:r>
              <a:rPr lang="en-US" b="1" dirty="0"/>
              <a:t>P</a:t>
            </a:r>
            <a:r>
              <a:rPr lang="en-US" dirty="0"/>
              <a:t>ool </a:t>
            </a:r>
          </a:p>
          <a:p>
            <a:pPr marL="0" indent="0">
              <a:buNone/>
            </a:pPr>
            <a:r>
              <a:rPr lang="en-US" dirty="0"/>
              <a:t>		</a:t>
            </a:r>
            <a:r>
              <a:rPr lang="en-US" b="1" dirty="0"/>
              <a:t>E</a:t>
            </a:r>
            <a:r>
              <a:rPr lang="en-US" dirty="0"/>
              <a:t>quipment</a:t>
            </a:r>
          </a:p>
          <a:p>
            <a:pPr marL="0" indent="0">
              <a:buNone/>
            </a:pPr>
            <a:endParaRPr lang="en-US" dirty="0"/>
          </a:p>
          <a:p>
            <a:pPr marL="0" indent="0">
              <a:buNone/>
            </a:pPr>
            <a:r>
              <a:rPr lang="en-US" dirty="0"/>
              <a:t>= Marine gravimetry and magnetometry for science and national security relevance.</a:t>
            </a:r>
          </a:p>
          <a:p>
            <a:pPr marL="0" indent="0">
              <a:buNone/>
            </a:pPr>
            <a:endParaRPr lang="en-US" dirty="0"/>
          </a:p>
        </p:txBody>
      </p:sp>
      <p:sp>
        <p:nvSpPr>
          <p:cNvPr id="5" name="TextBox 4">
            <a:extLst>
              <a:ext uri="{FF2B5EF4-FFF2-40B4-BE49-F238E27FC236}">
                <a16:creationId xmlns:a16="http://schemas.microsoft.com/office/drawing/2014/main" id="{20BE5254-1CB5-8CE4-59E4-92448675856D}"/>
              </a:ext>
            </a:extLst>
          </p:cNvPr>
          <p:cNvSpPr txBox="1"/>
          <p:nvPr/>
        </p:nvSpPr>
        <p:spPr>
          <a:xfrm>
            <a:off x="377126" y="5934670"/>
            <a:ext cx="248786" cy="369332"/>
          </a:xfrm>
          <a:prstGeom prst="rect">
            <a:avLst/>
          </a:prstGeom>
          <a:noFill/>
        </p:spPr>
        <p:txBody>
          <a:bodyPr wrap="none" rtlCol="0">
            <a:spAutoFit/>
          </a:bodyPr>
          <a:lstStyle/>
          <a:p>
            <a:r>
              <a:rPr lang="en-US" dirty="0"/>
              <a:t> </a:t>
            </a:r>
          </a:p>
        </p:txBody>
      </p:sp>
      <p:sp>
        <p:nvSpPr>
          <p:cNvPr id="9" name="Rectangle 8">
            <a:extLst>
              <a:ext uri="{FF2B5EF4-FFF2-40B4-BE49-F238E27FC236}">
                <a16:creationId xmlns:a16="http://schemas.microsoft.com/office/drawing/2014/main" id="{590665CD-946B-A02A-723A-6E7E920F57D0}"/>
              </a:ext>
            </a:extLst>
          </p:cNvPr>
          <p:cNvSpPr/>
          <p:nvPr/>
        </p:nvSpPr>
        <p:spPr>
          <a:xfrm>
            <a:off x="983673" y="1399309"/>
            <a:ext cx="10370127" cy="490469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19167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B7FC4-D7F4-FB4B-8CCC-20ADBE50B06F}"/>
              </a:ext>
            </a:extLst>
          </p:cNvPr>
          <p:cNvSpPr>
            <a:spLocks noGrp="1"/>
          </p:cNvSpPr>
          <p:nvPr>
            <p:ph type="title"/>
          </p:nvPr>
        </p:nvSpPr>
        <p:spPr>
          <a:xfrm>
            <a:off x="62521" y="553404"/>
            <a:ext cx="3804488" cy="1188720"/>
          </a:xfrm>
          <a:prstGeom prst="ellipse">
            <a:avLst/>
          </a:prstGeom>
        </p:spPr>
        <p:txBody>
          <a:bodyPr>
            <a:noAutofit/>
          </a:bodyPr>
          <a:lstStyle/>
          <a:p>
            <a:r>
              <a:rPr lang="en-US" sz="2400" dirty="0"/>
              <a:t>2025-PFPE Activities and Updates</a:t>
            </a:r>
          </a:p>
        </p:txBody>
      </p:sp>
      <p:pic>
        <p:nvPicPr>
          <p:cNvPr id="5" name="Picture 4" descr="A screenshot of a graph&#10;&#10;AI-generated content may be incorrect.">
            <a:extLst>
              <a:ext uri="{FF2B5EF4-FFF2-40B4-BE49-F238E27FC236}">
                <a16:creationId xmlns:a16="http://schemas.microsoft.com/office/drawing/2014/main" id="{4B721366-AA02-2ACF-C845-291B57A95381}"/>
              </a:ext>
            </a:extLst>
          </p:cNvPr>
          <p:cNvPicPr>
            <a:picLocks noChangeAspect="1"/>
          </p:cNvPicPr>
          <p:nvPr/>
        </p:nvPicPr>
        <p:blipFill>
          <a:blip r:embed="rId3"/>
          <a:stretch>
            <a:fillRect/>
          </a:stretch>
        </p:blipFill>
        <p:spPr>
          <a:xfrm>
            <a:off x="2136344" y="1442164"/>
            <a:ext cx="9090048" cy="4600828"/>
          </a:xfrm>
          <a:prstGeom prst="rect">
            <a:avLst/>
          </a:prstGeom>
        </p:spPr>
      </p:pic>
    </p:spTree>
    <p:extLst>
      <p:ext uri="{BB962C8B-B14F-4D97-AF65-F5344CB8AC3E}">
        <p14:creationId xmlns:p14="http://schemas.microsoft.com/office/powerpoint/2010/main" val="4176700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67B4-160F-31B5-0171-6BD78517154E}"/>
              </a:ext>
            </a:extLst>
          </p:cNvPr>
          <p:cNvSpPr>
            <a:spLocks noGrp="1"/>
          </p:cNvSpPr>
          <p:nvPr>
            <p:ph type="title"/>
          </p:nvPr>
        </p:nvSpPr>
        <p:spPr/>
        <p:txBody>
          <a:bodyPr/>
          <a:lstStyle/>
          <a:p>
            <a:r>
              <a:rPr lang="en-US" dirty="0"/>
              <a:t>WHY “TIES” NECESSARY?</a:t>
            </a:r>
          </a:p>
        </p:txBody>
      </p:sp>
      <p:sp>
        <p:nvSpPr>
          <p:cNvPr id="4" name="TextBox 3">
            <a:extLst>
              <a:ext uri="{FF2B5EF4-FFF2-40B4-BE49-F238E27FC236}">
                <a16:creationId xmlns:a16="http://schemas.microsoft.com/office/drawing/2014/main" id="{1C966212-528D-BAC3-8506-DD14A2EEF5B7}"/>
              </a:ext>
            </a:extLst>
          </p:cNvPr>
          <p:cNvSpPr txBox="1"/>
          <p:nvPr/>
        </p:nvSpPr>
        <p:spPr>
          <a:xfrm>
            <a:off x="2779880" y="1493738"/>
            <a:ext cx="8249374" cy="646331"/>
          </a:xfrm>
          <a:prstGeom prst="rect">
            <a:avLst/>
          </a:prstGeom>
          <a:noFill/>
        </p:spPr>
        <p:txBody>
          <a:bodyPr wrap="none" rtlCol="0">
            <a:spAutoFit/>
          </a:bodyPr>
          <a:lstStyle/>
          <a:p>
            <a:r>
              <a:rPr lang="en-US" dirty="0"/>
              <a:t>Because without them, the data (that goes to R2R) will not be use-able!!</a:t>
            </a:r>
          </a:p>
          <a:p>
            <a:r>
              <a:rPr lang="en-US" dirty="0"/>
              <a:t>Both the gravity tie bias number and the gravity data should go to R2R</a:t>
            </a:r>
          </a:p>
        </p:txBody>
      </p:sp>
      <p:pic>
        <p:nvPicPr>
          <p:cNvPr id="6" name="Picture 5" descr="A person standing in a small building&#10;&#10;AI-generated content may be incorrect.">
            <a:extLst>
              <a:ext uri="{FF2B5EF4-FFF2-40B4-BE49-F238E27FC236}">
                <a16:creationId xmlns:a16="http://schemas.microsoft.com/office/drawing/2014/main" id="{EAC2098E-C50B-CFBC-08E4-476A8F8D8381}"/>
              </a:ext>
            </a:extLst>
          </p:cNvPr>
          <p:cNvPicPr>
            <a:picLocks noChangeAspect="1"/>
          </p:cNvPicPr>
          <p:nvPr/>
        </p:nvPicPr>
        <p:blipFill>
          <a:blip r:embed="rId3"/>
          <a:stretch>
            <a:fillRect/>
          </a:stretch>
        </p:blipFill>
        <p:spPr>
          <a:xfrm>
            <a:off x="264398" y="2155268"/>
            <a:ext cx="2182973" cy="2549631"/>
          </a:xfrm>
          <a:prstGeom prst="rect">
            <a:avLst/>
          </a:prstGeom>
        </p:spPr>
      </p:pic>
      <p:pic>
        <p:nvPicPr>
          <p:cNvPr id="8" name="Picture 7" descr="A person looking at a person on a machine&#10;&#10;AI-generated content may be incorrect.">
            <a:extLst>
              <a:ext uri="{FF2B5EF4-FFF2-40B4-BE49-F238E27FC236}">
                <a16:creationId xmlns:a16="http://schemas.microsoft.com/office/drawing/2014/main" id="{372A6E49-BA72-1A15-0922-AA97F1CEC85D}"/>
              </a:ext>
            </a:extLst>
          </p:cNvPr>
          <p:cNvPicPr>
            <a:picLocks noChangeAspect="1"/>
          </p:cNvPicPr>
          <p:nvPr/>
        </p:nvPicPr>
        <p:blipFill>
          <a:blip r:embed="rId4"/>
          <a:stretch>
            <a:fillRect/>
          </a:stretch>
        </p:blipFill>
        <p:spPr>
          <a:xfrm>
            <a:off x="1894358" y="3561120"/>
            <a:ext cx="2466164" cy="3056816"/>
          </a:xfrm>
          <a:prstGeom prst="rect">
            <a:avLst/>
          </a:prstGeom>
        </p:spPr>
      </p:pic>
      <p:pic>
        <p:nvPicPr>
          <p:cNvPr id="10" name="Picture 9" descr="A group of people standing outside a building&#10;&#10;AI-generated content may be incorrect.">
            <a:extLst>
              <a:ext uri="{FF2B5EF4-FFF2-40B4-BE49-F238E27FC236}">
                <a16:creationId xmlns:a16="http://schemas.microsoft.com/office/drawing/2014/main" id="{D579FF88-CC9C-6BBD-3ACA-0D61BF76FE82}"/>
              </a:ext>
            </a:extLst>
          </p:cNvPr>
          <p:cNvPicPr>
            <a:picLocks noChangeAspect="1"/>
          </p:cNvPicPr>
          <p:nvPr/>
        </p:nvPicPr>
        <p:blipFill>
          <a:blip r:embed="rId5"/>
          <a:stretch>
            <a:fillRect/>
          </a:stretch>
        </p:blipFill>
        <p:spPr>
          <a:xfrm>
            <a:off x="5235682" y="2882317"/>
            <a:ext cx="2466164" cy="3087817"/>
          </a:xfrm>
          <a:prstGeom prst="rect">
            <a:avLst/>
          </a:prstGeom>
        </p:spPr>
      </p:pic>
      <p:pic>
        <p:nvPicPr>
          <p:cNvPr id="12" name="Picture 11" descr="A person looking at a device&#10;&#10;AI-generated content may be incorrect.">
            <a:extLst>
              <a:ext uri="{FF2B5EF4-FFF2-40B4-BE49-F238E27FC236}">
                <a16:creationId xmlns:a16="http://schemas.microsoft.com/office/drawing/2014/main" id="{CE4BB6CB-85F1-2541-5C39-DAB05D95F4CA}"/>
              </a:ext>
            </a:extLst>
          </p:cNvPr>
          <p:cNvPicPr>
            <a:picLocks noChangeAspect="1"/>
          </p:cNvPicPr>
          <p:nvPr/>
        </p:nvPicPr>
        <p:blipFill>
          <a:blip r:embed="rId6"/>
          <a:stretch>
            <a:fillRect/>
          </a:stretch>
        </p:blipFill>
        <p:spPr>
          <a:xfrm>
            <a:off x="8577006" y="2519829"/>
            <a:ext cx="3243209" cy="2455397"/>
          </a:xfrm>
          <a:prstGeom prst="rect">
            <a:avLst/>
          </a:prstGeom>
        </p:spPr>
      </p:pic>
    </p:spTree>
    <p:extLst>
      <p:ext uri="{BB962C8B-B14F-4D97-AF65-F5344CB8AC3E}">
        <p14:creationId xmlns:p14="http://schemas.microsoft.com/office/powerpoint/2010/main" val="2925170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711FCC-3A06-4435-649D-8EB99607E163}"/>
              </a:ext>
            </a:extLst>
          </p:cNvPr>
          <p:cNvSpPr txBox="1"/>
          <p:nvPr/>
        </p:nvSpPr>
        <p:spPr>
          <a:xfrm>
            <a:off x="429711" y="786384"/>
            <a:ext cx="3547533" cy="646331"/>
          </a:xfrm>
          <a:prstGeom prst="rect">
            <a:avLst/>
          </a:prstGeom>
          <a:noFill/>
        </p:spPr>
        <p:txBody>
          <a:bodyPr wrap="square" rtlCol="0">
            <a:spAutoFit/>
          </a:bodyPr>
          <a:lstStyle/>
          <a:p>
            <a:r>
              <a:rPr lang="en-US" sz="1800" b="1" dirty="0"/>
              <a:t>GRAVITY/LAND TIEs</a:t>
            </a:r>
          </a:p>
          <a:p>
            <a:endParaRPr lang="en-US" b="1" dirty="0"/>
          </a:p>
        </p:txBody>
      </p:sp>
      <p:pic>
        <p:nvPicPr>
          <p:cNvPr id="10" name="Picture 9">
            <a:extLst>
              <a:ext uri="{FF2B5EF4-FFF2-40B4-BE49-F238E27FC236}">
                <a16:creationId xmlns:a16="http://schemas.microsoft.com/office/drawing/2014/main" id="{7B1E077B-BC3D-7B4A-B0BB-961106A8086B}"/>
              </a:ext>
            </a:extLst>
          </p:cNvPr>
          <p:cNvPicPr>
            <a:picLocks noChangeAspect="1"/>
          </p:cNvPicPr>
          <p:nvPr/>
        </p:nvPicPr>
        <p:blipFill>
          <a:blip r:embed="rId3"/>
          <a:stretch>
            <a:fillRect/>
          </a:stretch>
        </p:blipFill>
        <p:spPr>
          <a:xfrm>
            <a:off x="2806699" y="388366"/>
            <a:ext cx="8971671" cy="6260084"/>
          </a:xfrm>
          <a:prstGeom prst="rect">
            <a:avLst/>
          </a:prstGeom>
        </p:spPr>
      </p:pic>
    </p:spTree>
    <p:extLst>
      <p:ext uri="{BB962C8B-B14F-4D97-AF65-F5344CB8AC3E}">
        <p14:creationId xmlns:p14="http://schemas.microsoft.com/office/powerpoint/2010/main" val="653645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87ABAB-178E-CB81-6F0A-934B855C87D8}"/>
              </a:ext>
            </a:extLst>
          </p:cNvPr>
          <p:cNvPicPr>
            <a:picLocks noChangeAspect="1"/>
          </p:cNvPicPr>
          <p:nvPr/>
        </p:nvPicPr>
        <p:blipFill>
          <a:blip r:embed="rId2"/>
          <a:stretch>
            <a:fillRect/>
          </a:stretch>
        </p:blipFill>
        <p:spPr>
          <a:xfrm>
            <a:off x="271880" y="1034025"/>
            <a:ext cx="5664785" cy="3666099"/>
          </a:xfrm>
          <a:prstGeom prst="rect">
            <a:avLst/>
          </a:prstGeom>
        </p:spPr>
      </p:pic>
      <p:pic>
        <p:nvPicPr>
          <p:cNvPr id="3" name="Picture 2">
            <a:extLst>
              <a:ext uri="{FF2B5EF4-FFF2-40B4-BE49-F238E27FC236}">
                <a16:creationId xmlns:a16="http://schemas.microsoft.com/office/drawing/2014/main" id="{F2BDE57E-5C97-087F-7826-2E6F37843F7C}"/>
              </a:ext>
            </a:extLst>
          </p:cNvPr>
          <p:cNvPicPr>
            <a:picLocks noChangeAspect="1"/>
          </p:cNvPicPr>
          <p:nvPr/>
        </p:nvPicPr>
        <p:blipFill>
          <a:blip r:embed="rId3"/>
          <a:stretch>
            <a:fillRect/>
          </a:stretch>
        </p:blipFill>
        <p:spPr>
          <a:xfrm>
            <a:off x="5936665" y="2692804"/>
            <a:ext cx="6066339" cy="3924932"/>
          </a:xfrm>
          <a:prstGeom prst="rect">
            <a:avLst/>
          </a:prstGeom>
        </p:spPr>
      </p:pic>
      <p:sp>
        <p:nvSpPr>
          <p:cNvPr id="4" name="Frame 3">
            <a:extLst>
              <a:ext uri="{FF2B5EF4-FFF2-40B4-BE49-F238E27FC236}">
                <a16:creationId xmlns:a16="http://schemas.microsoft.com/office/drawing/2014/main" id="{F64CA97C-281F-289A-D25B-EB1460A42B4D}"/>
              </a:ext>
            </a:extLst>
          </p:cNvPr>
          <p:cNvSpPr/>
          <p:nvPr/>
        </p:nvSpPr>
        <p:spPr>
          <a:xfrm>
            <a:off x="7729728" y="6376416"/>
            <a:ext cx="2072640" cy="241320"/>
          </a:xfrm>
          <a:prstGeom prst="frame">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0633FC8D-C0F9-8D0A-2FAC-F4B4DF0D2669}"/>
              </a:ext>
            </a:extLst>
          </p:cNvPr>
          <p:cNvSpPr txBox="1"/>
          <p:nvPr/>
        </p:nvSpPr>
        <p:spPr>
          <a:xfrm>
            <a:off x="271880" y="474193"/>
            <a:ext cx="4423006" cy="369332"/>
          </a:xfrm>
          <a:prstGeom prst="rect">
            <a:avLst/>
          </a:prstGeom>
          <a:noFill/>
        </p:spPr>
        <p:txBody>
          <a:bodyPr wrap="none" rtlCol="0">
            <a:spAutoFit/>
          </a:bodyPr>
          <a:lstStyle/>
          <a:p>
            <a:r>
              <a:rPr lang="en-US" b="1" dirty="0"/>
              <a:t>Have you used the new </a:t>
            </a:r>
            <a:r>
              <a:rPr lang="en-US" b="1" dirty="0" err="1"/>
              <a:t>GravGUI</a:t>
            </a:r>
            <a:r>
              <a:rPr lang="en-US" b="1" dirty="0"/>
              <a:t> yet?</a:t>
            </a:r>
          </a:p>
        </p:txBody>
      </p:sp>
    </p:spTree>
    <p:extLst>
      <p:ext uri="{BB962C8B-B14F-4D97-AF65-F5344CB8AC3E}">
        <p14:creationId xmlns:p14="http://schemas.microsoft.com/office/powerpoint/2010/main" val="885464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3C06B-2574-4804-EC0F-30B28C8FF777}"/>
              </a:ext>
            </a:extLst>
          </p:cNvPr>
          <p:cNvSpPr>
            <a:spLocks noGrp="1"/>
          </p:cNvSpPr>
          <p:nvPr>
            <p:ph type="title"/>
          </p:nvPr>
        </p:nvSpPr>
        <p:spPr/>
        <p:txBody>
          <a:bodyPr/>
          <a:lstStyle/>
          <a:p>
            <a:r>
              <a:rPr lang="en-US" dirty="0"/>
              <a:t>Gravity Data Processing and Quality Checking</a:t>
            </a:r>
          </a:p>
        </p:txBody>
      </p:sp>
      <p:sp>
        <p:nvSpPr>
          <p:cNvPr id="3" name="Content Placeholder 2">
            <a:extLst>
              <a:ext uri="{FF2B5EF4-FFF2-40B4-BE49-F238E27FC236}">
                <a16:creationId xmlns:a16="http://schemas.microsoft.com/office/drawing/2014/main" id="{6A7FA7B7-25B5-FBE9-F722-75B5EBA501F1}"/>
              </a:ext>
            </a:extLst>
          </p:cNvPr>
          <p:cNvSpPr>
            <a:spLocks noGrp="1"/>
          </p:cNvSpPr>
          <p:nvPr>
            <p:ph idx="1"/>
          </p:nvPr>
        </p:nvSpPr>
        <p:spPr>
          <a:xfrm>
            <a:off x="838200" y="2011680"/>
            <a:ext cx="4930833" cy="4222865"/>
          </a:xfrm>
        </p:spPr>
        <p:txBody>
          <a:bodyPr>
            <a:normAutofit fontScale="70000" lnSpcReduction="20000"/>
          </a:bodyPr>
          <a:lstStyle/>
          <a:p>
            <a:r>
              <a:rPr lang="en-US" dirty="0"/>
              <a:t>PFPE has developed a python package called ‘</a:t>
            </a:r>
            <a:r>
              <a:rPr lang="en-US" dirty="0" err="1"/>
              <a:t>shipgrav</a:t>
            </a:r>
            <a:r>
              <a:rPr lang="en-US" dirty="0"/>
              <a:t>’ with various functions for processing gravity data. This is available through the PFPE </a:t>
            </a:r>
            <a:r>
              <a:rPr lang="en-US" dirty="0" err="1"/>
              <a:t>github</a:t>
            </a:r>
            <a:r>
              <a:rPr lang="en-US" dirty="0"/>
              <a:t>. </a:t>
            </a:r>
          </a:p>
          <a:p>
            <a:r>
              <a:rPr lang="en-US" dirty="0"/>
              <a:t>PFPE can (often will ask to!) perform data quality checks, especially from newly installed Gravimeters using example scripts from this package, which are also available to anyone who wants to process gravity data. </a:t>
            </a:r>
          </a:p>
          <a:p>
            <a:r>
              <a:rPr lang="en-US" dirty="0"/>
              <a:t>To accurately check the data, the bias number from the gravity tie is needed to calculate the drift.</a:t>
            </a:r>
          </a:p>
        </p:txBody>
      </p:sp>
      <p:pic>
        <p:nvPicPr>
          <p:cNvPr id="5" name="Picture 4">
            <a:extLst>
              <a:ext uri="{FF2B5EF4-FFF2-40B4-BE49-F238E27FC236}">
                <a16:creationId xmlns:a16="http://schemas.microsoft.com/office/drawing/2014/main" id="{2FC6774D-954A-5C40-73E1-6F2277BE5A5F}"/>
              </a:ext>
            </a:extLst>
          </p:cNvPr>
          <p:cNvPicPr>
            <a:picLocks noChangeAspect="1"/>
          </p:cNvPicPr>
          <p:nvPr/>
        </p:nvPicPr>
        <p:blipFill>
          <a:blip r:embed="rId3"/>
          <a:srcRect l="28262" t="21333"/>
          <a:stretch>
            <a:fillRect/>
          </a:stretch>
        </p:blipFill>
        <p:spPr>
          <a:xfrm>
            <a:off x="5769033" y="1097915"/>
            <a:ext cx="6223462" cy="5394960"/>
          </a:xfrm>
          <a:prstGeom prst="rect">
            <a:avLst/>
          </a:prstGeom>
        </p:spPr>
      </p:pic>
    </p:spTree>
    <p:extLst>
      <p:ext uri="{BB962C8B-B14F-4D97-AF65-F5344CB8AC3E}">
        <p14:creationId xmlns:p14="http://schemas.microsoft.com/office/powerpoint/2010/main" val="2559569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F7F4B-436B-C34F-8486-EDD8C835639E}"/>
              </a:ext>
            </a:extLst>
          </p:cNvPr>
          <p:cNvSpPr>
            <a:spLocks noGrp="1"/>
          </p:cNvSpPr>
          <p:nvPr>
            <p:ph type="title"/>
          </p:nvPr>
        </p:nvSpPr>
        <p:spPr>
          <a:xfrm>
            <a:off x="643467" y="2681103"/>
            <a:ext cx="3363974" cy="1495794"/>
          </a:xfrm>
          <a:prstGeom prst="ellipse">
            <a:avLst/>
          </a:prstGeom>
          <a:noFill/>
          <a:ln>
            <a:solidFill>
              <a:schemeClr val="bg1"/>
            </a:solidFill>
          </a:ln>
        </p:spPr>
        <p:txBody>
          <a:bodyPr wrap="square">
            <a:normAutofit/>
          </a:bodyPr>
          <a:lstStyle/>
          <a:p>
            <a:r>
              <a:rPr lang="en-US" sz="900" dirty="0">
                <a:solidFill>
                  <a:schemeClr val="bg1"/>
                </a:solidFill>
                <a:sym typeface="Wingdings" pitchFamily="2" charset="2"/>
              </a:rPr>
              <a:t>GRAVITY DATA from </a:t>
            </a:r>
            <a:br>
              <a:rPr lang="en-US" sz="900" dirty="0">
                <a:solidFill>
                  <a:schemeClr val="bg1"/>
                </a:solidFill>
                <a:sym typeface="Wingdings" pitchFamily="2" charset="2"/>
              </a:rPr>
            </a:br>
            <a:r>
              <a:rPr lang="en-US" sz="900" dirty="0">
                <a:solidFill>
                  <a:schemeClr val="bg1"/>
                </a:solidFill>
                <a:sym typeface="Wingdings" pitchFamily="2" charset="2"/>
              </a:rPr>
              <a:t>UNOLS ARF</a:t>
            </a:r>
            <a:br>
              <a:rPr lang="en-US" sz="900" dirty="0">
                <a:solidFill>
                  <a:schemeClr val="bg1"/>
                </a:solidFill>
                <a:sym typeface="Wingdings" pitchFamily="2" charset="2"/>
              </a:rPr>
            </a:br>
            <a:r>
              <a:rPr lang="en-US" sz="900" dirty="0">
                <a:solidFill>
                  <a:schemeClr val="bg1"/>
                </a:solidFill>
                <a:sym typeface="Wingdings" pitchFamily="2" charset="2"/>
              </a:rPr>
              <a:t> </a:t>
            </a:r>
            <a:br>
              <a:rPr lang="en-US" sz="900" dirty="0">
                <a:solidFill>
                  <a:schemeClr val="bg1"/>
                </a:solidFill>
                <a:sym typeface="Wingdings" pitchFamily="2" charset="2"/>
              </a:rPr>
            </a:br>
            <a:r>
              <a:rPr lang="en-US" sz="900" dirty="0">
                <a:solidFill>
                  <a:schemeClr val="bg1"/>
                </a:solidFill>
                <a:sym typeface="Wingdings" pitchFamily="2" charset="2"/>
              </a:rPr>
              <a:t>Multi-agencies Multi-Institutions collaboration</a:t>
            </a:r>
            <a:endParaRPr lang="en-US" sz="900" dirty="0">
              <a:solidFill>
                <a:schemeClr val="bg1"/>
              </a:solidFill>
            </a:endParaRPr>
          </a:p>
        </p:txBody>
      </p:sp>
      <p:grpSp>
        <p:nvGrpSpPr>
          <p:cNvPr id="6" name="Group 5">
            <a:extLst>
              <a:ext uri="{FF2B5EF4-FFF2-40B4-BE49-F238E27FC236}">
                <a16:creationId xmlns:a16="http://schemas.microsoft.com/office/drawing/2014/main" id="{954DD189-1C55-B81A-2817-3E3BAABFFE80}"/>
              </a:ext>
            </a:extLst>
          </p:cNvPr>
          <p:cNvGrpSpPr/>
          <p:nvPr/>
        </p:nvGrpSpPr>
        <p:grpSpPr>
          <a:xfrm>
            <a:off x="643467" y="1373338"/>
            <a:ext cx="11364090" cy="4369861"/>
            <a:chOff x="2321138" y="1635361"/>
            <a:chExt cx="10596600" cy="4270518"/>
          </a:xfrm>
        </p:grpSpPr>
        <p:grpSp>
          <p:nvGrpSpPr>
            <p:cNvPr id="4" name="Group 3">
              <a:extLst>
                <a:ext uri="{FF2B5EF4-FFF2-40B4-BE49-F238E27FC236}">
                  <a16:creationId xmlns:a16="http://schemas.microsoft.com/office/drawing/2014/main" id="{DE39679E-4298-306B-C085-16F65C301F0D}"/>
                </a:ext>
              </a:extLst>
            </p:cNvPr>
            <p:cNvGrpSpPr/>
            <p:nvPr/>
          </p:nvGrpSpPr>
          <p:grpSpPr>
            <a:xfrm>
              <a:off x="2321138" y="2190643"/>
              <a:ext cx="2911860" cy="3715236"/>
              <a:chOff x="-7199221" y="4056398"/>
              <a:chExt cx="4368800" cy="5207560"/>
            </a:xfrm>
          </p:grpSpPr>
          <p:pic>
            <p:nvPicPr>
              <p:cNvPr id="18" name="Picture 17">
                <a:extLst>
                  <a:ext uri="{FF2B5EF4-FFF2-40B4-BE49-F238E27FC236}">
                    <a16:creationId xmlns:a16="http://schemas.microsoft.com/office/drawing/2014/main" id="{4CD10F6D-1050-95AE-44A7-0AF8EB46864F}"/>
                  </a:ext>
                </a:extLst>
              </p:cNvPr>
              <p:cNvPicPr>
                <a:picLocks noChangeAspect="1"/>
              </p:cNvPicPr>
              <p:nvPr/>
            </p:nvPicPr>
            <p:blipFill>
              <a:blip r:embed="rId3"/>
              <a:stretch>
                <a:fillRect/>
              </a:stretch>
            </p:blipFill>
            <p:spPr>
              <a:xfrm>
                <a:off x="-7199221" y="4056398"/>
                <a:ext cx="4368800" cy="4572000"/>
              </a:xfrm>
              <a:prstGeom prst="rect">
                <a:avLst/>
              </a:prstGeom>
            </p:spPr>
          </p:pic>
          <p:sp>
            <p:nvSpPr>
              <p:cNvPr id="19" name="TextBox 18">
                <a:extLst>
                  <a:ext uri="{FF2B5EF4-FFF2-40B4-BE49-F238E27FC236}">
                    <a16:creationId xmlns:a16="http://schemas.microsoft.com/office/drawing/2014/main" id="{A20EEC49-D0E6-AB66-7D7C-ACB0FBA8F7FA}"/>
                  </a:ext>
                </a:extLst>
              </p:cNvPr>
              <p:cNvSpPr txBox="1"/>
              <p:nvPr/>
            </p:nvSpPr>
            <p:spPr>
              <a:xfrm>
                <a:off x="-7004187" y="8894625"/>
                <a:ext cx="2904321" cy="369333"/>
              </a:xfrm>
              <a:prstGeom prst="rect">
                <a:avLst/>
              </a:prstGeom>
              <a:noFill/>
            </p:spPr>
            <p:txBody>
              <a:bodyPr wrap="none" rtlCol="0">
                <a:spAutoFit/>
              </a:bodyPr>
              <a:lstStyle/>
              <a:p>
                <a:pPr defTabSz="352044">
                  <a:spcAft>
                    <a:spcPts val="600"/>
                  </a:spcAft>
                </a:pPr>
                <a:r>
                  <a:rPr lang="en-US" sz="1386" kern="1200" dirty="0">
                    <a:solidFill>
                      <a:schemeClr val="tx1"/>
                    </a:solidFill>
                    <a:latin typeface="+mn-lt"/>
                    <a:ea typeface="+mn-ea"/>
                    <a:cs typeface="+mn-cs"/>
                  </a:rPr>
                  <a:t>(National Geospatial Agency)</a:t>
                </a:r>
                <a:endParaRPr lang="en-US" dirty="0"/>
              </a:p>
            </p:txBody>
          </p:sp>
        </p:grpSp>
        <p:pic>
          <p:nvPicPr>
            <p:cNvPr id="5" name="Picture 4" descr="A screenshot of a computer screen&#10;&#10;Description automatically generated">
              <a:extLst>
                <a:ext uri="{FF2B5EF4-FFF2-40B4-BE49-F238E27FC236}">
                  <a16:creationId xmlns:a16="http://schemas.microsoft.com/office/drawing/2014/main" id="{FE9B146F-1155-0A0B-D5EE-AF3AE2FF6D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5806" y="1635361"/>
              <a:ext cx="7471932" cy="3863153"/>
            </a:xfrm>
            <a:prstGeom prst="rect">
              <a:avLst/>
            </a:prstGeom>
          </p:spPr>
        </p:pic>
      </p:grpSp>
      <p:sp>
        <p:nvSpPr>
          <p:cNvPr id="10" name="TextBox 9">
            <a:extLst>
              <a:ext uri="{FF2B5EF4-FFF2-40B4-BE49-F238E27FC236}">
                <a16:creationId xmlns:a16="http://schemas.microsoft.com/office/drawing/2014/main" id="{921C0E65-CE6A-C08E-36A0-818A488AA502}"/>
              </a:ext>
            </a:extLst>
          </p:cNvPr>
          <p:cNvSpPr txBox="1"/>
          <p:nvPr/>
        </p:nvSpPr>
        <p:spPr>
          <a:xfrm>
            <a:off x="643467" y="727007"/>
            <a:ext cx="3547533" cy="646331"/>
          </a:xfrm>
          <a:prstGeom prst="rect">
            <a:avLst/>
          </a:prstGeom>
          <a:noFill/>
        </p:spPr>
        <p:txBody>
          <a:bodyPr wrap="square" rtlCol="0">
            <a:spAutoFit/>
          </a:bodyPr>
          <a:lstStyle/>
          <a:p>
            <a:r>
              <a:rPr lang="en-US" b="1" dirty="0"/>
              <a:t>Why is Gravity Data Important?</a:t>
            </a:r>
          </a:p>
        </p:txBody>
      </p:sp>
    </p:spTree>
    <p:extLst>
      <p:ext uri="{BB962C8B-B14F-4D97-AF65-F5344CB8AC3E}">
        <p14:creationId xmlns:p14="http://schemas.microsoft.com/office/powerpoint/2010/main" val="364552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 name="Rounded Rectangle 46">
            <a:extLst>
              <a:ext uri="{FF2B5EF4-FFF2-40B4-BE49-F238E27FC236}">
                <a16:creationId xmlns:a16="http://schemas.microsoft.com/office/drawing/2014/main" id="{C9AADC41-9D3E-B52D-EE99-4D90BD199F58}"/>
              </a:ext>
            </a:extLst>
          </p:cNvPr>
          <p:cNvSpPr/>
          <p:nvPr/>
        </p:nvSpPr>
        <p:spPr>
          <a:xfrm>
            <a:off x="281690" y="196037"/>
            <a:ext cx="11606562" cy="6460729"/>
          </a:xfrm>
          <a:prstGeom prst="roundRect">
            <a:avLst/>
          </a:prstGeom>
          <a:solidFill>
            <a:schemeClr val="tx2">
              <a:lumMod val="10000"/>
              <a:lumOff val="9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B1A7BA1F-7F0C-2373-4E90-67F9891B2104}"/>
              </a:ext>
            </a:extLst>
          </p:cNvPr>
          <p:cNvSpPr/>
          <p:nvPr/>
        </p:nvSpPr>
        <p:spPr>
          <a:xfrm>
            <a:off x="6734178" y="1747564"/>
            <a:ext cx="4205369" cy="4167258"/>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35A0A69E-4C5F-E32E-5DE3-874C974A4809}"/>
              </a:ext>
            </a:extLst>
          </p:cNvPr>
          <p:cNvSpPr/>
          <p:nvPr/>
        </p:nvSpPr>
        <p:spPr>
          <a:xfrm>
            <a:off x="3743104" y="1618486"/>
            <a:ext cx="3664810" cy="875534"/>
          </a:xfrm>
          <a:prstGeom prst="roundRect">
            <a:avLst/>
          </a:prstGeom>
          <a:solidFill>
            <a:schemeClr val="accent1">
              <a:lumMod val="60000"/>
              <a:lumOff val="40000"/>
            </a:schemeClr>
          </a:solidFill>
          <a:ln w="254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3175">
                  <a:noFill/>
                </a:ln>
                <a:solidFill>
                  <a:schemeClr val="bg1"/>
                </a:solidFill>
              </a:rPr>
              <a:t>Wire pool/EC- &amp; WC-Winch pool</a:t>
            </a:r>
          </a:p>
        </p:txBody>
      </p:sp>
      <p:sp>
        <p:nvSpPr>
          <p:cNvPr id="2" name="Rounded Rectangle 1">
            <a:extLst>
              <a:ext uri="{FF2B5EF4-FFF2-40B4-BE49-F238E27FC236}">
                <a16:creationId xmlns:a16="http://schemas.microsoft.com/office/drawing/2014/main" id="{7CE75ED9-75EF-5E0F-DF13-E55B8857CA20}"/>
              </a:ext>
            </a:extLst>
          </p:cNvPr>
          <p:cNvSpPr/>
          <p:nvPr/>
        </p:nvSpPr>
        <p:spPr>
          <a:xfrm>
            <a:off x="3607363" y="4857050"/>
            <a:ext cx="3444763" cy="113761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MISO</a:t>
            </a:r>
          </a:p>
        </p:txBody>
      </p:sp>
      <p:sp>
        <p:nvSpPr>
          <p:cNvPr id="3" name="TextBox 2">
            <a:extLst>
              <a:ext uri="{FF2B5EF4-FFF2-40B4-BE49-F238E27FC236}">
                <a16:creationId xmlns:a16="http://schemas.microsoft.com/office/drawing/2014/main" id="{3E3A3438-1B79-33D7-F1A9-1D2D3354814E}"/>
              </a:ext>
            </a:extLst>
          </p:cNvPr>
          <p:cNvSpPr txBox="1"/>
          <p:nvPr/>
        </p:nvSpPr>
        <p:spPr>
          <a:xfrm>
            <a:off x="303748" y="423834"/>
            <a:ext cx="12171457" cy="830997"/>
          </a:xfrm>
          <a:prstGeom prst="rect">
            <a:avLst/>
          </a:prstGeom>
          <a:noFill/>
        </p:spPr>
        <p:txBody>
          <a:bodyPr wrap="square" rtlCol="0">
            <a:spAutoFit/>
          </a:bodyPr>
          <a:lstStyle/>
          <a:p>
            <a:r>
              <a:rPr lang="en-US" sz="3600" dirty="0"/>
              <a:t>PFPE within UNOLS/NSF-supported Facilities</a:t>
            </a:r>
          </a:p>
          <a:p>
            <a:r>
              <a:rPr lang="en-US" sz="1200" dirty="0"/>
              <a:t>[From MISO point of view. Scale and location of boxes are arbitrary.]</a:t>
            </a:r>
          </a:p>
        </p:txBody>
      </p:sp>
      <p:sp>
        <p:nvSpPr>
          <p:cNvPr id="4" name="Rounded Rectangle 3">
            <a:extLst>
              <a:ext uri="{FF2B5EF4-FFF2-40B4-BE49-F238E27FC236}">
                <a16:creationId xmlns:a16="http://schemas.microsoft.com/office/drawing/2014/main" id="{7D0CBB1A-BE62-2AC3-EF44-422C58E49838}"/>
              </a:ext>
            </a:extLst>
          </p:cNvPr>
          <p:cNvSpPr/>
          <p:nvPr/>
        </p:nvSpPr>
        <p:spPr>
          <a:xfrm>
            <a:off x="3960431" y="2912519"/>
            <a:ext cx="2354480" cy="1185135"/>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SCIENCE: UNOLS ARF cruises</a:t>
            </a:r>
          </a:p>
          <a:p>
            <a:pPr algn="ctr"/>
            <a:r>
              <a:rPr lang="en-US" dirty="0"/>
              <a:t>&amp; extra-UNOLS clientele</a:t>
            </a:r>
          </a:p>
        </p:txBody>
      </p:sp>
      <p:sp>
        <p:nvSpPr>
          <p:cNvPr id="6" name="Rounded Rectangle 5">
            <a:extLst>
              <a:ext uri="{FF2B5EF4-FFF2-40B4-BE49-F238E27FC236}">
                <a16:creationId xmlns:a16="http://schemas.microsoft.com/office/drawing/2014/main" id="{021D5F11-5FDE-84CC-7BA8-04C6D50D6DF0}"/>
              </a:ext>
            </a:extLst>
          </p:cNvPr>
          <p:cNvSpPr/>
          <p:nvPr/>
        </p:nvSpPr>
        <p:spPr>
          <a:xfrm>
            <a:off x="1059362" y="1291758"/>
            <a:ext cx="1965590" cy="280589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MARSSAM</a:t>
            </a:r>
          </a:p>
        </p:txBody>
      </p:sp>
      <p:sp>
        <p:nvSpPr>
          <p:cNvPr id="7" name="Rounded Rectangle 6">
            <a:extLst>
              <a:ext uri="{FF2B5EF4-FFF2-40B4-BE49-F238E27FC236}">
                <a16:creationId xmlns:a16="http://schemas.microsoft.com/office/drawing/2014/main" id="{4E4D48CA-9495-1042-98BC-6EC7B1CA9782}"/>
              </a:ext>
            </a:extLst>
          </p:cNvPr>
          <p:cNvSpPr/>
          <p:nvPr/>
        </p:nvSpPr>
        <p:spPr>
          <a:xfrm>
            <a:off x="7340140" y="1968083"/>
            <a:ext cx="2639878" cy="11814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WHOI Mar. Ops.</a:t>
            </a:r>
          </a:p>
          <a:p>
            <a:pPr algn="ctr"/>
            <a:r>
              <a:rPr lang="en-US" dirty="0"/>
              <a:t>[SSSG]</a:t>
            </a:r>
          </a:p>
        </p:txBody>
      </p:sp>
      <p:cxnSp>
        <p:nvCxnSpPr>
          <p:cNvPr id="14" name="Straight Arrow Connector 13">
            <a:extLst>
              <a:ext uri="{FF2B5EF4-FFF2-40B4-BE49-F238E27FC236}">
                <a16:creationId xmlns:a16="http://schemas.microsoft.com/office/drawing/2014/main" id="{D14933B5-5D99-8A7A-C79B-98A830CA61BB}"/>
              </a:ext>
            </a:extLst>
          </p:cNvPr>
          <p:cNvCxnSpPr>
            <a:cxnSpLocks/>
          </p:cNvCxnSpPr>
          <p:nvPr/>
        </p:nvCxnSpPr>
        <p:spPr>
          <a:xfrm flipV="1">
            <a:off x="4341419" y="4097654"/>
            <a:ext cx="0" cy="759396"/>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8DA5BBA-4BF6-90C8-16DB-37D2F8AC7CB5}"/>
              </a:ext>
            </a:extLst>
          </p:cNvPr>
          <p:cNvCxnSpPr>
            <a:cxnSpLocks/>
            <a:endCxn id="4" idx="1"/>
          </p:cNvCxnSpPr>
          <p:nvPr/>
        </p:nvCxnSpPr>
        <p:spPr>
          <a:xfrm>
            <a:off x="3038251" y="2550859"/>
            <a:ext cx="922180" cy="954228"/>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C26A444-39DA-5D4A-78E1-87052A7CAEDF}"/>
              </a:ext>
            </a:extLst>
          </p:cNvPr>
          <p:cNvSpPr txBox="1"/>
          <p:nvPr/>
        </p:nvSpPr>
        <p:spPr>
          <a:xfrm>
            <a:off x="7638418" y="5252881"/>
            <a:ext cx="3150221" cy="584775"/>
          </a:xfrm>
          <a:prstGeom prst="rect">
            <a:avLst/>
          </a:prstGeom>
          <a:noFill/>
        </p:spPr>
        <p:txBody>
          <a:bodyPr wrap="none" rtlCol="0">
            <a:spAutoFit/>
          </a:bodyPr>
          <a:lstStyle/>
          <a:p>
            <a:r>
              <a:rPr lang="en-US" sz="1600" b="1" i="1" dirty="0">
                <a:solidFill>
                  <a:schemeClr val="accent1">
                    <a:lumMod val="75000"/>
                  </a:schemeClr>
                </a:solidFill>
                <a:latin typeface="Baloo Bhaijaan" panose="03080902040302020200" pitchFamily="66" charset="-78"/>
                <a:cs typeface="Baloo Bhaijaan" panose="03080902040302020200" pitchFamily="66" charset="-78"/>
              </a:rPr>
              <a:t>WHOI  deep submergence </a:t>
            </a:r>
          </a:p>
          <a:p>
            <a:r>
              <a:rPr lang="en-US" sz="1600" b="1" i="1" dirty="0">
                <a:solidFill>
                  <a:schemeClr val="accent1">
                    <a:lumMod val="75000"/>
                  </a:schemeClr>
                </a:solidFill>
                <a:latin typeface="Baloo Bhaijaan" panose="03080902040302020200" pitchFamily="66" charset="-78"/>
                <a:cs typeface="Baloo Bhaijaan" panose="03080902040302020200" pitchFamily="66" charset="-78"/>
              </a:rPr>
              <a:t>  science/technology expertise</a:t>
            </a:r>
          </a:p>
        </p:txBody>
      </p:sp>
      <p:sp>
        <p:nvSpPr>
          <p:cNvPr id="44" name="Rounded Rectangle 43">
            <a:extLst>
              <a:ext uri="{FF2B5EF4-FFF2-40B4-BE49-F238E27FC236}">
                <a16:creationId xmlns:a16="http://schemas.microsoft.com/office/drawing/2014/main" id="{654F4BC6-5162-A32B-D830-D1707B7F6A83}"/>
              </a:ext>
            </a:extLst>
          </p:cNvPr>
          <p:cNvSpPr/>
          <p:nvPr/>
        </p:nvSpPr>
        <p:spPr>
          <a:xfrm>
            <a:off x="7660586" y="3158485"/>
            <a:ext cx="2317106" cy="17831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WHOI Mar. Ops.</a:t>
            </a:r>
          </a:p>
          <a:p>
            <a:pPr algn="ctr"/>
            <a:r>
              <a:rPr lang="en-US" dirty="0"/>
              <a:t>[NDSF]</a:t>
            </a:r>
          </a:p>
        </p:txBody>
      </p:sp>
      <p:cxnSp>
        <p:nvCxnSpPr>
          <p:cNvPr id="49" name="Straight Arrow Connector 48">
            <a:extLst>
              <a:ext uri="{FF2B5EF4-FFF2-40B4-BE49-F238E27FC236}">
                <a16:creationId xmlns:a16="http://schemas.microsoft.com/office/drawing/2014/main" id="{CA1F0CA0-086A-99E6-FD16-A44912047A41}"/>
              </a:ext>
            </a:extLst>
          </p:cNvPr>
          <p:cNvCxnSpPr>
            <a:cxnSpLocks/>
          </p:cNvCxnSpPr>
          <p:nvPr/>
        </p:nvCxnSpPr>
        <p:spPr>
          <a:xfrm flipH="1" flipV="1">
            <a:off x="2793937" y="4063950"/>
            <a:ext cx="792556" cy="977208"/>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C3D88658-2EF7-5BA9-F9D5-D068E17029D7}"/>
              </a:ext>
            </a:extLst>
          </p:cNvPr>
          <p:cNvCxnSpPr>
            <a:cxnSpLocks/>
            <a:stCxn id="2" idx="3"/>
          </p:cNvCxnSpPr>
          <p:nvPr/>
        </p:nvCxnSpPr>
        <p:spPr>
          <a:xfrm flipV="1">
            <a:off x="7052126" y="4930904"/>
            <a:ext cx="943371" cy="494954"/>
          </a:xfrm>
          <a:prstGeom prst="straightConnector1">
            <a:avLst/>
          </a:prstGeom>
          <a:ln w="53975">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D9C72AD5-A98A-6B8D-CB6E-BE38D612FDC2}"/>
              </a:ext>
            </a:extLst>
          </p:cNvPr>
          <p:cNvSpPr txBox="1"/>
          <p:nvPr/>
        </p:nvSpPr>
        <p:spPr>
          <a:xfrm>
            <a:off x="8660079" y="6157268"/>
            <a:ext cx="2767104" cy="461665"/>
          </a:xfrm>
          <a:prstGeom prst="rect">
            <a:avLst/>
          </a:prstGeom>
          <a:noFill/>
        </p:spPr>
        <p:txBody>
          <a:bodyPr wrap="none" rtlCol="0">
            <a:spAutoFit/>
          </a:bodyPr>
          <a:lstStyle/>
          <a:p>
            <a:r>
              <a:rPr lang="en-US" sz="2400" b="1" i="1" dirty="0">
                <a:solidFill>
                  <a:schemeClr val="accent3">
                    <a:lumMod val="75000"/>
                  </a:schemeClr>
                </a:solidFill>
                <a:latin typeface="Baloo Bhaijaan" panose="03080902040302020200" pitchFamily="66" charset="-78"/>
                <a:cs typeface="Baloo Bhaijaan" panose="03080902040302020200" pitchFamily="66" charset="-78"/>
              </a:rPr>
              <a:t>US Oceanography</a:t>
            </a:r>
          </a:p>
        </p:txBody>
      </p:sp>
      <p:cxnSp>
        <p:nvCxnSpPr>
          <p:cNvPr id="74" name="Straight Arrow Connector 73">
            <a:extLst>
              <a:ext uri="{FF2B5EF4-FFF2-40B4-BE49-F238E27FC236}">
                <a16:creationId xmlns:a16="http://schemas.microsoft.com/office/drawing/2014/main" id="{30ACC68B-E15B-A87B-13B6-26E380FAAE6F}"/>
              </a:ext>
            </a:extLst>
          </p:cNvPr>
          <p:cNvCxnSpPr>
            <a:cxnSpLocks/>
            <a:endCxn id="4" idx="0"/>
          </p:cNvCxnSpPr>
          <p:nvPr/>
        </p:nvCxnSpPr>
        <p:spPr>
          <a:xfrm flipH="1">
            <a:off x="5137671" y="2494020"/>
            <a:ext cx="1" cy="418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C65DD72C-92ED-7ECC-83EF-44E9AD30EAD8}"/>
              </a:ext>
            </a:extLst>
          </p:cNvPr>
          <p:cNvCxnSpPr>
            <a:cxnSpLocks/>
          </p:cNvCxnSpPr>
          <p:nvPr/>
        </p:nvCxnSpPr>
        <p:spPr>
          <a:xfrm flipH="1">
            <a:off x="3074827" y="1791462"/>
            <a:ext cx="6682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A0120B0D-0922-D3B5-F73E-577EC200F644}"/>
              </a:ext>
            </a:extLst>
          </p:cNvPr>
          <p:cNvCxnSpPr>
            <a:cxnSpLocks/>
          </p:cNvCxnSpPr>
          <p:nvPr/>
        </p:nvCxnSpPr>
        <p:spPr>
          <a:xfrm>
            <a:off x="3922151" y="2466292"/>
            <a:ext cx="0" cy="2360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Elbow Connector 88">
            <a:extLst>
              <a:ext uri="{FF2B5EF4-FFF2-40B4-BE49-F238E27FC236}">
                <a16:creationId xmlns:a16="http://schemas.microsoft.com/office/drawing/2014/main" id="{DB2A051F-0F17-E027-841D-99196817B954}"/>
              </a:ext>
            </a:extLst>
          </p:cNvPr>
          <p:cNvCxnSpPr>
            <a:cxnSpLocks/>
          </p:cNvCxnSpPr>
          <p:nvPr/>
        </p:nvCxnSpPr>
        <p:spPr>
          <a:xfrm>
            <a:off x="3038251" y="1527046"/>
            <a:ext cx="4446911" cy="441036"/>
          </a:xfrm>
          <a:prstGeom prst="bentConnector3">
            <a:avLst>
              <a:gd name="adj1" fmla="val 10017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8FAEC67D-3D35-7947-27FD-9AABF4322B12}"/>
              </a:ext>
            </a:extLst>
          </p:cNvPr>
          <p:cNvSpPr/>
          <p:nvPr/>
        </p:nvSpPr>
        <p:spPr>
          <a:xfrm>
            <a:off x="6135978" y="2738522"/>
            <a:ext cx="1345561" cy="49928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PFPE</a:t>
            </a:r>
          </a:p>
        </p:txBody>
      </p:sp>
      <p:sp>
        <p:nvSpPr>
          <p:cNvPr id="21" name="Rounded Rectangle 20">
            <a:extLst>
              <a:ext uri="{FF2B5EF4-FFF2-40B4-BE49-F238E27FC236}">
                <a16:creationId xmlns:a16="http://schemas.microsoft.com/office/drawing/2014/main" id="{F1D5AAA0-69BA-0886-FFA2-F8A56E2A28B9}"/>
              </a:ext>
            </a:extLst>
          </p:cNvPr>
          <p:cNvSpPr/>
          <p:nvPr/>
        </p:nvSpPr>
        <p:spPr>
          <a:xfrm>
            <a:off x="5904328" y="3799188"/>
            <a:ext cx="1549617" cy="787794"/>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R2R, MGDS</a:t>
            </a:r>
          </a:p>
          <a:p>
            <a:pPr algn="ctr"/>
            <a:r>
              <a:rPr lang="en-US" sz="1600" b="1" dirty="0">
                <a:solidFill>
                  <a:schemeClr val="tx1"/>
                </a:solidFill>
              </a:rPr>
              <a:t>Core Repositories</a:t>
            </a:r>
          </a:p>
        </p:txBody>
      </p:sp>
      <p:cxnSp>
        <p:nvCxnSpPr>
          <p:cNvPr id="26" name="Straight Arrow Connector 25">
            <a:extLst>
              <a:ext uri="{FF2B5EF4-FFF2-40B4-BE49-F238E27FC236}">
                <a16:creationId xmlns:a16="http://schemas.microsoft.com/office/drawing/2014/main" id="{A72AA85B-F99F-5F93-D188-47CCDA89AFED}"/>
              </a:ext>
            </a:extLst>
          </p:cNvPr>
          <p:cNvCxnSpPr>
            <a:cxnSpLocks/>
          </p:cNvCxnSpPr>
          <p:nvPr/>
        </p:nvCxnSpPr>
        <p:spPr>
          <a:xfrm>
            <a:off x="6840986" y="2514120"/>
            <a:ext cx="0" cy="2140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46383"/>
      </p:ext>
    </p:extLst>
  </p:cSld>
  <p:clrMapOvr>
    <a:masterClrMapping/>
  </p:clrMapOvr>
</p:sld>
</file>

<file path=ppt/theme/theme1.xml><?xml version="1.0" encoding="utf-8"?>
<a:theme xmlns:a="http://schemas.openxmlformats.org/drawingml/2006/main" name="BrushVTI">
  <a:themeElements>
    <a:clrScheme name="AnalogousFromLightSeedLeftStep">
      <a:dk1>
        <a:srgbClr val="000000"/>
      </a:dk1>
      <a:lt1>
        <a:srgbClr val="FFFFFF"/>
      </a:lt1>
      <a:dk2>
        <a:srgbClr val="24393F"/>
      </a:dk2>
      <a:lt2>
        <a:srgbClr val="E8E8E2"/>
      </a:lt2>
      <a:accent1>
        <a:srgbClr val="8885D7"/>
      </a:accent1>
      <a:accent2>
        <a:srgbClr val="6A90CE"/>
      </a:accent2>
      <a:accent3>
        <a:srgbClr val="5AAEC3"/>
      </a:accent3>
      <a:accent4>
        <a:srgbClr val="5DB4A2"/>
      </a:accent4>
      <a:accent5>
        <a:srgbClr val="68B484"/>
      </a:accent5>
      <a:accent6>
        <a:srgbClr val="62B65E"/>
      </a:accent6>
      <a:hlink>
        <a:srgbClr val="848651"/>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18499</TotalTime>
  <Words>976</Words>
  <Application>Microsoft Office PowerPoint</Application>
  <PresentationFormat>Widescreen</PresentationFormat>
  <Paragraphs>93</Paragraphs>
  <Slides>9</Slides>
  <Notes>8</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Aptos</vt:lpstr>
      <vt:lpstr>Arial</vt:lpstr>
      <vt:lpstr>Baloo Bhaijaan</vt:lpstr>
      <vt:lpstr>calibri</vt:lpstr>
      <vt:lpstr>Century Gothic</vt:lpstr>
      <vt:lpstr>Wingdings</vt:lpstr>
      <vt:lpstr>BrushVTI</vt:lpstr>
      <vt:lpstr>PFPE 2025</vt:lpstr>
      <vt:lpstr>PFPE</vt:lpstr>
      <vt:lpstr>2025-PFPE Activities and Updates</vt:lpstr>
      <vt:lpstr>WHY “TIES” NECESSARY?</vt:lpstr>
      <vt:lpstr>PowerPoint Presentation</vt:lpstr>
      <vt:lpstr>PowerPoint Presentation</vt:lpstr>
      <vt:lpstr>Gravity Data Processing and Quality Checking</vt:lpstr>
      <vt:lpstr>GRAVITY DATA from  UNOLS ARF   Multi-agencies Multi-Institutions collaboration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Masako Tominaga</dc:creator>
  <cp:lastModifiedBy>Tara M. Clemente</cp:lastModifiedBy>
  <cp:revision>67</cp:revision>
  <dcterms:created xsi:type="dcterms:W3CDTF">2024-08-06T18:30:42Z</dcterms:created>
  <dcterms:modified xsi:type="dcterms:W3CDTF">2025-10-28T17:29:32Z</dcterms:modified>
</cp:coreProperties>
</file>