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65" r:id="rId3"/>
    <p:sldId id="257" r:id="rId4"/>
    <p:sldId id="258" r:id="rId5"/>
    <p:sldId id="267" r:id="rId6"/>
    <p:sldId id="269" r:id="rId7"/>
    <p:sldId id="271" r:id="rId8"/>
    <p:sldId id="270" r:id="rId9"/>
    <p:sldId id="272" r:id="rId10"/>
    <p:sldId id="261" r:id="rId11"/>
    <p:sldId id="273" r:id="rId12"/>
    <p:sldId id="280" r:id="rId13"/>
    <p:sldId id="274" r:id="rId14"/>
    <p:sldId id="281" r:id="rId15"/>
    <p:sldId id="282" r:id="rId16"/>
    <p:sldId id="283" r:id="rId17"/>
    <p:sldId id="277" r:id="rId18"/>
    <p:sldId id="268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74" d="100"/>
          <a:sy n="74" d="100"/>
        </p:scale>
        <p:origin x="356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A6CEE-6C93-4EE4-A1A9-6ABEF9974C0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B880CC-7B48-4660-88D9-076ACEF8D32F}">
      <dgm:prSet custT="1"/>
      <dgm:spPr/>
      <dgm:t>
        <a:bodyPr/>
        <a:lstStyle/>
        <a:p>
          <a:r>
            <a:rPr lang="en-US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Electronics: </a:t>
          </a:r>
          <a:r>
            <a: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Maintenance of electrical systems and sensors</a:t>
          </a:r>
        </a:p>
      </dgm:t>
    </dgm:pt>
    <dgm:pt modelId="{C70569CE-D958-4929-A7A0-5F5B46596D44}" type="parTrans" cxnId="{B08EE7A3-ED7A-4AB9-9FF9-BABA90D52826}">
      <dgm:prSet/>
      <dgm:spPr/>
      <dgm:t>
        <a:bodyPr/>
        <a:lstStyle/>
        <a:p>
          <a:endParaRPr lang="en-US" sz="2200"/>
        </a:p>
      </dgm:t>
    </dgm:pt>
    <dgm:pt modelId="{DA650F5B-20FF-4A91-9C31-07B7E94094FC}" type="sibTrans" cxnId="{B08EE7A3-ED7A-4AB9-9FF9-BABA90D52826}">
      <dgm:prSet/>
      <dgm:spPr/>
      <dgm:t>
        <a:bodyPr/>
        <a:lstStyle/>
        <a:p>
          <a:endParaRPr lang="en-US" sz="2200"/>
        </a:p>
      </dgm:t>
    </dgm:pt>
    <dgm:pt modelId="{2BAFB831-A5F3-4F03-A8B5-51F478C42171}">
      <dgm:prSet custT="1"/>
      <dgm:spPr/>
      <dgm:t>
        <a:bodyPr/>
        <a:lstStyle/>
        <a:p>
          <a:r>
            <a:rPr lang="en-US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Networking: </a:t>
          </a:r>
          <a:r>
            <a: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Shipboard network infrastructure </a:t>
          </a:r>
        </a:p>
      </dgm:t>
    </dgm:pt>
    <dgm:pt modelId="{142BEDE1-026B-4C5B-8031-BB7A6F5657CD}" type="parTrans" cxnId="{6A559450-3821-4AB6-80A6-4580DCF4AEAD}">
      <dgm:prSet/>
      <dgm:spPr/>
      <dgm:t>
        <a:bodyPr/>
        <a:lstStyle/>
        <a:p>
          <a:endParaRPr lang="en-US" sz="2200"/>
        </a:p>
      </dgm:t>
    </dgm:pt>
    <dgm:pt modelId="{32481820-3E17-4429-9325-AE702FAA65BB}" type="sibTrans" cxnId="{6A559450-3821-4AB6-80A6-4580DCF4AEAD}">
      <dgm:prSet/>
      <dgm:spPr/>
      <dgm:t>
        <a:bodyPr/>
        <a:lstStyle/>
        <a:p>
          <a:endParaRPr lang="en-US" sz="2200"/>
        </a:p>
      </dgm:t>
    </dgm:pt>
    <dgm:pt modelId="{C42C3598-51EE-4847-B4A5-23861AB643B1}">
      <dgm:prSet custT="1"/>
      <dgm:spPr/>
      <dgm:t>
        <a:bodyPr/>
        <a:lstStyle/>
        <a:p>
          <a:r>
            <a:rPr lang="en-US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Acquisition: </a:t>
          </a:r>
          <a:r>
            <a: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Integration, calibration and validation of multi-sensor measurements systems </a:t>
          </a:r>
        </a:p>
      </dgm:t>
    </dgm:pt>
    <dgm:pt modelId="{B567FC68-BB78-4E7D-AB12-A165E993CF18}" type="parTrans" cxnId="{5F0F8220-4029-4D7B-954F-C8A86382D786}">
      <dgm:prSet/>
      <dgm:spPr/>
      <dgm:t>
        <a:bodyPr/>
        <a:lstStyle/>
        <a:p>
          <a:endParaRPr lang="en-US" sz="2200"/>
        </a:p>
      </dgm:t>
    </dgm:pt>
    <dgm:pt modelId="{A5079E76-457A-4814-95E9-5422026D3B10}" type="sibTrans" cxnId="{5F0F8220-4029-4D7B-954F-C8A86382D786}">
      <dgm:prSet/>
      <dgm:spPr/>
      <dgm:t>
        <a:bodyPr/>
        <a:lstStyle/>
        <a:p>
          <a:endParaRPr lang="en-US" sz="2200"/>
        </a:p>
      </dgm:t>
    </dgm:pt>
    <dgm:pt modelId="{7577C39D-31B7-4C94-885A-CE8605A16D13}">
      <dgm:prSet custT="1"/>
      <dgm:spPr/>
      <dgm:t>
        <a:bodyPr/>
        <a:lstStyle/>
        <a:p>
          <a:r>
            <a:rPr lang="en-US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Instrumentation</a:t>
          </a:r>
          <a:r>
            <a:rPr lang="en-US" sz="2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CTDs, ADCPs, multibeam, etc.</a:t>
          </a:r>
        </a:p>
      </dgm:t>
    </dgm:pt>
    <dgm:pt modelId="{3EF5DBD5-3616-4540-A4DA-DD89A4FA8B78}" type="parTrans" cxnId="{89FBB4D3-D9CC-4670-8221-587F6424F92D}">
      <dgm:prSet/>
      <dgm:spPr/>
      <dgm:t>
        <a:bodyPr/>
        <a:lstStyle/>
        <a:p>
          <a:endParaRPr lang="en-US" sz="2200"/>
        </a:p>
      </dgm:t>
    </dgm:pt>
    <dgm:pt modelId="{CF151B97-7E31-4035-8B2B-E928DC64FB61}" type="sibTrans" cxnId="{89FBB4D3-D9CC-4670-8221-587F6424F92D}">
      <dgm:prSet/>
      <dgm:spPr/>
      <dgm:t>
        <a:bodyPr/>
        <a:lstStyle/>
        <a:p>
          <a:endParaRPr lang="en-US" sz="2200"/>
        </a:p>
      </dgm:t>
    </dgm:pt>
    <dgm:pt modelId="{59202754-1AFF-4CA9-87DC-705049951FAC}">
      <dgm:prSet custT="1"/>
      <dgm:spPr/>
      <dgm:t>
        <a:bodyPr/>
        <a:lstStyle/>
        <a:p>
          <a:r>
            <a:rPr lang="en-US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Rigging &amp; Deployments: </a:t>
          </a:r>
          <a:r>
            <a: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 handling of gear under sea conditions (moorings, coring, etc.)</a:t>
          </a:r>
        </a:p>
      </dgm:t>
    </dgm:pt>
    <dgm:pt modelId="{25EC9A91-47CC-4BAB-82CA-3D2CE99CA875}" type="parTrans" cxnId="{ACE0E723-F6EB-4C50-B8C7-0BAB483DB6F6}">
      <dgm:prSet/>
      <dgm:spPr/>
      <dgm:t>
        <a:bodyPr/>
        <a:lstStyle/>
        <a:p>
          <a:endParaRPr lang="en-US" sz="2200"/>
        </a:p>
      </dgm:t>
    </dgm:pt>
    <dgm:pt modelId="{FDBB68A6-D613-43AD-B0BB-3AF10A7D1BC3}" type="sibTrans" cxnId="{ACE0E723-F6EB-4C50-B8C7-0BAB483DB6F6}">
      <dgm:prSet/>
      <dgm:spPr/>
      <dgm:t>
        <a:bodyPr/>
        <a:lstStyle/>
        <a:p>
          <a:endParaRPr lang="en-US" sz="2200"/>
        </a:p>
      </dgm:t>
    </dgm:pt>
    <dgm:pt modelId="{A5FFC232-8575-415F-9781-10E7D7F24611}" type="pres">
      <dgm:prSet presAssocID="{8AEA6CEE-6C93-4EE4-A1A9-6ABEF9974C0E}" presName="vert0" presStyleCnt="0">
        <dgm:presLayoutVars>
          <dgm:dir/>
          <dgm:animOne val="branch"/>
          <dgm:animLvl val="lvl"/>
        </dgm:presLayoutVars>
      </dgm:prSet>
      <dgm:spPr/>
    </dgm:pt>
    <dgm:pt modelId="{B8A06175-9F8A-41EA-8B8F-7CC98CF6AEDC}" type="pres">
      <dgm:prSet presAssocID="{F6B880CC-7B48-4660-88D9-076ACEF8D32F}" presName="thickLine" presStyleLbl="alignNode1" presStyleIdx="0" presStyleCnt="5"/>
      <dgm:spPr/>
    </dgm:pt>
    <dgm:pt modelId="{5F4F4EBC-6729-452F-9096-B32C12868FA3}" type="pres">
      <dgm:prSet presAssocID="{F6B880CC-7B48-4660-88D9-076ACEF8D32F}" presName="horz1" presStyleCnt="0"/>
      <dgm:spPr/>
    </dgm:pt>
    <dgm:pt modelId="{86068846-CEE1-40B2-A8F5-9ED60220D6C8}" type="pres">
      <dgm:prSet presAssocID="{F6B880CC-7B48-4660-88D9-076ACEF8D32F}" presName="tx1" presStyleLbl="revTx" presStyleIdx="0" presStyleCnt="5"/>
      <dgm:spPr/>
    </dgm:pt>
    <dgm:pt modelId="{D3597C9D-6A65-4D97-9EFB-1C2303CF5C33}" type="pres">
      <dgm:prSet presAssocID="{F6B880CC-7B48-4660-88D9-076ACEF8D32F}" presName="vert1" presStyleCnt="0"/>
      <dgm:spPr/>
    </dgm:pt>
    <dgm:pt modelId="{D1AACE76-4A89-474F-BBCF-860AA928CD8C}" type="pres">
      <dgm:prSet presAssocID="{2BAFB831-A5F3-4F03-A8B5-51F478C42171}" presName="thickLine" presStyleLbl="alignNode1" presStyleIdx="1" presStyleCnt="5"/>
      <dgm:spPr/>
    </dgm:pt>
    <dgm:pt modelId="{CCF1E6DA-D3EE-41AE-A3FE-A499BC59252B}" type="pres">
      <dgm:prSet presAssocID="{2BAFB831-A5F3-4F03-A8B5-51F478C42171}" presName="horz1" presStyleCnt="0"/>
      <dgm:spPr/>
    </dgm:pt>
    <dgm:pt modelId="{68D10EB0-435E-4A43-A754-ABBFA769B5B4}" type="pres">
      <dgm:prSet presAssocID="{2BAFB831-A5F3-4F03-A8B5-51F478C42171}" presName="tx1" presStyleLbl="revTx" presStyleIdx="1" presStyleCnt="5"/>
      <dgm:spPr/>
    </dgm:pt>
    <dgm:pt modelId="{A1C7128D-CA6E-499D-818D-A8070820D7C2}" type="pres">
      <dgm:prSet presAssocID="{2BAFB831-A5F3-4F03-A8B5-51F478C42171}" presName="vert1" presStyleCnt="0"/>
      <dgm:spPr/>
    </dgm:pt>
    <dgm:pt modelId="{BC8846CC-7906-42B1-B37F-FE9C3CA95B46}" type="pres">
      <dgm:prSet presAssocID="{C42C3598-51EE-4847-B4A5-23861AB643B1}" presName="thickLine" presStyleLbl="alignNode1" presStyleIdx="2" presStyleCnt="5"/>
      <dgm:spPr/>
    </dgm:pt>
    <dgm:pt modelId="{4700F494-6E26-4054-859E-2B3076662D60}" type="pres">
      <dgm:prSet presAssocID="{C42C3598-51EE-4847-B4A5-23861AB643B1}" presName="horz1" presStyleCnt="0"/>
      <dgm:spPr/>
    </dgm:pt>
    <dgm:pt modelId="{070E2739-0B65-44DE-921E-722E05DBCB3C}" type="pres">
      <dgm:prSet presAssocID="{C42C3598-51EE-4847-B4A5-23861AB643B1}" presName="tx1" presStyleLbl="revTx" presStyleIdx="2" presStyleCnt="5"/>
      <dgm:spPr/>
    </dgm:pt>
    <dgm:pt modelId="{07DE5671-4FD1-4181-A2B6-285ED5F4C0A0}" type="pres">
      <dgm:prSet presAssocID="{C42C3598-51EE-4847-B4A5-23861AB643B1}" presName="vert1" presStyleCnt="0"/>
      <dgm:spPr/>
    </dgm:pt>
    <dgm:pt modelId="{16CBB87B-FDF3-4C56-830B-261B2AA7D3EB}" type="pres">
      <dgm:prSet presAssocID="{7577C39D-31B7-4C94-885A-CE8605A16D13}" presName="thickLine" presStyleLbl="alignNode1" presStyleIdx="3" presStyleCnt="5"/>
      <dgm:spPr/>
    </dgm:pt>
    <dgm:pt modelId="{AEC12CED-3809-4F49-8EA7-E8044FA2AD68}" type="pres">
      <dgm:prSet presAssocID="{7577C39D-31B7-4C94-885A-CE8605A16D13}" presName="horz1" presStyleCnt="0"/>
      <dgm:spPr/>
    </dgm:pt>
    <dgm:pt modelId="{A73789FC-391C-44D8-8446-8F065D14A21C}" type="pres">
      <dgm:prSet presAssocID="{7577C39D-31B7-4C94-885A-CE8605A16D13}" presName="tx1" presStyleLbl="revTx" presStyleIdx="3" presStyleCnt="5"/>
      <dgm:spPr/>
    </dgm:pt>
    <dgm:pt modelId="{96608BEB-0D40-4E79-8008-8B01BD9BB80E}" type="pres">
      <dgm:prSet presAssocID="{7577C39D-31B7-4C94-885A-CE8605A16D13}" presName="vert1" presStyleCnt="0"/>
      <dgm:spPr/>
    </dgm:pt>
    <dgm:pt modelId="{1D727F20-D7C9-4D6F-B626-A24326A6E9EB}" type="pres">
      <dgm:prSet presAssocID="{59202754-1AFF-4CA9-87DC-705049951FAC}" presName="thickLine" presStyleLbl="alignNode1" presStyleIdx="4" presStyleCnt="5"/>
      <dgm:spPr/>
    </dgm:pt>
    <dgm:pt modelId="{C547871A-7638-4051-BDAE-8B580F4F2A6B}" type="pres">
      <dgm:prSet presAssocID="{59202754-1AFF-4CA9-87DC-705049951FAC}" presName="horz1" presStyleCnt="0"/>
      <dgm:spPr/>
    </dgm:pt>
    <dgm:pt modelId="{6BDC9A37-932D-46A3-B65B-41F999360800}" type="pres">
      <dgm:prSet presAssocID="{59202754-1AFF-4CA9-87DC-705049951FAC}" presName="tx1" presStyleLbl="revTx" presStyleIdx="4" presStyleCnt="5"/>
      <dgm:spPr/>
    </dgm:pt>
    <dgm:pt modelId="{AABA24D8-F7DF-4C15-A240-00DC13A41ACF}" type="pres">
      <dgm:prSet presAssocID="{59202754-1AFF-4CA9-87DC-705049951FAC}" presName="vert1" presStyleCnt="0"/>
      <dgm:spPr/>
    </dgm:pt>
  </dgm:ptLst>
  <dgm:cxnLst>
    <dgm:cxn modelId="{401ABF05-08BC-4ADA-A673-E42C6F029C4E}" type="presOf" srcId="{59202754-1AFF-4CA9-87DC-705049951FAC}" destId="{6BDC9A37-932D-46A3-B65B-41F999360800}" srcOrd="0" destOrd="0" presId="urn:microsoft.com/office/officeart/2008/layout/LinedList"/>
    <dgm:cxn modelId="{5F0F8220-4029-4D7B-954F-C8A86382D786}" srcId="{8AEA6CEE-6C93-4EE4-A1A9-6ABEF9974C0E}" destId="{C42C3598-51EE-4847-B4A5-23861AB643B1}" srcOrd="2" destOrd="0" parTransId="{B567FC68-BB78-4E7D-AB12-A165E993CF18}" sibTransId="{A5079E76-457A-4814-95E9-5422026D3B10}"/>
    <dgm:cxn modelId="{ACE0E723-F6EB-4C50-B8C7-0BAB483DB6F6}" srcId="{8AEA6CEE-6C93-4EE4-A1A9-6ABEF9974C0E}" destId="{59202754-1AFF-4CA9-87DC-705049951FAC}" srcOrd="4" destOrd="0" parTransId="{25EC9A91-47CC-4BAB-82CA-3D2CE99CA875}" sibTransId="{FDBB68A6-D613-43AD-B0BB-3AF10A7D1BC3}"/>
    <dgm:cxn modelId="{29EAA224-4D93-48AE-850A-0F35BA2EC10D}" type="presOf" srcId="{8AEA6CEE-6C93-4EE4-A1A9-6ABEF9974C0E}" destId="{A5FFC232-8575-415F-9781-10E7D7F24611}" srcOrd="0" destOrd="0" presId="urn:microsoft.com/office/officeart/2008/layout/LinedList"/>
    <dgm:cxn modelId="{C93B8A42-A2D9-47CE-85EF-EA0662A6D481}" type="presOf" srcId="{2BAFB831-A5F3-4F03-A8B5-51F478C42171}" destId="{68D10EB0-435E-4A43-A754-ABBFA769B5B4}" srcOrd="0" destOrd="0" presId="urn:microsoft.com/office/officeart/2008/layout/LinedList"/>
    <dgm:cxn modelId="{6A559450-3821-4AB6-80A6-4580DCF4AEAD}" srcId="{8AEA6CEE-6C93-4EE4-A1A9-6ABEF9974C0E}" destId="{2BAFB831-A5F3-4F03-A8B5-51F478C42171}" srcOrd="1" destOrd="0" parTransId="{142BEDE1-026B-4C5B-8031-BB7A6F5657CD}" sibTransId="{32481820-3E17-4429-9325-AE702FAA65BB}"/>
    <dgm:cxn modelId="{6F89709A-7EDC-449C-9CB1-79F627D515E7}" type="presOf" srcId="{F6B880CC-7B48-4660-88D9-076ACEF8D32F}" destId="{86068846-CEE1-40B2-A8F5-9ED60220D6C8}" srcOrd="0" destOrd="0" presId="urn:microsoft.com/office/officeart/2008/layout/LinedList"/>
    <dgm:cxn modelId="{B08EE7A3-ED7A-4AB9-9FF9-BABA90D52826}" srcId="{8AEA6CEE-6C93-4EE4-A1A9-6ABEF9974C0E}" destId="{F6B880CC-7B48-4660-88D9-076ACEF8D32F}" srcOrd="0" destOrd="0" parTransId="{C70569CE-D958-4929-A7A0-5F5B46596D44}" sibTransId="{DA650F5B-20FF-4A91-9C31-07B7E94094FC}"/>
    <dgm:cxn modelId="{1D34E2C5-ACC1-41F1-BCE9-CFF3A6EE4D44}" type="presOf" srcId="{C42C3598-51EE-4847-B4A5-23861AB643B1}" destId="{070E2739-0B65-44DE-921E-722E05DBCB3C}" srcOrd="0" destOrd="0" presId="urn:microsoft.com/office/officeart/2008/layout/LinedList"/>
    <dgm:cxn modelId="{89FBB4D3-D9CC-4670-8221-587F6424F92D}" srcId="{8AEA6CEE-6C93-4EE4-A1A9-6ABEF9974C0E}" destId="{7577C39D-31B7-4C94-885A-CE8605A16D13}" srcOrd="3" destOrd="0" parTransId="{3EF5DBD5-3616-4540-A4DA-DD89A4FA8B78}" sibTransId="{CF151B97-7E31-4035-8B2B-E928DC64FB61}"/>
    <dgm:cxn modelId="{A9B130F7-7F2D-4BB2-8678-0C97403665B2}" type="presOf" srcId="{7577C39D-31B7-4C94-885A-CE8605A16D13}" destId="{A73789FC-391C-44D8-8446-8F065D14A21C}" srcOrd="0" destOrd="0" presId="urn:microsoft.com/office/officeart/2008/layout/LinedList"/>
    <dgm:cxn modelId="{FC80DD51-7C55-46DB-8F96-59CB98CC92A9}" type="presParOf" srcId="{A5FFC232-8575-415F-9781-10E7D7F24611}" destId="{B8A06175-9F8A-41EA-8B8F-7CC98CF6AEDC}" srcOrd="0" destOrd="0" presId="urn:microsoft.com/office/officeart/2008/layout/LinedList"/>
    <dgm:cxn modelId="{26F9C2D4-8AB1-4A3A-A7A1-DD82D6CB9A92}" type="presParOf" srcId="{A5FFC232-8575-415F-9781-10E7D7F24611}" destId="{5F4F4EBC-6729-452F-9096-B32C12868FA3}" srcOrd="1" destOrd="0" presId="urn:microsoft.com/office/officeart/2008/layout/LinedList"/>
    <dgm:cxn modelId="{34B8BE78-4EA1-42AB-BCA4-B39AE023EDE7}" type="presParOf" srcId="{5F4F4EBC-6729-452F-9096-B32C12868FA3}" destId="{86068846-CEE1-40B2-A8F5-9ED60220D6C8}" srcOrd="0" destOrd="0" presId="urn:microsoft.com/office/officeart/2008/layout/LinedList"/>
    <dgm:cxn modelId="{D49D4595-C9BE-4359-B13C-619D8DE241D3}" type="presParOf" srcId="{5F4F4EBC-6729-452F-9096-B32C12868FA3}" destId="{D3597C9D-6A65-4D97-9EFB-1C2303CF5C33}" srcOrd="1" destOrd="0" presId="urn:microsoft.com/office/officeart/2008/layout/LinedList"/>
    <dgm:cxn modelId="{7C0723CA-C7BB-4054-881E-0B6B7AFD844B}" type="presParOf" srcId="{A5FFC232-8575-415F-9781-10E7D7F24611}" destId="{D1AACE76-4A89-474F-BBCF-860AA928CD8C}" srcOrd="2" destOrd="0" presId="urn:microsoft.com/office/officeart/2008/layout/LinedList"/>
    <dgm:cxn modelId="{738BEA76-A933-43C3-AD18-F6203141ACB6}" type="presParOf" srcId="{A5FFC232-8575-415F-9781-10E7D7F24611}" destId="{CCF1E6DA-D3EE-41AE-A3FE-A499BC59252B}" srcOrd="3" destOrd="0" presId="urn:microsoft.com/office/officeart/2008/layout/LinedList"/>
    <dgm:cxn modelId="{B79F9EE5-3229-422D-8C78-AFC7AB54F07D}" type="presParOf" srcId="{CCF1E6DA-D3EE-41AE-A3FE-A499BC59252B}" destId="{68D10EB0-435E-4A43-A754-ABBFA769B5B4}" srcOrd="0" destOrd="0" presId="urn:microsoft.com/office/officeart/2008/layout/LinedList"/>
    <dgm:cxn modelId="{1FA7D7C0-B7BB-4A5D-87A0-47E99BF0484D}" type="presParOf" srcId="{CCF1E6DA-D3EE-41AE-A3FE-A499BC59252B}" destId="{A1C7128D-CA6E-499D-818D-A8070820D7C2}" srcOrd="1" destOrd="0" presId="urn:microsoft.com/office/officeart/2008/layout/LinedList"/>
    <dgm:cxn modelId="{CF7EE9B7-4318-49A6-89F8-736C59997CE2}" type="presParOf" srcId="{A5FFC232-8575-415F-9781-10E7D7F24611}" destId="{BC8846CC-7906-42B1-B37F-FE9C3CA95B46}" srcOrd="4" destOrd="0" presId="urn:microsoft.com/office/officeart/2008/layout/LinedList"/>
    <dgm:cxn modelId="{820C1C0B-5292-44FE-898F-4506B66C16AE}" type="presParOf" srcId="{A5FFC232-8575-415F-9781-10E7D7F24611}" destId="{4700F494-6E26-4054-859E-2B3076662D60}" srcOrd="5" destOrd="0" presId="urn:microsoft.com/office/officeart/2008/layout/LinedList"/>
    <dgm:cxn modelId="{07CBF1AE-E1D5-4E93-B6DA-33F597AF5DDE}" type="presParOf" srcId="{4700F494-6E26-4054-859E-2B3076662D60}" destId="{070E2739-0B65-44DE-921E-722E05DBCB3C}" srcOrd="0" destOrd="0" presId="urn:microsoft.com/office/officeart/2008/layout/LinedList"/>
    <dgm:cxn modelId="{037F49A1-0A00-4117-B2E7-AB97CA577E63}" type="presParOf" srcId="{4700F494-6E26-4054-859E-2B3076662D60}" destId="{07DE5671-4FD1-4181-A2B6-285ED5F4C0A0}" srcOrd="1" destOrd="0" presId="urn:microsoft.com/office/officeart/2008/layout/LinedList"/>
    <dgm:cxn modelId="{73A7006D-1588-45F4-A886-9668D569BC83}" type="presParOf" srcId="{A5FFC232-8575-415F-9781-10E7D7F24611}" destId="{16CBB87B-FDF3-4C56-830B-261B2AA7D3EB}" srcOrd="6" destOrd="0" presId="urn:microsoft.com/office/officeart/2008/layout/LinedList"/>
    <dgm:cxn modelId="{4CB5B165-AEFB-4622-89C9-3875B904845A}" type="presParOf" srcId="{A5FFC232-8575-415F-9781-10E7D7F24611}" destId="{AEC12CED-3809-4F49-8EA7-E8044FA2AD68}" srcOrd="7" destOrd="0" presId="urn:microsoft.com/office/officeart/2008/layout/LinedList"/>
    <dgm:cxn modelId="{D290E401-4FE3-4324-97C0-CC36A8A6370D}" type="presParOf" srcId="{AEC12CED-3809-4F49-8EA7-E8044FA2AD68}" destId="{A73789FC-391C-44D8-8446-8F065D14A21C}" srcOrd="0" destOrd="0" presId="urn:microsoft.com/office/officeart/2008/layout/LinedList"/>
    <dgm:cxn modelId="{D08B6C84-86CF-4917-A5B4-6CFAAC2D9521}" type="presParOf" srcId="{AEC12CED-3809-4F49-8EA7-E8044FA2AD68}" destId="{96608BEB-0D40-4E79-8008-8B01BD9BB80E}" srcOrd="1" destOrd="0" presId="urn:microsoft.com/office/officeart/2008/layout/LinedList"/>
    <dgm:cxn modelId="{660FFB4C-8773-4AB8-AD8F-4AFDCCD0F1D2}" type="presParOf" srcId="{A5FFC232-8575-415F-9781-10E7D7F24611}" destId="{1D727F20-D7C9-4D6F-B626-A24326A6E9EB}" srcOrd="8" destOrd="0" presId="urn:microsoft.com/office/officeart/2008/layout/LinedList"/>
    <dgm:cxn modelId="{96717F06-CE92-4ABE-9481-8AE3C6E8F506}" type="presParOf" srcId="{A5FFC232-8575-415F-9781-10E7D7F24611}" destId="{C547871A-7638-4051-BDAE-8B580F4F2A6B}" srcOrd="9" destOrd="0" presId="urn:microsoft.com/office/officeart/2008/layout/LinedList"/>
    <dgm:cxn modelId="{6233AE1A-1101-4380-BAB4-74CE82E3FDD6}" type="presParOf" srcId="{C547871A-7638-4051-BDAE-8B580F4F2A6B}" destId="{6BDC9A37-932D-46A3-B65B-41F999360800}" srcOrd="0" destOrd="0" presId="urn:microsoft.com/office/officeart/2008/layout/LinedList"/>
    <dgm:cxn modelId="{92AD9C23-F152-43B6-81E3-6EB64A2E9290}" type="presParOf" srcId="{C547871A-7638-4051-BDAE-8B580F4F2A6B}" destId="{AABA24D8-F7DF-4C15-A240-00DC13A41A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7D304D-FA3B-4548-B065-E647BA5EB3F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1264FB-6840-424B-8DB9-22480970DDA4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your project needs</a:t>
          </a:r>
        </a:p>
      </dgm:t>
    </dgm:pt>
    <dgm:pt modelId="{E48AD241-75C2-40C0-970D-AE46225E3406}" type="parTrans" cxnId="{A5655B43-5603-4C91-8763-F83F8CB70274}">
      <dgm:prSet/>
      <dgm:spPr/>
      <dgm:t>
        <a:bodyPr/>
        <a:lstStyle/>
        <a:p>
          <a:endParaRPr lang="en-US"/>
        </a:p>
      </dgm:t>
    </dgm:pt>
    <dgm:pt modelId="{3CDE0056-1D0B-47DB-9076-FFD7CB017592}" type="sibTrans" cxnId="{A5655B43-5603-4C91-8763-F83F8CB70274}">
      <dgm:prSet/>
      <dgm:spPr/>
      <dgm:t>
        <a:bodyPr/>
        <a:lstStyle/>
        <a:p>
          <a:endParaRPr lang="en-US"/>
        </a:p>
      </dgm:t>
    </dgm:pt>
    <dgm:pt modelId="{F9FD087D-F6BC-42A1-8A62-445B86AA0269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Contact the Tech Pool (tara@unols.org)</a:t>
          </a:r>
        </a:p>
      </dgm:t>
    </dgm:pt>
    <dgm:pt modelId="{AEDE2B11-E6D1-4CD6-9100-C32CD2558ED3}" type="parTrans" cxnId="{1F87B1DD-361B-4071-9374-8C9604DC04D9}">
      <dgm:prSet/>
      <dgm:spPr/>
      <dgm:t>
        <a:bodyPr/>
        <a:lstStyle/>
        <a:p>
          <a:endParaRPr lang="en-US"/>
        </a:p>
      </dgm:t>
    </dgm:pt>
    <dgm:pt modelId="{EB398FF0-377A-43F3-B719-5BEE258137AF}" type="sibTrans" cxnId="{1F87B1DD-361B-4071-9374-8C9604DC04D9}">
      <dgm:prSet/>
      <dgm:spPr/>
      <dgm:t>
        <a:bodyPr/>
        <a:lstStyle/>
        <a:p>
          <a:endParaRPr lang="en-US"/>
        </a:p>
      </dgm:t>
    </dgm:pt>
    <dgm:pt modelId="{59322C8B-0458-446D-A522-4728795023C7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3.Receive technician recommendations</a:t>
          </a:r>
        </a:p>
      </dgm:t>
    </dgm:pt>
    <dgm:pt modelId="{9B30A215-A942-485C-B19A-7DAD65D0C479}" type="parTrans" cxnId="{AAC002F2-D1DE-4EA4-86AF-19CBCB79C9ED}">
      <dgm:prSet/>
      <dgm:spPr/>
      <dgm:t>
        <a:bodyPr/>
        <a:lstStyle/>
        <a:p>
          <a:endParaRPr lang="en-US"/>
        </a:p>
      </dgm:t>
    </dgm:pt>
    <dgm:pt modelId="{C4C0110F-7496-4DE2-84A8-F3634B6D154F}" type="sibTrans" cxnId="{AAC002F2-D1DE-4EA4-86AF-19CBCB79C9ED}">
      <dgm:prSet/>
      <dgm:spPr/>
      <dgm:t>
        <a:bodyPr/>
        <a:lstStyle/>
        <a:p>
          <a:endParaRPr lang="en-US"/>
        </a:p>
      </dgm:t>
    </dgm:pt>
    <dgm:pt modelId="{E32DB456-D00C-4EE9-A90D-76ABBC5BA695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Review and confirm – Complete Service Supplement Form</a:t>
          </a:r>
        </a:p>
      </dgm:t>
    </dgm:pt>
    <dgm:pt modelId="{D094AF66-9C65-4210-96AF-56BB23D41AA7}" type="parTrans" cxnId="{22EC81A8-A6E3-43CE-8976-C8D3494B823F}">
      <dgm:prSet/>
      <dgm:spPr/>
      <dgm:t>
        <a:bodyPr/>
        <a:lstStyle/>
        <a:p>
          <a:endParaRPr lang="en-US"/>
        </a:p>
      </dgm:t>
    </dgm:pt>
    <dgm:pt modelId="{8F8CA7F9-A480-4D3F-B995-535E0AA5B4A0}" type="sibTrans" cxnId="{22EC81A8-A6E3-43CE-8976-C8D3494B823F}">
      <dgm:prSet/>
      <dgm:spPr/>
      <dgm:t>
        <a:bodyPr/>
        <a:lstStyle/>
        <a:p>
          <a:endParaRPr lang="en-US"/>
        </a:p>
      </dgm:t>
    </dgm:pt>
    <dgm:pt modelId="{465EA93A-DC21-499B-997B-F60B748A4DA1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Finalize request – TAMU issues Contract; Travel arranged</a:t>
          </a:r>
        </a:p>
      </dgm:t>
    </dgm:pt>
    <dgm:pt modelId="{3B009C04-84BC-40D0-8CC7-870128513D95}" type="parTrans" cxnId="{2B7F61FB-C30F-40A0-AC94-31801006AB4C}">
      <dgm:prSet/>
      <dgm:spPr/>
      <dgm:t>
        <a:bodyPr/>
        <a:lstStyle/>
        <a:p>
          <a:endParaRPr lang="en-US"/>
        </a:p>
      </dgm:t>
    </dgm:pt>
    <dgm:pt modelId="{BD350C93-8D23-422F-B289-4F9C159B16E7}" type="sibTrans" cxnId="{2B7F61FB-C30F-40A0-AC94-31801006AB4C}">
      <dgm:prSet/>
      <dgm:spPr/>
      <dgm:t>
        <a:bodyPr/>
        <a:lstStyle/>
        <a:p>
          <a:endParaRPr lang="en-US"/>
        </a:p>
      </dgm:t>
    </dgm:pt>
    <dgm:pt modelId="{5ADC6274-6C10-453F-A41F-1288B290130E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Deployment and support checks </a:t>
          </a:r>
        </a:p>
      </dgm:t>
    </dgm:pt>
    <dgm:pt modelId="{03260CCD-C15D-4081-AC37-A834B033293E}" type="parTrans" cxnId="{F78F867B-6DF5-462B-945A-8F22541332A2}">
      <dgm:prSet/>
      <dgm:spPr/>
      <dgm:t>
        <a:bodyPr/>
        <a:lstStyle/>
        <a:p>
          <a:endParaRPr lang="en-US"/>
        </a:p>
      </dgm:t>
    </dgm:pt>
    <dgm:pt modelId="{A18F7FC3-712B-4397-9F34-481FE5688F44}" type="sibTrans" cxnId="{F78F867B-6DF5-462B-945A-8F22541332A2}">
      <dgm:prSet/>
      <dgm:spPr/>
      <dgm:t>
        <a:bodyPr/>
        <a:lstStyle/>
        <a:p>
          <a:endParaRPr lang="en-US"/>
        </a:p>
      </dgm:t>
    </dgm:pt>
    <dgm:pt modelId="{893F002A-FC19-4263-AF3B-84496310941E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Post-project invoice submission and debrief</a:t>
          </a:r>
        </a:p>
      </dgm:t>
    </dgm:pt>
    <dgm:pt modelId="{2364DBB9-8315-425B-9000-2B08FE9FC6DD}" type="parTrans" cxnId="{BE6B7BD4-25FE-47E2-86B5-59E6BCE40994}">
      <dgm:prSet/>
      <dgm:spPr/>
      <dgm:t>
        <a:bodyPr/>
        <a:lstStyle/>
        <a:p>
          <a:endParaRPr lang="en-US"/>
        </a:p>
      </dgm:t>
    </dgm:pt>
    <dgm:pt modelId="{9B444D4A-63F5-49D3-AD32-1757F0F685FE}" type="sibTrans" cxnId="{BE6B7BD4-25FE-47E2-86B5-59E6BCE40994}">
      <dgm:prSet/>
      <dgm:spPr/>
      <dgm:t>
        <a:bodyPr/>
        <a:lstStyle/>
        <a:p>
          <a:endParaRPr lang="en-US"/>
        </a:p>
      </dgm:t>
    </dgm:pt>
    <dgm:pt modelId="{D9A543F2-C14A-4112-80D6-CDC2EF18D324}" type="pres">
      <dgm:prSet presAssocID="{F77D304D-FA3B-4548-B065-E647BA5EB3F7}" presName="vert0" presStyleCnt="0">
        <dgm:presLayoutVars>
          <dgm:dir/>
          <dgm:animOne val="branch"/>
          <dgm:animLvl val="lvl"/>
        </dgm:presLayoutVars>
      </dgm:prSet>
      <dgm:spPr/>
    </dgm:pt>
    <dgm:pt modelId="{E0A36D7D-AA51-46EE-A434-602834FC19C2}" type="pres">
      <dgm:prSet presAssocID="{7B1264FB-6840-424B-8DB9-22480970DDA4}" presName="thickLine" presStyleLbl="alignNode1" presStyleIdx="0" presStyleCnt="7"/>
      <dgm:spPr/>
    </dgm:pt>
    <dgm:pt modelId="{106A3C25-9773-413D-8F04-D428909E1A6D}" type="pres">
      <dgm:prSet presAssocID="{7B1264FB-6840-424B-8DB9-22480970DDA4}" presName="horz1" presStyleCnt="0"/>
      <dgm:spPr/>
    </dgm:pt>
    <dgm:pt modelId="{911FEAB0-3EB6-4223-81B2-4A7D6F5E4C53}" type="pres">
      <dgm:prSet presAssocID="{7B1264FB-6840-424B-8DB9-22480970DDA4}" presName="tx1" presStyleLbl="revTx" presStyleIdx="0" presStyleCnt="7"/>
      <dgm:spPr/>
    </dgm:pt>
    <dgm:pt modelId="{ABE71611-6317-4CA6-81D0-1D8AAA82E069}" type="pres">
      <dgm:prSet presAssocID="{7B1264FB-6840-424B-8DB9-22480970DDA4}" presName="vert1" presStyleCnt="0"/>
      <dgm:spPr/>
    </dgm:pt>
    <dgm:pt modelId="{31385F59-EC5E-49FB-9D66-C779AEC7F73E}" type="pres">
      <dgm:prSet presAssocID="{F9FD087D-F6BC-42A1-8A62-445B86AA0269}" presName="thickLine" presStyleLbl="alignNode1" presStyleIdx="1" presStyleCnt="7"/>
      <dgm:spPr/>
    </dgm:pt>
    <dgm:pt modelId="{BDDF8F82-F49A-48BE-B77B-29AFAE395ABE}" type="pres">
      <dgm:prSet presAssocID="{F9FD087D-F6BC-42A1-8A62-445B86AA0269}" presName="horz1" presStyleCnt="0"/>
      <dgm:spPr/>
    </dgm:pt>
    <dgm:pt modelId="{E8CBCF2A-4E0A-4425-9864-B3907765FDE3}" type="pres">
      <dgm:prSet presAssocID="{F9FD087D-F6BC-42A1-8A62-445B86AA0269}" presName="tx1" presStyleLbl="revTx" presStyleIdx="1" presStyleCnt="7"/>
      <dgm:spPr/>
    </dgm:pt>
    <dgm:pt modelId="{594538CA-B62E-4D9E-B863-B29AB301A5C1}" type="pres">
      <dgm:prSet presAssocID="{F9FD087D-F6BC-42A1-8A62-445B86AA0269}" presName="vert1" presStyleCnt="0"/>
      <dgm:spPr/>
    </dgm:pt>
    <dgm:pt modelId="{FBC90926-2D7D-42F2-89FB-88FA2E2E83BA}" type="pres">
      <dgm:prSet presAssocID="{59322C8B-0458-446D-A522-4728795023C7}" presName="thickLine" presStyleLbl="alignNode1" presStyleIdx="2" presStyleCnt="7"/>
      <dgm:spPr/>
    </dgm:pt>
    <dgm:pt modelId="{B4AEED30-7F56-46D4-9ADE-8B33EF28E0FB}" type="pres">
      <dgm:prSet presAssocID="{59322C8B-0458-446D-A522-4728795023C7}" presName="horz1" presStyleCnt="0"/>
      <dgm:spPr/>
    </dgm:pt>
    <dgm:pt modelId="{AC0DCF9E-CE5F-4755-BFE2-434CBCE484AD}" type="pres">
      <dgm:prSet presAssocID="{59322C8B-0458-446D-A522-4728795023C7}" presName="tx1" presStyleLbl="revTx" presStyleIdx="2" presStyleCnt="7"/>
      <dgm:spPr/>
    </dgm:pt>
    <dgm:pt modelId="{618B88AA-43F2-46D6-BE1E-5F829A51CAA9}" type="pres">
      <dgm:prSet presAssocID="{59322C8B-0458-446D-A522-4728795023C7}" presName="vert1" presStyleCnt="0"/>
      <dgm:spPr/>
    </dgm:pt>
    <dgm:pt modelId="{041DA9CC-D6AD-4581-89E4-24D6F69B4DB4}" type="pres">
      <dgm:prSet presAssocID="{E32DB456-D00C-4EE9-A90D-76ABBC5BA695}" presName="thickLine" presStyleLbl="alignNode1" presStyleIdx="3" presStyleCnt="7"/>
      <dgm:spPr/>
    </dgm:pt>
    <dgm:pt modelId="{7C4F5E73-AF9E-4871-986D-56441B83E11B}" type="pres">
      <dgm:prSet presAssocID="{E32DB456-D00C-4EE9-A90D-76ABBC5BA695}" presName="horz1" presStyleCnt="0"/>
      <dgm:spPr/>
    </dgm:pt>
    <dgm:pt modelId="{348093A6-93D4-496B-B00E-9913FF2357B4}" type="pres">
      <dgm:prSet presAssocID="{E32DB456-D00C-4EE9-A90D-76ABBC5BA695}" presName="tx1" presStyleLbl="revTx" presStyleIdx="3" presStyleCnt="7"/>
      <dgm:spPr/>
    </dgm:pt>
    <dgm:pt modelId="{60BD7A33-3598-4B39-9319-DF71D35E3291}" type="pres">
      <dgm:prSet presAssocID="{E32DB456-D00C-4EE9-A90D-76ABBC5BA695}" presName="vert1" presStyleCnt="0"/>
      <dgm:spPr/>
    </dgm:pt>
    <dgm:pt modelId="{0A211FFD-41FA-4873-BDA8-89DABB763512}" type="pres">
      <dgm:prSet presAssocID="{465EA93A-DC21-499B-997B-F60B748A4DA1}" presName="thickLine" presStyleLbl="alignNode1" presStyleIdx="4" presStyleCnt="7"/>
      <dgm:spPr/>
    </dgm:pt>
    <dgm:pt modelId="{A8B6BB28-9C7C-44F5-AB98-5B8FB5899D0C}" type="pres">
      <dgm:prSet presAssocID="{465EA93A-DC21-499B-997B-F60B748A4DA1}" presName="horz1" presStyleCnt="0"/>
      <dgm:spPr/>
    </dgm:pt>
    <dgm:pt modelId="{6AC27167-E278-4B2C-8015-F159630E1CFD}" type="pres">
      <dgm:prSet presAssocID="{465EA93A-DC21-499B-997B-F60B748A4DA1}" presName="tx1" presStyleLbl="revTx" presStyleIdx="4" presStyleCnt="7"/>
      <dgm:spPr/>
    </dgm:pt>
    <dgm:pt modelId="{6FA3C787-9B2A-4221-A1AC-0B329538FC1B}" type="pres">
      <dgm:prSet presAssocID="{465EA93A-DC21-499B-997B-F60B748A4DA1}" presName="vert1" presStyleCnt="0"/>
      <dgm:spPr/>
    </dgm:pt>
    <dgm:pt modelId="{94E5AE92-1232-4646-A4FB-6F478411F234}" type="pres">
      <dgm:prSet presAssocID="{5ADC6274-6C10-453F-A41F-1288B290130E}" presName="thickLine" presStyleLbl="alignNode1" presStyleIdx="5" presStyleCnt="7"/>
      <dgm:spPr/>
    </dgm:pt>
    <dgm:pt modelId="{DE065CA4-1386-4F73-BD80-328EF0598C8F}" type="pres">
      <dgm:prSet presAssocID="{5ADC6274-6C10-453F-A41F-1288B290130E}" presName="horz1" presStyleCnt="0"/>
      <dgm:spPr/>
    </dgm:pt>
    <dgm:pt modelId="{7A66994E-19DF-48C9-A556-CEBD57C2DCF4}" type="pres">
      <dgm:prSet presAssocID="{5ADC6274-6C10-453F-A41F-1288B290130E}" presName="tx1" presStyleLbl="revTx" presStyleIdx="5" presStyleCnt="7"/>
      <dgm:spPr/>
    </dgm:pt>
    <dgm:pt modelId="{997EE6F2-72C3-4BF4-B4C2-EDC40CF884D7}" type="pres">
      <dgm:prSet presAssocID="{5ADC6274-6C10-453F-A41F-1288B290130E}" presName="vert1" presStyleCnt="0"/>
      <dgm:spPr/>
    </dgm:pt>
    <dgm:pt modelId="{C4214F3B-21F2-44A7-B150-8EE3C52DBC06}" type="pres">
      <dgm:prSet presAssocID="{893F002A-FC19-4263-AF3B-84496310941E}" presName="thickLine" presStyleLbl="alignNode1" presStyleIdx="6" presStyleCnt="7"/>
      <dgm:spPr/>
    </dgm:pt>
    <dgm:pt modelId="{D804661C-7A22-46D3-A5FC-5D51A87B8669}" type="pres">
      <dgm:prSet presAssocID="{893F002A-FC19-4263-AF3B-84496310941E}" presName="horz1" presStyleCnt="0"/>
      <dgm:spPr/>
    </dgm:pt>
    <dgm:pt modelId="{EB3D8185-3527-47E0-A400-D98122BFD05D}" type="pres">
      <dgm:prSet presAssocID="{893F002A-FC19-4263-AF3B-84496310941E}" presName="tx1" presStyleLbl="revTx" presStyleIdx="6" presStyleCnt="7"/>
      <dgm:spPr/>
    </dgm:pt>
    <dgm:pt modelId="{24E29AED-EEEF-4F0D-97DF-14F94B572FF6}" type="pres">
      <dgm:prSet presAssocID="{893F002A-FC19-4263-AF3B-84496310941E}" presName="vert1" presStyleCnt="0"/>
      <dgm:spPr/>
    </dgm:pt>
  </dgm:ptLst>
  <dgm:cxnLst>
    <dgm:cxn modelId="{2E718F12-B240-4522-A9C8-3F01D5D1CEA0}" type="presOf" srcId="{E32DB456-D00C-4EE9-A90D-76ABBC5BA695}" destId="{348093A6-93D4-496B-B00E-9913FF2357B4}" srcOrd="0" destOrd="0" presId="urn:microsoft.com/office/officeart/2008/layout/LinedList"/>
    <dgm:cxn modelId="{A5655B43-5603-4C91-8763-F83F8CB70274}" srcId="{F77D304D-FA3B-4548-B065-E647BA5EB3F7}" destId="{7B1264FB-6840-424B-8DB9-22480970DDA4}" srcOrd="0" destOrd="0" parTransId="{E48AD241-75C2-40C0-970D-AE46225E3406}" sibTransId="{3CDE0056-1D0B-47DB-9076-FFD7CB017592}"/>
    <dgm:cxn modelId="{E1EF166D-D0AA-44EF-84C5-6B7BB75E0AB5}" type="presOf" srcId="{59322C8B-0458-446D-A522-4728795023C7}" destId="{AC0DCF9E-CE5F-4755-BFE2-434CBCE484AD}" srcOrd="0" destOrd="0" presId="urn:microsoft.com/office/officeart/2008/layout/LinedList"/>
    <dgm:cxn modelId="{F78F867B-6DF5-462B-945A-8F22541332A2}" srcId="{F77D304D-FA3B-4548-B065-E647BA5EB3F7}" destId="{5ADC6274-6C10-453F-A41F-1288B290130E}" srcOrd="5" destOrd="0" parTransId="{03260CCD-C15D-4081-AC37-A834B033293E}" sibTransId="{A18F7FC3-712B-4397-9F34-481FE5688F44}"/>
    <dgm:cxn modelId="{9258A785-D95A-49E1-99CA-5FB6850CA292}" type="presOf" srcId="{F9FD087D-F6BC-42A1-8A62-445B86AA0269}" destId="{E8CBCF2A-4E0A-4425-9864-B3907765FDE3}" srcOrd="0" destOrd="0" presId="urn:microsoft.com/office/officeart/2008/layout/LinedList"/>
    <dgm:cxn modelId="{99AF8B96-F2AC-4890-833A-C109AD42271D}" type="presOf" srcId="{7B1264FB-6840-424B-8DB9-22480970DDA4}" destId="{911FEAB0-3EB6-4223-81B2-4A7D6F5E4C53}" srcOrd="0" destOrd="0" presId="urn:microsoft.com/office/officeart/2008/layout/LinedList"/>
    <dgm:cxn modelId="{22EC81A8-A6E3-43CE-8976-C8D3494B823F}" srcId="{F77D304D-FA3B-4548-B065-E647BA5EB3F7}" destId="{E32DB456-D00C-4EE9-A90D-76ABBC5BA695}" srcOrd="3" destOrd="0" parTransId="{D094AF66-9C65-4210-96AF-56BB23D41AA7}" sibTransId="{8F8CA7F9-A480-4D3F-B995-535E0AA5B4A0}"/>
    <dgm:cxn modelId="{0FD38BBC-C88A-4965-8B9C-77052DB338EB}" type="presOf" srcId="{F77D304D-FA3B-4548-B065-E647BA5EB3F7}" destId="{D9A543F2-C14A-4112-80D6-CDC2EF18D324}" srcOrd="0" destOrd="0" presId="urn:microsoft.com/office/officeart/2008/layout/LinedList"/>
    <dgm:cxn modelId="{98AD28C0-366C-4CA8-86EB-1F53D6ADB710}" type="presOf" srcId="{465EA93A-DC21-499B-997B-F60B748A4DA1}" destId="{6AC27167-E278-4B2C-8015-F159630E1CFD}" srcOrd="0" destOrd="0" presId="urn:microsoft.com/office/officeart/2008/layout/LinedList"/>
    <dgm:cxn modelId="{BE6B7BD4-25FE-47E2-86B5-59E6BCE40994}" srcId="{F77D304D-FA3B-4548-B065-E647BA5EB3F7}" destId="{893F002A-FC19-4263-AF3B-84496310941E}" srcOrd="6" destOrd="0" parTransId="{2364DBB9-8315-425B-9000-2B08FE9FC6DD}" sibTransId="{9B444D4A-63F5-49D3-AD32-1757F0F685FE}"/>
    <dgm:cxn modelId="{1F87B1DD-361B-4071-9374-8C9604DC04D9}" srcId="{F77D304D-FA3B-4548-B065-E647BA5EB3F7}" destId="{F9FD087D-F6BC-42A1-8A62-445B86AA0269}" srcOrd="1" destOrd="0" parTransId="{AEDE2B11-E6D1-4CD6-9100-C32CD2558ED3}" sibTransId="{EB398FF0-377A-43F3-B719-5BEE258137AF}"/>
    <dgm:cxn modelId="{C131B4ED-50A1-4278-8E16-C588D4D9DC13}" type="presOf" srcId="{893F002A-FC19-4263-AF3B-84496310941E}" destId="{EB3D8185-3527-47E0-A400-D98122BFD05D}" srcOrd="0" destOrd="0" presId="urn:microsoft.com/office/officeart/2008/layout/LinedList"/>
    <dgm:cxn modelId="{AAC002F2-D1DE-4EA4-86AF-19CBCB79C9ED}" srcId="{F77D304D-FA3B-4548-B065-E647BA5EB3F7}" destId="{59322C8B-0458-446D-A522-4728795023C7}" srcOrd="2" destOrd="0" parTransId="{9B30A215-A942-485C-B19A-7DAD65D0C479}" sibTransId="{C4C0110F-7496-4DE2-84A8-F3634B6D154F}"/>
    <dgm:cxn modelId="{FE6005F5-EFE3-4D5D-95C9-14DA937C014D}" type="presOf" srcId="{5ADC6274-6C10-453F-A41F-1288B290130E}" destId="{7A66994E-19DF-48C9-A556-CEBD57C2DCF4}" srcOrd="0" destOrd="0" presId="urn:microsoft.com/office/officeart/2008/layout/LinedList"/>
    <dgm:cxn modelId="{2B7F61FB-C30F-40A0-AC94-31801006AB4C}" srcId="{F77D304D-FA3B-4548-B065-E647BA5EB3F7}" destId="{465EA93A-DC21-499B-997B-F60B748A4DA1}" srcOrd="4" destOrd="0" parTransId="{3B009C04-84BC-40D0-8CC7-870128513D95}" sibTransId="{BD350C93-8D23-422F-B289-4F9C159B16E7}"/>
    <dgm:cxn modelId="{08A3BA4E-10B0-4A92-9E96-4EBBF45935B5}" type="presParOf" srcId="{D9A543F2-C14A-4112-80D6-CDC2EF18D324}" destId="{E0A36D7D-AA51-46EE-A434-602834FC19C2}" srcOrd="0" destOrd="0" presId="urn:microsoft.com/office/officeart/2008/layout/LinedList"/>
    <dgm:cxn modelId="{28F79A74-1B16-473C-8297-E124B2AC1F2E}" type="presParOf" srcId="{D9A543F2-C14A-4112-80D6-CDC2EF18D324}" destId="{106A3C25-9773-413D-8F04-D428909E1A6D}" srcOrd="1" destOrd="0" presId="urn:microsoft.com/office/officeart/2008/layout/LinedList"/>
    <dgm:cxn modelId="{16AA3101-F51A-46A6-AF63-7E91748B1E0E}" type="presParOf" srcId="{106A3C25-9773-413D-8F04-D428909E1A6D}" destId="{911FEAB0-3EB6-4223-81B2-4A7D6F5E4C53}" srcOrd="0" destOrd="0" presId="urn:microsoft.com/office/officeart/2008/layout/LinedList"/>
    <dgm:cxn modelId="{11A65FD7-F793-40B2-9B44-50FE43CFB203}" type="presParOf" srcId="{106A3C25-9773-413D-8F04-D428909E1A6D}" destId="{ABE71611-6317-4CA6-81D0-1D8AAA82E069}" srcOrd="1" destOrd="0" presId="urn:microsoft.com/office/officeart/2008/layout/LinedList"/>
    <dgm:cxn modelId="{C280EE93-7E72-415F-AA7B-FC816F1F1F5A}" type="presParOf" srcId="{D9A543F2-C14A-4112-80D6-CDC2EF18D324}" destId="{31385F59-EC5E-49FB-9D66-C779AEC7F73E}" srcOrd="2" destOrd="0" presId="urn:microsoft.com/office/officeart/2008/layout/LinedList"/>
    <dgm:cxn modelId="{26E9D6E0-A0CD-41DC-A773-50248B3035D0}" type="presParOf" srcId="{D9A543F2-C14A-4112-80D6-CDC2EF18D324}" destId="{BDDF8F82-F49A-48BE-B77B-29AFAE395ABE}" srcOrd="3" destOrd="0" presId="urn:microsoft.com/office/officeart/2008/layout/LinedList"/>
    <dgm:cxn modelId="{2A6A19B2-E1B3-4799-B8C6-69D80AFAABD7}" type="presParOf" srcId="{BDDF8F82-F49A-48BE-B77B-29AFAE395ABE}" destId="{E8CBCF2A-4E0A-4425-9864-B3907765FDE3}" srcOrd="0" destOrd="0" presId="urn:microsoft.com/office/officeart/2008/layout/LinedList"/>
    <dgm:cxn modelId="{80EC8EF0-181F-414F-8764-8D145B58DFFC}" type="presParOf" srcId="{BDDF8F82-F49A-48BE-B77B-29AFAE395ABE}" destId="{594538CA-B62E-4D9E-B863-B29AB301A5C1}" srcOrd="1" destOrd="0" presId="urn:microsoft.com/office/officeart/2008/layout/LinedList"/>
    <dgm:cxn modelId="{0731B476-497D-44A1-8C99-C07B8D12DA78}" type="presParOf" srcId="{D9A543F2-C14A-4112-80D6-CDC2EF18D324}" destId="{FBC90926-2D7D-42F2-89FB-88FA2E2E83BA}" srcOrd="4" destOrd="0" presId="urn:microsoft.com/office/officeart/2008/layout/LinedList"/>
    <dgm:cxn modelId="{5A226541-6960-4706-8C1B-E912EE4A699C}" type="presParOf" srcId="{D9A543F2-C14A-4112-80D6-CDC2EF18D324}" destId="{B4AEED30-7F56-46D4-9ADE-8B33EF28E0FB}" srcOrd="5" destOrd="0" presId="urn:microsoft.com/office/officeart/2008/layout/LinedList"/>
    <dgm:cxn modelId="{91DDEDB1-9398-4D80-BEF0-7B4AF60256C7}" type="presParOf" srcId="{B4AEED30-7F56-46D4-9ADE-8B33EF28E0FB}" destId="{AC0DCF9E-CE5F-4755-BFE2-434CBCE484AD}" srcOrd="0" destOrd="0" presId="urn:microsoft.com/office/officeart/2008/layout/LinedList"/>
    <dgm:cxn modelId="{5E2AD432-F50B-4800-9229-DD7874EC1386}" type="presParOf" srcId="{B4AEED30-7F56-46D4-9ADE-8B33EF28E0FB}" destId="{618B88AA-43F2-46D6-BE1E-5F829A51CAA9}" srcOrd="1" destOrd="0" presId="urn:microsoft.com/office/officeart/2008/layout/LinedList"/>
    <dgm:cxn modelId="{73CBBEB4-14E8-49BC-9BE7-7A7FB111CD40}" type="presParOf" srcId="{D9A543F2-C14A-4112-80D6-CDC2EF18D324}" destId="{041DA9CC-D6AD-4581-89E4-24D6F69B4DB4}" srcOrd="6" destOrd="0" presId="urn:microsoft.com/office/officeart/2008/layout/LinedList"/>
    <dgm:cxn modelId="{B630DD48-6F2A-4784-BD6A-A3F66AB2AC69}" type="presParOf" srcId="{D9A543F2-C14A-4112-80D6-CDC2EF18D324}" destId="{7C4F5E73-AF9E-4871-986D-56441B83E11B}" srcOrd="7" destOrd="0" presId="urn:microsoft.com/office/officeart/2008/layout/LinedList"/>
    <dgm:cxn modelId="{8599FA33-BC64-492C-A536-A6A78AE52291}" type="presParOf" srcId="{7C4F5E73-AF9E-4871-986D-56441B83E11B}" destId="{348093A6-93D4-496B-B00E-9913FF2357B4}" srcOrd="0" destOrd="0" presId="urn:microsoft.com/office/officeart/2008/layout/LinedList"/>
    <dgm:cxn modelId="{69363977-6B10-42B8-8902-62D656A81347}" type="presParOf" srcId="{7C4F5E73-AF9E-4871-986D-56441B83E11B}" destId="{60BD7A33-3598-4B39-9319-DF71D35E3291}" srcOrd="1" destOrd="0" presId="urn:microsoft.com/office/officeart/2008/layout/LinedList"/>
    <dgm:cxn modelId="{45DB1941-A1FB-4129-A537-5DF67C54AD1C}" type="presParOf" srcId="{D9A543F2-C14A-4112-80D6-CDC2EF18D324}" destId="{0A211FFD-41FA-4873-BDA8-89DABB763512}" srcOrd="8" destOrd="0" presId="urn:microsoft.com/office/officeart/2008/layout/LinedList"/>
    <dgm:cxn modelId="{D5748E01-10B0-48D0-87F1-355BCD122F75}" type="presParOf" srcId="{D9A543F2-C14A-4112-80D6-CDC2EF18D324}" destId="{A8B6BB28-9C7C-44F5-AB98-5B8FB5899D0C}" srcOrd="9" destOrd="0" presId="urn:microsoft.com/office/officeart/2008/layout/LinedList"/>
    <dgm:cxn modelId="{9BCC2BB5-886D-4FEB-954A-739BBE71618D}" type="presParOf" srcId="{A8B6BB28-9C7C-44F5-AB98-5B8FB5899D0C}" destId="{6AC27167-E278-4B2C-8015-F159630E1CFD}" srcOrd="0" destOrd="0" presId="urn:microsoft.com/office/officeart/2008/layout/LinedList"/>
    <dgm:cxn modelId="{CCBCA8B0-BD2B-4B62-99E3-5C3922D097A2}" type="presParOf" srcId="{A8B6BB28-9C7C-44F5-AB98-5B8FB5899D0C}" destId="{6FA3C787-9B2A-4221-A1AC-0B329538FC1B}" srcOrd="1" destOrd="0" presId="urn:microsoft.com/office/officeart/2008/layout/LinedList"/>
    <dgm:cxn modelId="{112F3AEC-AE97-4BA6-8A45-DF2F0A6E9947}" type="presParOf" srcId="{D9A543F2-C14A-4112-80D6-CDC2EF18D324}" destId="{94E5AE92-1232-4646-A4FB-6F478411F234}" srcOrd="10" destOrd="0" presId="urn:microsoft.com/office/officeart/2008/layout/LinedList"/>
    <dgm:cxn modelId="{20CE595E-89FA-4729-9A8F-597B5693E562}" type="presParOf" srcId="{D9A543F2-C14A-4112-80D6-CDC2EF18D324}" destId="{DE065CA4-1386-4F73-BD80-328EF0598C8F}" srcOrd="11" destOrd="0" presId="urn:microsoft.com/office/officeart/2008/layout/LinedList"/>
    <dgm:cxn modelId="{30C5B6DF-0F23-44B3-B1B2-C5773D3085EB}" type="presParOf" srcId="{DE065CA4-1386-4F73-BD80-328EF0598C8F}" destId="{7A66994E-19DF-48C9-A556-CEBD57C2DCF4}" srcOrd="0" destOrd="0" presId="urn:microsoft.com/office/officeart/2008/layout/LinedList"/>
    <dgm:cxn modelId="{A0D31E2E-9661-45A8-9F49-A665BCE16A65}" type="presParOf" srcId="{DE065CA4-1386-4F73-BD80-328EF0598C8F}" destId="{997EE6F2-72C3-4BF4-B4C2-EDC40CF884D7}" srcOrd="1" destOrd="0" presId="urn:microsoft.com/office/officeart/2008/layout/LinedList"/>
    <dgm:cxn modelId="{A40F41AE-7E52-40DC-BFFE-D51FA2D98BCB}" type="presParOf" srcId="{D9A543F2-C14A-4112-80D6-CDC2EF18D324}" destId="{C4214F3B-21F2-44A7-B150-8EE3C52DBC06}" srcOrd="12" destOrd="0" presId="urn:microsoft.com/office/officeart/2008/layout/LinedList"/>
    <dgm:cxn modelId="{9EDF440D-D468-4F07-8B7B-A92B793ECC83}" type="presParOf" srcId="{D9A543F2-C14A-4112-80D6-CDC2EF18D324}" destId="{D804661C-7A22-46D3-A5FC-5D51A87B8669}" srcOrd="13" destOrd="0" presId="urn:microsoft.com/office/officeart/2008/layout/LinedList"/>
    <dgm:cxn modelId="{587FF2F8-AA1D-4D91-BEC4-FC051A8EB60C}" type="presParOf" srcId="{D804661C-7A22-46D3-A5FC-5D51A87B8669}" destId="{EB3D8185-3527-47E0-A400-D98122BFD05D}" srcOrd="0" destOrd="0" presId="urn:microsoft.com/office/officeart/2008/layout/LinedList"/>
    <dgm:cxn modelId="{08932273-3028-4CF7-A4AC-E11F076AF20C}" type="presParOf" srcId="{D804661C-7A22-46D3-A5FC-5D51A87B8669}" destId="{24E29AED-EEEF-4F0D-97DF-14F94B572F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06175-9F8A-41EA-8B8F-7CC98CF6AEDC}">
      <dsp:nvSpPr>
        <dsp:cNvPr id="0" name=""/>
        <dsp:cNvSpPr/>
      </dsp:nvSpPr>
      <dsp:spPr>
        <a:xfrm>
          <a:off x="0" y="405"/>
          <a:ext cx="73183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068846-CEE1-40B2-A8F5-9ED60220D6C8}">
      <dsp:nvSpPr>
        <dsp:cNvPr id="0" name=""/>
        <dsp:cNvSpPr/>
      </dsp:nvSpPr>
      <dsp:spPr>
        <a:xfrm>
          <a:off x="0" y="405"/>
          <a:ext cx="7318375" cy="664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Electronics: </a:t>
          </a:r>
          <a:r>
            <a:rPr lang="en-US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Maintenance of electrical systems and sensors</a:t>
          </a:r>
        </a:p>
      </dsp:txBody>
      <dsp:txXfrm>
        <a:off x="0" y="405"/>
        <a:ext cx="7318375" cy="664542"/>
      </dsp:txXfrm>
    </dsp:sp>
    <dsp:sp modelId="{D1AACE76-4A89-474F-BBCF-860AA928CD8C}">
      <dsp:nvSpPr>
        <dsp:cNvPr id="0" name=""/>
        <dsp:cNvSpPr/>
      </dsp:nvSpPr>
      <dsp:spPr>
        <a:xfrm>
          <a:off x="0" y="664948"/>
          <a:ext cx="7318375" cy="0"/>
        </a:xfrm>
        <a:prstGeom prst="line">
          <a:avLst/>
        </a:prstGeom>
        <a:gradFill rotWithShape="0">
          <a:gsLst>
            <a:gs pos="0">
              <a:schemeClr val="accent2">
                <a:hueOff val="-1278249"/>
                <a:satOff val="-1705"/>
                <a:lumOff val="-5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78249"/>
                <a:satOff val="-1705"/>
                <a:lumOff val="-5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78249"/>
                <a:satOff val="-1705"/>
                <a:lumOff val="-5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78249"/>
              <a:satOff val="-1705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D10EB0-435E-4A43-A754-ABBFA769B5B4}">
      <dsp:nvSpPr>
        <dsp:cNvPr id="0" name=""/>
        <dsp:cNvSpPr/>
      </dsp:nvSpPr>
      <dsp:spPr>
        <a:xfrm>
          <a:off x="0" y="664948"/>
          <a:ext cx="7318375" cy="664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Networking: </a:t>
          </a:r>
          <a:r>
            <a:rPr lang="en-US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Shipboard network infrastructure </a:t>
          </a:r>
        </a:p>
      </dsp:txBody>
      <dsp:txXfrm>
        <a:off x="0" y="664948"/>
        <a:ext cx="7318375" cy="664542"/>
      </dsp:txXfrm>
    </dsp:sp>
    <dsp:sp modelId="{BC8846CC-7906-42B1-B37F-FE9C3CA95B46}">
      <dsp:nvSpPr>
        <dsp:cNvPr id="0" name=""/>
        <dsp:cNvSpPr/>
      </dsp:nvSpPr>
      <dsp:spPr>
        <a:xfrm>
          <a:off x="0" y="1329490"/>
          <a:ext cx="7318375" cy="0"/>
        </a:xfrm>
        <a:prstGeom prst="line">
          <a:avLst/>
        </a:prstGeom>
        <a:gradFill rotWithShape="0">
          <a:gsLst>
            <a:gs pos="0">
              <a:schemeClr val="accent2">
                <a:hueOff val="-2556499"/>
                <a:satOff val="-3410"/>
                <a:lumOff val="-10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556499"/>
                <a:satOff val="-3410"/>
                <a:lumOff val="-10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556499"/>
                <a:satOff val="-3410"/>
                <a:lumOff val="-10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556499"/>
              <a:satOff val="-3410"/>
              <a:lumOff val="-10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0E2739-0B65-44DE-921E-722E05DBCB3C}">
      <dsp:nvSpPr>
        <dsp:cNvPr id="0" name=""/>
        <dsp:cNvSpPr/>
      </dsp:nvSpPr>
      <dsp:spPr>
        <a:xfrm>
          <a:off x="0" y="1329490"/>
          <a:ext cx="7318375" cy="664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Acquisition: </a:t>
          </a:r>
          <a:r>
            <a:rPr lang="en-US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Integration, calibration and validation of multi-sensor measurements systems </a:t>
          </a:r>
        </a:p>
      </dsp:txBody>
      <dsp:txXfrm>
        <a:off x="0" y="1329490"/>
        <a:ext cx="7318375" cy="664542"/>
      </dsp:txXfrm>
    </dsp:sp>
    <dsp:sp modelId="{16CBB87B-FDF3-4C56-830B-261B2AA7D3EB}">
      <dsp:nvSpPr>
        <dsp:cNvPr id="0" name=""/>
        <dsp:cNvSpPr/>
      </dsp:nvSpPr>
      <dsp:spPr>
        <a:xfrm>
          <a:off x="0" y="1994032"/>
          <a:ext cx="7318375" cy="0"/>
        </a:xfrm>
        <a:prstGeom prst="line">
          <a:avLst/>
        </a:prstGeom>
        <a:gradFill rotWithShape="0">
          <a:gsLst>
            <a:gs pos="0">
              <a:schemeClr val="accent2">
                <a:hueOff val="-3834748"/>
                <a:satOff val="-5115"/>
                <a:lumOff val="-1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834748"/>
                <a:satOff val="-5115"/>
                <a:lumOff val="-1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834748"/>
                <a:satOff val="-5115"/>
                <a:lumOff val="-1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834748"/>
              <a:satOff val="-5115"/>
              <a:lumOff val="-15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3789FC-391C-44D8-8446-8F065D14A21C}">
      <dsp:nvSpPr>
        <dsp:cNvPr id="0" name=""/>
        <dsp:cNvSpPr/>
      </dsp:nvSpPr>
      <dsp:spPr>
        <a:xfrm>
          <a:off x="0" y="1994032"/>
          <a:ext cx="7318375" cy="664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Instrumentation</a:t>
          </a:r>
          <a:r>
            <a:rPr lang="en-US" sz="2200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CTDs, ADCPs, multibeam, etc.</a:t>
          </a:r>
        </a:p>
      </dsp:txBody>
      <dsp:txXfrm>
        <a:off x="0" y="1994032"/>
        <a:ext cx="7318375" cy="664542"/>
      </dsp:txXfrm>
    </dsp:sp>
    <dsp:sp modelId="{1D727F20-D7C9-4D6F-B626-A24326A6E9EB}">
      <dsp:nvSpPr>
        <dsp:cNvPr id="0" name=""/>
        <dsp:cNvSpPr/>
      </dsp:nvSpPr>
      <dsp:spPr>
        <a:xfrm>
          <a:off x="0" y="2658574"/>
          <a:ext cx="7318375" cy="0"/>
        </a:xfrm>
        <a:prstGeom prst="line">
          <a:avLst/>
        </a:prstGeom>
        <a:gradFill rotWithShape="0">
          <a:gsLst>
            <a:gs pos="0">
              <a:schemeClr val="accent2">
                <a:hueOff val="-5112997"/>
                <a:satOff val="-6820"/>
                <a:lumOff val="-20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112997"/>
                <a:satOff val="-6820"/>
                <a:lumOff val="-20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112997"/>
                <a:satOff val="-6820"/>
                <a:lumOff val="-20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112997"/>
              <a:satOff val="-6820"/>
              <a:lumOff val="-20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DC9A37-932D-46A3-B65B-41F999360800}">
      <dsp:nvSpPr>
        <dsp:cNvPr id="0" name=""/>
        <dsp:cNvSpPr/>
      </dsp:nvSpPr>
      <dsp:spPr>
        <a:xfrm>
          <a:off x="0" y="2658574"/>
          <a:ext cx="7318375" cy="664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Rigging &amp; Deployments: </a:t>
          </a:r>
          <a:r>
            <a:rPr lang="en-US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 handling of gear under sea conditions (moorings, coring, etc.)</a:t>
          </a:r>
        </a:p>
      </dsp:txBody>
      <dsp:txXfrm>
        <a:off x="0" y="2658574"/>
        <a:ext cx="7318375" cy="664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36D7D-AA51-46EE-A434-602834FC19C2}">
      <dsp:nvSpPr>
        <dsp:cNvPr id="0" name=""/>
        <dsp:cNvSpPr/>
      </dsp:nvSpPr>
      <dsp:spPr>
        <a:xfrm>
          <a:off x="0" y="450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FEAB0-3EB6-4223-81B2-4A7D6F5E4C53}">
      <dsp:nvSpPr>
        <dsp:cNvPr id="0" name=""/>
        <dsp:cNvSpPr/>
      </dsp:nvSpPr>
      <dsp:spPr>
        <a:xfrm>
          <a:off x="0" y="450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your project needs</a:t>
          </a:r>
        </a:p>
      </dsp:txBody>
      <dsp:txXfrm>
        <a:off x="0" y="450"/>
        <a:ext cx="8419173" cy="526507"/>
      </dsp:txXfrm>
    </dsp:sp>
    <dsp:sp modelId="{31385F59-EC5E-49FB-9D66-C779AEC7F73E}">
      <dsp:nvSpPr>
        <dsp:cNvPr id="0" name=""/>
        <dsp:cNvSpPr/>
      </dsp:nvSpPr>
      <dsp:spPr>
        <a:xfrm>
          <a:off x="0" y="526957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BCF2A-4E0A-4425-9864-B3907765FDE3}">
      <dsp:nvSpPr>
        <dsp:cNvPr id="0" name=""/>
        <dsp:cNvSpPr/>
      </dsp:nvSpPr>
      <dsp:spPr>
        <a:xfrm>
          <a:off x="0" y="526957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Contact the Tech Pool (tara@unols.org)</a:t>
          </a:r>
        </a:p>
      </dsp:txBody>
      <dsp:txXfrm>
        <a:off x="0" y="526957"/>
        <a:ext cx="8419173" cy="526507"/>
      </dsp:txXfrm>
    </dsp:sp>
    <dsp:sp modelId="{FBC90926-2D7D-42F2-89FB-88FA2E2E83BA}">
      <dsp:nvSpPr>
        <dsp:cNvPr id="0" name=""/>
        <dsp:cNvSpPr/>
      </dsp:nvSpPr>
      <dsp:spPr>
        <a:xfrm>
          <a:off x="0" y="1053465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DCF9E-CE5F-4755-BFE2-434CBCE484AD}">
      <dsp:nvSpPr>
        <dsp:cNvPr id="0" name=""/>
        <dsp:cNvSpPr/>
      </dsp:nvSpPr>
      <dsp:spPr>
        <a:xfrm>
          <a:off x="0" y="1053465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3.Receive technician recommendations</a:t>
          </a:r>
        </a:p>
      </dsp:txBody>
      <dsp:txXfrm>
        <a:off x="0" y="1053465"/>
        <a:ext cx="8419173" cy="526507"/>
      </dsp:txXfrm>
    </dsp:sp>
    <dsp:sp modelId="{041DA9CC-D6AD-4581-89E4-24D6F69B4DB4}">
      <dsp:nvSpPr>
        <dsp:cNvPr id="0" name=""/>
        <dsp:cNvSpPr/>
      </dsp:nvSpPr>
      <dsp:spPr>
        <a:xfrm>
          <a:off x="0" y="1579973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093A6-93D4-496B-B00E-9913FF2357B4}">
      <dsp:nvSpPr>
        <dsp:cNvPr id="0" name=""/>
        <dsp:cNvSpPr/>
      </dsp:nvSpPr>
      <dsp:spPr>
        <a:xfrm>
          <a:off x="0" y="1579973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Review and confirm – Complete Service Supplement Form</a:t>
          </a:r>
        </a:p>
      </dsp:txBody>
      <dsp:txXfrm>
        <a:off x="0" y="1579973"/>
        <a:ext cx="8419173" cy="526507"/>
      </dsp:txXfrm>
    </dsp:sp>
    <dsp:sp modelId="{0A211FFD-41FA-4873-BDA8-89DABB763512}">
      <dsp:nvSpPr>
        <dsp:cNvPr id="0" name=""/>
        <dsp:cNvSpPr/>
      </dsp:nvSpPr>
      <dsp:spPr>
        <a:xfrm>
          <a:off x="0" y="2106480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27167-E278-4B2C-8015-F159630E1CFD}">
      <dsp:nvSpPr>
        <dsp:cNvPr id="0" name=""/>
        <dsp:cNvSpPr/>
      </dsp:nvSpPr>
      <dsp:spPr>
        <a:xfrm>
          <a:off x="0" y="2106480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Finalize request – TAMU issues Contract; Travel arranged</a:t>
          </a:r>
        </a:p>
      </dsp:txBody>
      <dsp:txXfrm>
        <a:off x="0" y="2106480"/>
        <a:ext cx="8419173" cy="526507"/>
      </dsp:txXfrm>
    </dsp:sp>
    <dsp:sp modelId="{94E5AE92-1232-4646-A4FB-6F478411F234}">
      <dsp:nvSpPr>
        <dsp:cNvPr id="0" name=""/>
        <dsp:cNvSpPr/>
      </dsp:nvSpPr>
      <dsp:spPr>
        <a:xfrm>
          <a:off x="0" y="2632988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6994E-19DF-48C9-A556-CEBD57C2DCF4}">
      <dsp:nvSpPr>
        <dsp:cNvPr id="0" name=""/>
        <dsp:cNvSpPr/>
      </dsp:nvSpPr>
      <dsp:spPr>
        <a:xfrm>
          <a:off x="0" y="2632988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Deployment and support checks </a:t>
          </a:r>
        </a:p>
      </dsp:txBody>
      <dsp:txXfrm>
        <a:off x="0" y="2632988"/>
        <a:ext cx="8419173" cy="526507"/>
      </dsp:txXfrm>
    </dsp:sp>
    <dsp:sp modelId="{C4214F3B-21F2-44A7-B150-8EE3C52DBC06}">
      <dsp:nvSpPr>
        <dsp:cNvPr id="0" name=""/>
        <dsp:cNvSpPr/>
      </dsp:nvSpPr>
      <dsp:spPr>
        <a:xfrm>
          <a:off x="0" y="3159496"/>
          <a:ext cx="84191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D8185-3527-47E0-A400-D98122BFD05D}">
      <dsp:nvSpPr>
        <dsp:cNvPr id="0" name=""/>
        <dsp:cNvSpPr/>
      </dsp:nvSpPr>
      <dsp:spPr>
        <a:xfrm>
          <a:off x="0" y="3159496"/>
          <a:ext cx="8419173" cy="52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Post-project invoice submission and debrief</a:t>
          </a:r>
        </a:p>
      </dsp:txBody>
      <dsp:txXfrm>
        <a:off x="0" y="3159496"/>
        <a:ext cx="8419173" cy="526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9AC86-6983-B94E-8DFB-B79DEED23A09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EE30-1C4F-1D40-8896-3E67DF00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6350E-068C-4E40-9C94-A915DFD18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3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29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last-minute requests can sometimes be accommodated, early planning is strongly encouraged.</a:t>
            </a:r>
          </a:p>
          <a:p>
            <a:endParaRPr lang="en-US" dirty="0"/>
          </a:p>
          <a:p>
            <a:r>
              <a:rPr lang="en-US" dirty="0"/>
              <a:t>Submitting your technician request well in advance ensures:</a:t>
            </a:r>
          </a:p>
          <a:p>
            <a:r>
              <a:rPr lang="en-US" dirty="0"/>
              <a:t>• Availability of qualified technicians</a:t>
            </a:r>
          </a:p>
          <a:p>
            <a:r>
              <a:rPr lang="en-US" dirty="0"/>
              <a:t>• Better project preparation and support</a:t>
            </a:r>
          </a:p>
          <a:p>
            <a:r>
              <a:rPr lang="en-US" dirty="0"/>
              <a:t>• More efficient coordination with TAMU and UNOLS staff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5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1: </a:t>
            </a:r>
            <a:r>
              <a:rPr lang="en-US" dirty="0"/>
              <a:t>Identify Your Project’s Needs</a:t>
            </a:r>
          </a:p>
          <a:p>
            <a:r>
              <a:rPr lang="en-US" dirty="0"/>
              <a:t>Determine the type of technical support required for your project, such as:</a:t>
            </a:r>
          </a:p>
          <a:p>
            <a:endParaRPr lang="en-US" dirty="0"/>
          </a:p>
          <a:p>
            <a:r>
              <a:rPr lang="en-US" dirty="0"/>
              <a:t>• Electronics or networking</a:t>
            </a:r>
          </a:p>
          <a:p>
            <a:r>
              <a:rPr lang="en-US" dirty="0"/>
              <a:t>• Data acquisition systems</a:t>
            </a:r>
          </a:p>
          <a:p>
            <a:r>
              <a:rPr lang="en-US" dirty="0"/>
              <a:t>• Instrumentation and sensors</a:t>
            </a:r>
          </a:p>
          <a:p>
            <a:r>
              <a:rPr lang="en-US" dirty="0"/>
              <a:t>• Rigging or deck operations</a:t>
            </a:r>
          </a:p>
          <a:p>
            <a:endParaRPr lang="en-US" dirty="0"/>
          </a:p>
          <a:p>
            <a:r>
              <a:rPr lang="en-US" dirty="0"/>
              <a:t>Be clear about the project timeline, duration, and any specialized expertise needed.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Step 2: </a:t>
            </a:r>
            <a:r>
              <a:rPr lang="en-US" dirty="0"/>
              <a:t>Contact the Technician Pool</a:t>
            </a:r>
          </a:p>
          <a:p>
            <a:endParaRPr lang="en-US" dirty="0"/>
          </a:p>
          <a:p>
            <a:r>
              <a:rPr lang="en-US" dirty="0"/>
              <a:t>Reach out to Tara Clemente at tara@unols.org to discuss your project.</a:t>
            </a:r>
          </a:p>
          <a:p>
            <a:endParaRPr lang="en-US" dirty="0"/>
          </a:p>
          <a:p>
            <a:r>
              <a:rPr lang="en-US" dirty="0"/>
              <a:t>Provide the following details:</a:t>
            </a:r>
          </a:p>
          <a:p>
            <a:r>
              <a:rPr lang="en-US" dirty="0"/>
              <a:t>• Project description and objectives</a:t>
            </a:r>
          </a:p>
          <a:p>
            <a:r>
              <a:rPr lang="en-US" dirty="0"/>
              <a:t>• Type of support needed</a:t>
            </a:r>
          </a:p>
          <a:p>
            <a:r>
              <a:rPr lang="en-US" dirty="0"/>
              <a:t>• Project dates and duration</a:t>
            </a:r>
          </a:p>
          <a:p>
            <a:r>
              <a:rPr lang="en-US" dirty="0"/>
              <a:t>• Preferred technician (if any)</a:t>
            </a:r>
          </a:p>
          <a:p>
            <a:endParaRPr lang="en-US" dirty="0"/>
          </a:p>
          <a:p>
            <a:r>
              <a:rPr lang="en-US" dirty="0"/>
              <a:t>If you already have a technician in mind, you may proceed directly to Step 4.</a:t>
            </a:r>
          </a:p>
          <a:p>
            <a:endParaRPr lang="en-US" dirty="0"/>
          </a:p>
          <a:p>
            <a:r>
              <a:rPr lang="en-US" b="1" dirty="0"/>
              <a:t>Step 3: </a:t>
            </a:r>
            <a:r>
              <a:rPr lang="en-US" dirty="0"/>
              <a:t>Receive Technician Recommendations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UNOLS Technician Pool will review your project requirements and recommend available technicians who best match your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work to ensure the right technician is paired with your project for a successful outcome.</a:t>
            </a:r>
          </a:p>
          <a:p>
            <a:endParaRPr lang="en-US" dirty="0"/>
          </a:p>
          <a:p>
            <a:r>
              <a:rPr lang="en-US" b="1" dirty="0"/>
              <a:t>Step 4: </a:t>
            </a:r>
            <a:r>
              <a:rPr lang="en-US" dirty="0"/>
              <a:t>Review and Confirm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a technician has been identified, the hiring manager completes a Services Supplement 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Upon submission, TAMU will process the form and begin the contracting process.</a:t>
            </a:r>
          </a:p>
          <a:p>
            <a:endParaRPr lang="en-US" dirty="0"/>
          </a:p>
          <a:p>
            <a:r>
              <a:rPr lang="en-US" b="1" dirty="0"/>
              <a:t>Step 5: </a:t>
            </a:r>
            <a:r>
              <a:rPr lang="en-US" dirty="0"/>
              <a:t>Finalize the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logistics, including travel and coordination, will be handled in collaboration with the project manager.</a:t>
            </a:r>
          </a:p>
          <a:p>
            <a:endParaRPr lang="en-US" dirty="0"/>
          </a:p>
          <a:p>
            <a:r>
              <a:rPr lang="en-US" b="1" dirty="0"/>
              <a:t>Step 6: </a:t>
            </a:r>
            <a:r>
              <a:rPr lang="en-US" dirty="0"/>
              <a:t>Deployment and Support Checks</a:t>
            </a:r>
          </a:p>
          <a:p>
            <a:r>
              <a:rPr lang="en-US" b="1" dirty="0"/>
              <a:t>Step 7: </a:t>
            </a:r>
            <a:r>
              <a:rPr lang="en-US" dirty="0"/>
              <a:t>Post Project invoice submission and Debrief</a:t>
            </a:r>
          </a:p>
          <a:p>
            <a:endParaRPr lang="en-US" dirty="0"/>
          </a:p>
          <a:p>
            <a:r>
              <a:rPr lang="en-US" dirty="0"/>
              <a:t>The UNOLS Technician Pool provides skilled technical support for research cruises, shore-based projects, and other oceanographic operations.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1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56096-02D3-409E-A0ED-B608E3F94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2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1A-D22A-A173-7E6C-BED0E5112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9AD591-B408-298F-54CC-58D5EEEFA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CE151-9F41-B1B7-C91B-9684C971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CE92-6FF4-F41F-CA45-AD099F18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B530-769D-32D5-9DE7-2884D6CF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7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04CE-F3FD-1BB0-08A0-A61E9D64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8693A-AD4F-3A7A-FD64-60016616D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A90-184D-2445-3747-E88FBBAB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FC4C4-E559-0589-2361-2E4F760F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A58A3-D9E9-915E-E093-D606448E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70FE7-A501-0928-9A2B-AE4018336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3E562-B6CD-FE5C-C039-62311C687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BAC2D-948D-ADBC-2133-0ABB7716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5E738-04CD-3447-C3DF-38CB2BE3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F4F7-3767-5690-1834-9E285635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9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7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4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89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1D58-E949-4BCB-829A-BBF80E38D59C}" type="datetime1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8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9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240F-1674-09BA-F272-9600B1DF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67167-EB1D-8B11-5B16-EFDAF4BF4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47638-3931-7C8B-8FB5-F99C9BFF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193C1-4ADB-5D9C-D0EF-99B881CE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F8DC8-9ECE-353A-E729-1DEA45D4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4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370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510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11377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1866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8452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1066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04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9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6DE41-AF9F-E48E-7943-51BDA006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BC037-C580-3885-0A5A-194EB7050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27029-836C-82D3-3CB6-75CA578E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B9445-A2CF-683C-5F5C-4396CB8B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6620-9D31-1538-F16C-E56469CA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3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161D-35DC-DCC8-E309-CFD7B222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C837-AF26-718A-3545-51AAF8457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1FB3C-6E4B-B3B8-9C92-DBAD2938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E3F8A-82C6-5EC5-B5F4-26755693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9BDAE-7B80-8D6A-8758-886431BE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89297-4F6C-7D40-5D1E-13035FD5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4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DA71-D52B-393C-368F-AD1D7DD9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71175-0895-AB9E-FAC2-37F189655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5AC9B-14BE-49B0-6E6C-CFA98C8A9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FD111-C4A7-6CFF-720C-86C5FC48A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B4247-D940-6597-C029-308EE2AB5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9EFBB-4B93-9162-C0DF-EF76547F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A94DF8-DA40-CF18-2F1C-DE65D70A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68391E-C089-4073-B4C8-49367915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DF7E-2295-4216-FDA7-467AA581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521E5-61B8-5C10-B250-F80603C37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E2D7A-5B9E-ECE3-70B6-7480D1B0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C2C56-D977-174F-0B9E-1C0050F0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38AFB-80C6-0FD8-6785-3B0F756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1DF76-14DA-36B6-D073-0790B4CE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EC2D4-2A5F-50AD-3773-94C9A183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8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FF70-4E6C-220C-79FA-E9FB91B5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C94D8-3A5A-8BC8-C44A-6AFADBE60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CD6-A5D5-335A-A0F5-85DA5B9DD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F8E8C-82DC-3233-5B80-E259971A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AEB28-DDFA-0A16-75CE-351D14AC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05E75-3DB6-CF39-553B-A773992B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49DB-EAE7-7A23-E549-C344EEEA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FD0D4-3065-9044-4976-94186FE42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A166A-5018-6CF0-15E6-515DDD697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F7F4-8481-ADBC-73C6-385C86EE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4BBE0-B78C-EDD5-DD9D-4FC14628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AE74-1F21-430B-6824-5E8CBB4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B04DF-B113-4BCE-038D-BC961032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5F183-BEA5-07BF-D4D0-A86C363D1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D4D7-4976-5CFE-94D6-74CFFFB24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8DAA-518D-7543-91F4-E54B19308B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EEE90-01EC-4B94-01B6-FA3346927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2BED7-13FC-EA68-0647-3E186D095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7960-AE03-8445-AB00-F16DEC93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8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BCAD085-E8A6-8845-BD4E-CB4CCA059FC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4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ara@unols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11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455D-B83F-C344-3953-276C11DC6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66" y="4700900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UNOLS Technician Pool –  2025 Update</a:t>
            </a:r>
            <a:br>
              <a:rPr lang="en-US" sz="397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</a:br>
            <a:r>
              <a:rPr lang="en-US" sz="397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  <a:r>
              <a:rPr lang="en-US" sz="232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Supporting Oceanographic Research</a:t>
            </a:r>
            <a:b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through Technical Expertise</a:t>
            </a:r>
            <a:br>
              <a:rPr lang="en-US" sz="1050" dirty="0"/>
            </a:br>
            <a:r>
              <a:rPr lang="en-US" sz="3975" dirty="0">
                <a:latin typeface="Aptos Display" panose="020B0004020202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F4F6C-B4B1-E18D-56E0-973FCA5B2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9966" y="3946875"/>
            <a:ext cx="9144000" cy="754025"/>
          </a:xfrm>
        </p:spPr>
        <p:txBody>
          <a:bodyPr>
            <a:normAutofit/>
          </a:bodyPr>
          <a:lstStyle/>
          <a:p>
            <a:r>
              <a:rPr lang="en-US" dirty="0" err="1"/>
              <a:t>Kyndra</a:t>
            </a:r>
            <a:r>
              <a:rPr lang="en-US" dirty="0"/>
              <a:t> Reed &amp; Tara M. Clemente </a:t>
            </a:r>
          </a:p>
        </p:txBody>
      </p:sp>
      <p:pic>
        <p:nvPicPr>
          <p:cNvPr id="5" name="Picture 4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E80F7E9F-6557-E793-4452-D7B931A9E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-4" b="14732"/>
          <a:stretch/>
        </p:blipFill>
        <p:spPr>
          <a:xfrm>
            <a:off x="1116419" y="1"/>
            <a:ext cx="4772201" cy="3635446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DDC1FD9-C51D-8661-7DE4-159D04184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6" name="Picture 15" descr="A two boats in the water">
            <a:extLst>
              <a:ext uri="{FF2B5EF4-FFF2-40B4-BE49-F238E27FC236}">
                <a16:creationId xmlns:a16="http://schemas.microsoft.com/office/drawing/2014/main" id="{3F28E3DC-41E4-0424-9701-1393649DF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t="3944" r="3657"/>
          <a:stretch/>
        </p:blipFill>
        <p:spPr>
          <a:xfrm>
            <a:off x="6541434" y="-35078"/>
            <a:ext cx="5650565" cy="3265045"/>
          </a:xfrm>
          <a:prstGeom prst="rect">
            <a:avLst/>
          </a:prstGeom>
        </p:spPr>
      </p:pic>
      <p:pic>
        <p:nvPicPr>
          <p:cNvPr id="4" name="Picture 3" descr="A blue and gold logo&#10;&#10;Description automatically generated">
            <a:extLst>
              <a:ext uri="{FF2B5EF4-FFF2-40B4-BE49-F238E27FC236}">
                <a16:creationId xmlns:a16="http://schemas.microsoft.com/office/drawing/2014/main" id="{BFF3FDC7-8972-C4BC-DB2A-47D8AEF4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8" y="5521645"/>
            <a:ext cx="1269453" cy="12760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2B7C911-31D5-E3AF-4D94-AB569D419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9955" y="5645168"/>
            <a:ext cx="4225127" cy="10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20" y="2754884"/>
            <a:ext cx="7848580" cy="117678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of Technical Specialization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DB0F5-F262-4553-FD1E-0F20556C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19" b="13519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574DD81-19B4-4586-45FD-12A321F11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266464"/>
              </p:ext>
            </p:extLst>
          </p:nvPr>
        </p:nvGraphicFramePr>
        <p:xfrm>
          <a:off x="4619625" y="3314700"/>
          <a:ext cx="7318375" cy="332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2790DA7-6374-81CA-9F7C-C454C29B31EB}"/>
              </a:ext>
            </a:extLst>
          </p:cNvPr>
          <p:cNvSpPr txBox="1"/>
          <p:nvPr/>
        </p:nvSpPr>
        <p:spPr>
          <a:xfrm>
            <a:off x="4675960" y="138676"/>
            <a:ext cx="751602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1AE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Who can Apply?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We welcome applications from individuals with backgrounds in: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Marine Science, Oceanography or Engineering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Shipboard technical support (electronics, IT, instrumentation, ROV’s etc.)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Data collection and field research operations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4B858-8F02-3C2D-3414-C192A96B6ABE}"/>
              </a:ext>
            </a:extLst>
          </p:cNvPr>
          <p:cNvSpPr txBox="1">
            <a:spLocks/>
          </p:cNvSpPr>
          <p:nvPr/>
        </p:nvSpPr>
        <p:spPr>
          <a:xfrm>
            <a:off x="838200" y="1115786"/>
            <a:ext cx="3473851" cy="4626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UNOLS Tech Pool Operations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915" y="494925"/>
            <a:ext cx="7164636" cy="618017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Interested in joining? </a:t>
            </a:r>
          </a:p>
          <a:p>
            <a:pPr marL="0" indent="0">
              <a:buNone/>
            </a:pPr>
            <a:endParaRPr lang="en-US" sz="13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Apply:</a:t>
            </a:r>
            <a:endParaRPr lang="en-US" sz="9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the UNOLS Technical Services Manager, Tara Clemente –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Tara@unols.org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apply, Send: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copy of  your resume or CV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 references who can speak to your sea-going and technical experience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short cover letter summarizing your experience and expertise 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completed Marine Technician Skills Questionnaire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projects are advertised via the       UNOLS Tech Pool Listserv. </a:t>
            </a:r>
          </a:p>
          <a:p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/>
            <a:endParaRPr lang="en-US" sz="17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Picture 6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18020547-0DA4-0A57-A6A0-B93613FF0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-4" b="14732"/>
          <a:stretch/>
        </p:blipFill>
        <p:spPr>
          <a:xfrm>
            <a:off x="838200" y="0"/>
            <a:ext cx="2741434" cy="2088415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pic>
        <p:nvPicPr>
          <p:cNvPr id="2" name="Picture 1" descr="A blue and gold logo&#10;&#10;Description automatically generated">
            <a:extLst>
              <a:ext uri="{FF2B5EF4-FFF2-40B4-BE49-F238E27FC236}">
                <a16:creationId xmlns:a16="http://schemas.microsoft.com/office/drawing/2014/main" id="{7EDB5227-C0D5-3027-8B10-6C7590561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291" y="5351763"/>
            <a:ext cx="1474614" cy="1482321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26CDFBDA-0F5B-26A6-81F1-247E935B0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34" y="4652626"/>
            <a:ext cx="2743200" cy="18573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282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4B858-8F02-3C2D-3414-C192A96B6ABE}"/>
              </a:ext>
            </a:extLst>
          </p:cNvPr>
          <p:cNvSpPr txBox="1">
            <a:spLocks/>
          </p:cNvSpPr>
          <p:nvPr/>
        </p:nvSpPr>
        <p:spPr>
          <a:xfrm>
            <a:off x="838200" y="1115786"/>
            <a:ext cx="3473851" cy="4626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UNOLS Tech Pool Operations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2EE046C6-CCD5-7376-390D-F01E739AF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-4" b="14732"/>
          <a:stretch/>
        </p:blipFill>
        <p:spPr>
          <a:xfrm>
            <a:off x="838200" y="0"/>
            <a:ext cx="2741434" cy="2088415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01F1E2-3999-D230-3B15-880C503C8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784" y="-336375"/>
            <a:ext cx="7316982" cy="71025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it works?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projects are announced via the UNOLS Tech Pool Listserv.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often arise as urgent, last-minute requests, so technicians should be ready to prepared to respond quickly.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selected, you will be contracted through TAMU and will receive a Services Supplement outlining the project details.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Technicians coordinate their own travel directly with the project manager.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Participate in the cruise and complete assigned duties.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cruise, submit invoices to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Kyndra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Reed (TAMU) and Tara Clemente (UNOLS)                       for payment and processing.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683AF-4974-AB4E-37CD-AC16ECA03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517792"/>
            <a:ext cx="2743438" cy="206062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Picture 2" descr="A blue and gold logo&#10;&#10;Description automatically generated">
            <a:extLst>
              <a:ext uri="{FF2B5EF4-FFF2-40B4-BE49-F238E27FC236}">
                <a16:creationId xmlns:a16="http://schemas.microsoft.com/office/drawing/2014/main" id="{AA7AB372-F4FC-2842-6C9F-55493B55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154" y="5214003"/>
            <a:ext cx="1474614" cy="14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4B858-8F02-3C2D-3414-C192A96B6ABE}"/>
              </a:ext>
            </a:extLst>
          </p:cNvPr>
          <p:cNvSpPr txBox="1">
            <a:spLocks/>
          </p:cNvSpPr>
          <p:nvPr/>
        </p:nvSpPr>
        <p:spPr>
          <a:xfrm>
            <a:off x="838200" y="1115786"/>
            <a:ext cx="3473851" cy="4626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UNOLS Tech Pool Operations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937" y="116959"/>
            <a:ext cx="7458063" cy="71025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Technician Assignment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Assignments are made based on technician </a:t>
            </a:r>
            <a:r>
              <a:rPr lang="en-US" sz="2200" b="1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skillset and availability</a:t>
            </a: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Institutions may </a:t>
            </a:r>
            <a:r>
              <a:rPr lang="en-US" sz="2200" b="1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request specific technicians</a:t>
            </a: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, pending coordination and approval.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Technicians may arrangements directly with institutions but must keep the 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UNOLS Tech Services Manager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 informed.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Pay Structure</a:t>
            </a:r>
            <a:endParaRPr lang="en-US" sz="3600" kern="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Technician rates are determined by experience and technical proficiency</a:t>
            </a: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Experienced technicians with specialized skill receive higher compensation.</a:t>
            </a:r>
            <a:endParaRPr lang="en-US" sz="2200" kern="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technician rates are set by the UNOLS                              Tech Manager upon joining the program</a:t>
            </a:r>
            <a:r>
              <a:rPr lang="en-US" sz="22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/>
            <a:endParaRPr lang="en-US" sz="17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2EE046C6-CCD5-7376-390D-F01E739AF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-4" b="14732"/>
          <a:stretch/>
        </p:blipFill>
        <p:spPr>
          <a:xfrm>
            <a:off x="838200" y="0"/>
            <a:ext cx="2741434" cy="2088415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pic>
        <p:nvPicPr>
          <p:cNvPr id="6" name="Picture 5" descr="A group of men wearing hard hats&#10;&#10;Description automatically generated">
            <a:extLst>
              <a:ext uri="{FF2B5EF4-FFF2-40B4-BE49-F238E27FC236}">
                <a16:creationId xmlns:a16="http://schemas.microsoft.com/office/drawing/2014/main" id="{FF83B866-BD47-859A-0F1F-46C42B796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87" y="4494099"/>
            <a:ext cx="3291840" cy="18530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A blue and gold logo&#10;&#10;Description automatically generated">
            <a:extLst>
              <a:ext uri="{FF2B5EF4-FFF2-40B4-BE49-F238E27FC236}">
                <a16:creationId xmlns:a16="http://schemas.microsoft.com/office/drawing/2014/main" id="{C4CEF0E0-EDFD-264D-876F-0AB194E7B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314" y="5346847"/>
            <a:ext cx="1474614" cy="14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wave in the ocean">
            <a:extLst>
              <a:ext uri="{FF2B5EF4-FFF2-40B4-BE49-F238E27FC236}">
                <a16:creationId xmlns:a16="http://schemas.microsoft.com/office/drawing/2014/main" id="{6C51C170-65B0-9521-CF8C-55806F4A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0" y="-60266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B155B6-191F-D3A4-94FF-B8DBA8D3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22" y="1137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Requesting a Technician</a:t>
            </a:r>
            <a:br>
              <a:rPr lang="en-US" dirty="0"/>
            </a:br>
            <a:endParaRPr lang="en-US" b="1" dirty="0"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507C2-0D1D-DBF7-EC76-B732ABFA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14" y="1126296"/>
            <a:ext cx="7981004" cy="5386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Ahead for Success</a:t>
            </a:r>
            <a:endParaRPr lang="en-US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last- minute requests can be accommodated, early planning is strongly encouraged.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Submitting your technician request well in advance ensures: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 of qualified technicians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project preparation and support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efficient coordination with TAMU and UNOLS staff</a:t>
            </a:r>
          </a:p>
        </p:txBody>
      </p:sp>
      <p:pic>
        <p:nvPicPr>
          <p:cNvPr id="4" name="Picture 3" descr="A group of men working on a boat&#10;&#10;Description automatically generated">
            <a:extLst>
              <a:ext uri="{FF2B5EF4-FFF2-40B4-BE49-F238E27FC236}">
                <a16:creationId xmlns:a16="http://schemas.microsoft.com/office/drawing/2014/main" id="{EA70B0BB-69B3-DEB3-12F8-C0F97C52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261" y="433984"/>
            <a:ext cx="2743200" cy="205865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A crane lifting water from a boat&#10;&#10;Description automatically generated with medium confidence">
            <a:extLst>
              <a:ext uri="{FF2B5EF4-FFF2-40B4-BE49-F238E27FC236}">
                <a16:creationId xmlns:a16="http://schemas.microsoft.com/office/drawing/2014/main" id="{84066189-704C-AD32-2A08-5E84961F3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713" y="2722020"/>
            <a:ext cx="2743200" cy="21945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A blue and gold logo&#10;&#10;Description automatically generated">
            <a:extLst>
              <a:ext uri="{FF2B5EF4-FFF2-40B4-BE49-F238E27FC236}">
                <a16:creationId xmlns:a16="http://schemas.microsoft.com/office/drawing/2014/main" id="{B41F958B-CDBB-08DE-9F04-CC9808C97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518" y="5274928"/>
            <a:ext cx="1495672" cy="15034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A92A7B8-362D-EFB4-5120-B8235556E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3719" y="5565998"/>
            <a:ext cx="4978054" cy="12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3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wave in the ocean">
            <a:extLst>
              <a:ext uri="{FF2B5EF4-FFF2-40B4-BE49-F238E27FC236}">
                <a16:creationId xmlns:a16="http://schemas.microsoft.com/office/drawing/2014/main" id="{6C51C170-65B0-9521-CF8C-55806F4A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0" y="-31040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B155B6-191F-D3A4-94FF-B8DBA8D3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22" y="1137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Requesting a Technician</a:t>
            </a:r>
            <a:br>
              <a:rPr lang="en-US" dirty="0"/>
            </a:br>
            <a:endParaRPr lang="en-US" b="1" dirty="0">
              <a:latin typeface="Aptos Display" panose="020B0004020202020204" pitchFamily="34" charset="0"/>
            </a:endParaRPr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C2851286-0A75-D942-B9C4-439823E419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991" y="1906148"/>
          <a:ext cx="8419173" cy="36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2DBDED4-DEA3-EBEE-AB4A-6C68D0AB43BE}"/>
              </a:ext>
            </a:extLst>
          </p:cNvPr>
          <p:cNvSpPr txBox="1"/>
          <p:nvPr/>
        </p:nvSpPr>
        <p:spPr>
          <a:xfrm>
            <a:off x="583022" y="839134"/>
            <a:ext cx="10737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The UNOLS Technician Pool is coordinated by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UNOLS Office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Texas A&amp;M University’s (TAMU) Geochemical and Environmental Research Group (GERG)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3AAE6-0744-EDE2-3DC8-0016E9CE68C6}"/>
              </a:ext>
            </a:extLst>
          </p:cNvPr>
          <p:cNvSpPr txBox="1"/>
          <p:nvPr/>
        </p:nvSpPr>
        <p:spPr>
          <a:xfrm>
            <a:off x="583022" y="5823434"/>
            <a:ext cx="10737112" cy="14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Note: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UNOLS Technician Pool provides skilled technical support for research cruises, shore-based projects, and other oceanographic operations.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7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47B75B3F-BE6D-510F-04C2-203CC9F61E7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20" b="28470"/>
          <a:stretch>
            <a:fillRect/>
          </a:stretch>
        </p:blipFill>
        <p:spPr>
          <a:xfrm>
            <a:off x="20" y="16480"/>
            <a:ext cx="12191980" cy="5938683"/>
          </a:xfrm>
          <a:prstGeom prst="rect">
            <a:avLst/>
          </a:prstGeom>
          <a:effectLst>
            <a:reflection blurRad="38100" stA="55000" endPos="1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the Tech Pool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CF6973B-10EA-9023-4662-FC750B21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23" y="1690688"/>
            <a:ext cx="1156775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Provides institutions with a flexible, efficient solution for technical support.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Reduces the administrative burden of direct hiring.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Enables rapid onboarding of qualified technicians for time-sensitive needs.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access to experienced techs for mission-critical operations.</a:t>
            </a:r>
          </a:p>
        </p:txBody>
      </p:sp>
      <p:pic>
        <p:nvPicPr>
          <p:cNvPr id="17" name="Picture 16" descr="A blue and gold logo&#10;&#10;Description automatically generated">
            <a:extLst>
              <a:ext uri="{FF2B5EF4-FFF2-40B4-BE49-F238E27FC236}">
                <a16:creationId xmlns:a16="http://schemas.microsoft.com/office/drawing/2014/main" id="{211E6CFA-4C8B-F34E-A818-E1B8FEE1B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154" y="5214003"/>
            <a:ext cx="1474614" cy="1482321"/>
          </a:xfrm>
          <a:prstGeom prst="rect">
            <a:avLst/>
          </a:prstGeom>
        </p:spPr>
      </p:pic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EEB452D9-C127-7D30-DF87-3DA701A9C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12" y="4003449"/>
            <a:ext cx="1643184" cy="21945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 descr="A group of people on a boat&#10;&#10;Description automatically generated">
            <a:extLst>
              <a:ext uri="{FF2B5EF4-FFF2-40B4-BE49-F238E27FC236}">
                <a16:creationId xmlns:a16="http://schemas.microsoft.com/office/drawing/2014/main" id="{6EE66602-C290-0772-962D-6D72A33854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4" b="12699"/>
          <a:stretch/>
        </p:blipFill>
        <p:spPr>
          <a:xfrm rot="5400000">
            <a:off x="8535021" y="4257136"/>
            <a:ext cx="2188870" cy="16630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 descr="A group of people on a platform&#10;&#10;Description automatically generated">
            <a:extLst>
              <a:ext uri="{FF2B5EF4-FFF2-40B4-BE49-F238E27FC236}">
                <a16:creationId xmlns:a16="http://schemas.microsoft.com/office/drawing/2014/main" id="{A5D15548-0619-9D00-3430-C0FA4AE05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0728" y="3994243"/>
            <a:ext cx="2926080" cy="21945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 descr="A group of people working on a platform&#10;&#10;Description automatically generated">
            <a:extLst>
              <a:ext uri="{FF2B5EF4-FFF2-40B4-BE49-F238E27FC236}">
                <a16:creationId xmlns:a16="http://schemas.microsoft.com/office/drawing/2014/main" id="{DE279AF3-77EB-40FC-7C63-C01A59076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1006" y="3994243"/>
            <a:ext cx="3068376" cy="21945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DEAF0B7-EE69-75FE-5178-F71AF1F28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6873" y="227461"/>
            <a:ext cx="4225127" cy="10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38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4C8B8-FB88-4D16-9CF1-28C3A293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35CC2-696A-E959-9D7A-1D76BC702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27" y="1655176"/>
            <a:ext cx="10301303" cy="4346379"/>
          </a:xfrm>
        </p:spPr>
        <p:txBody>
          <a:bodyPr anchor="ctr">
            <a:normAutofit/>
          </a:bodyPr>
          <a:lstStyle/>
          <a:p>
            <a:r>
              <a:rPr lang="en-US" dirty="0"/>
              <a:t>Pool has relieved ship operators from having to keep additional techs in house</a:t>
            </a:r>
          </a:p>
          <a:p>
            <a:r>
              <a:rPr lang="en-US" dirty="0"/>
              <a:t>Pool has provided operators with ability to see techs in action before hiring them permanently</a:t>
            </a:r>
          </a:p>
          <a:p>
            <a:r>
              <a:rPr lang="en-US" dirty="0"/>
              <a:t>Techs have more freedom to work when they want to although pay not guaranteed</a:t>
            </a:r>
          </a:p>
          <a:p>
            <a:r>
              <a:rPr lang="en-US" dirty="0"/>
              <a:t>Pool provides techs with additional opportunities to sail on multiple vessels and meet other techs, as well as get training in new techniques and with new equipment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B02D2-463A-169A-EB0A-BD6AA8EE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" y="164748"/>
            <a:ext cx="1523784" cy="1293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9DBA0-574C-7404-76C5-ACC583AA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5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ship in the middle">
            <a:extLst>
              <a:ext uri="{FF2B5EF4-FFF2-40B4-BE49-F238E27FC236}">
                <a16:creationId xmlns:a16="http://schemas.microsoft.com/office/drawing/2014/main" id="{CF464998-C1FF-F426-3AB8-714E87D8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20" b="28470"/>
          <a:stretch>
            <a:fillRect/>
          </a:stretch>
        </p:blipFill>
        <p:spPr>
          <a:xfrm>
            <a:off x="-4523" y="0"/>
            <a:ext cx="12191980" cy="5938683"/>
          </a:xfrm>
          <a:prstGeom prst="rect">
            <a:avLst/>
          </a:prstGeom>
          <a:effectLst>
            <a:reflection blurRad="38100" stA="55000" endPos="15000" dir="5400000" sy="-100000" algn="bl" rotWithShape="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4BC087-4F85-B679-5D09-41C5B573B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970" y="4805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b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12" name="Content Placeholder 11" descr="A deck of a boat with a railing and a sunset&#10;&#10;Description automatically generated">
            <a:extLst>
              <a:ext uri="{FF2B5EF4-FFF2-40B4-BE49-F238E27FC236}">
                <a16:creationId xmlns:a16="http://schemas.microsoft.com/office/drawing/2014/main" id="{FDEDB2D8-5961-7F22-A316-61CA6402E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" y="1"/>
            <a:ext cx="4384282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D89B7-8C4F-81A7-6CB7-D5028503BBB0}"/>
              </a:ext>
            </a:extLst>
          </p:cNvPr>
          <p:cNvSpPr txBox="1"/>
          <p:nvPr/>
        </p:nvSpPr>
        <p:spPr>
          <a:xfrm>
            <a:off x="4578075" y="4804165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https://www.unols.org/unols-technician-pool</a:t>
            </a:r>
          </a:p>
        </p:txBody>
      </p:sp>
      <p:pic>
        <p:nvPicPr>
          <p:cNvPr id="2" name="Picture 1" descr="A blue and gold logo&#10;&#10;Description automatically generated">
            <a:extLst>
              <a:ext uri="{FF2B5EF4-FFF2-40B4-BE49-F238E27FC236}">
                <a16:creationId xmlns:a16="http://schemas.microsoft.com/office/drawing/2014/main" id="{1925D2E7-7C8C-0910-FAC0-F6F9DE7D8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518" y="5274928"/>
            <a:ext cx="1495672" cy="150349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13646CD-1652-79AA-B048-B5E6C4B3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3719" y="5565998"/>
            <a:ext cx="4978054" cy="12124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33425E-4DC9-91A0-262D-640746144397}"/>
              </a:ext>
            </a:extLst>
          </p:cNvPr>
          <p:cNvSpPr txBox="1">
            <a:spLocks/>
          </p:cNvSpPr>
          <p:nvPr/>
        </p:nvSpPr>
        <p:spPr>
          <a:xfrm>
            <a:off x="4500019" y="1888952"/>
            <a:ext cx="4137774" cy="2615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Kyndra</a:t>
            </a:r>
            <a:r>
              <a:rPr lang="en-US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Reed</a:t>
            </a:r>
            <a:b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Geochemical and Environmental Research Group </a:t>
            </a:r>
            <a:b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Texas A&amp;M University</a:t>
            </a:r>
            <a:b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kreed@tamu.edu 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51D71F-6983-B8D9-C2F9-AC327DA8C9EB}"/>
              </a:ext>
            </a:extLst>
          </p:cNvPr>
          <p:cNvSpPr txBox="1">
            <a:spLocks/>
          </p:cNvSpPr>
          <p:nvPr/>
        </p:nvSpPr>
        <p:spPr>
          <a:xfrm>
            <a:off x="8824846" y="2073423"/>
            <a:ext cx="3362611" cy="245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Tara M. Clemente</a:t>
            </a:r>
            <a:b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University-National Oceanographic Laboratory System </a:t>
            </a:r>
            <a:b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tara@unols.org 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4C8B8-FB88-4D16-9CF1-28C3A293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History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35CC2-696A-E959-9D7A-1D76BC702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2012		Small-scale start of pool (2 techs)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Jan 2015 	NSF issues RFP for 5-year Cooperative Agreement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Jan 2016 	Final agreement between NSF and TAMU; </a:t>
            </a:r>
          </a:p>
          <a:p>
            <a:pPr marL="1371600" lvl="3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pool to run through February 2021.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March 2016	Pool begins operations with 2 members;  7 by year end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February 2021	No-cost extension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June 2022	New 5-year contract with TAMU;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October 2025	In year 9, 12 techs deployed this year, 50 have participated to date</a:t>
            </a:r>
          </a:p>
          <a:p>
            <a:pPr marL="457200" lvl="1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B02D2-463A-169A-EB0A-BD6AA8EE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" y="57744"/>
            <a:ext cx="1523784" cy="1293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9DBA0-574C-7404-76C5-ACC583AA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B153F-7356-3017-6AF2-4DC8FACF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24" y="520928"/>
            <a:ext cx="5323715" cy="967943"/>
          </a:xfrm>
        </p:spPr>
        <p:txBody>
          <a:bodyPr anchor="b">
            <a:normAutofit/>
          </a:bodyPr>
          <a:lstStyle/>
          <a:p>
            <a:r>
              <a:rPr lang="en-US" sz="4000" dirty="0"/>
              <a:t>Goals of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0421-AC03-405C-EA62-95C9253E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24" y="1770974"/>
            <a:ext cx="5795042" cy="4452106"/>
          </a:xfrm>
        </p:spPr>
        <p:txBody>
          <a:bodyPr anchor="t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To retain a pool of experienced technicians and ensure that the necessary technical support is available for oceanographic research cruises when the ship’s operator does not have the necessary support in house;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To provide opportunities for new/younger marine technicians to sail on multiple ships and learn the latest techniques from senior operatives they would likely not meet otherwise;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To ensure that experience built up over many years of marine operations is retained within the marine technician community even as older operatives retire; and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a typeface="DengXian" panose="02010600030101010101" pitchFamily="2" charset="-122"/>
                <a:cs typeface="Times New Roman" panose="02020603050405020304" pitchFamily="18" charset="0"/>
              </a:rPr>
              <a:t>To work with UNOLS Technical Support Manager and handle all necessary support functions for technicians, including being a voice. </a:t>
            </a:r>
            <a:endParaRPr lang="en-US" sz="16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64B5B-718C-CA45-F7F8-FC34B045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675164"/>
            <a:ext cx="4170530" cy="3539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A681F-4E76-F682-FA48-35BDB4EF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4C8B8-FB88-4D16-9CF1-28C3A293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How it Works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35CC2-696A-E959-9D7A-1D76BC702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27" y="1655176"/>
            <a:ext cx="10301303" cy="434637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Technicians employed as independent contractors</a:t>
            </a:r>
          </a:p>
          <a:p>
            <a:r>
              <a:rPr lang="en-US" sz="2000" dirty="0"/>
              <a:t>Initial agreement plus individual service supplements for each deployment</a:t>
            </a:r>
          </a:p>
          <a:p>
            <a:r>
              <a:rPr lang="en-US" sz="2000" dirty="0"/>
              <a:t>Group insurance covers Maritime Employers’ Liability and Marine General Liability insurance (2 claims to date); technicians responsible for own medical coverage</a:t>
            </a:r>
          </a:p>
          <a:p>
            <a:r>
              <a:rPr lang="en-US" sz="2000" dirty="0"/>
              <a:t>Paid at standard day rates (depending on experience/abilities) based on 8 </a:t>
            </a:r>
            <a:r>
              <a:rPr lang="en-US" sz="2000" dirty="0" err="1"/>
              <a:t>hr</a:t>
            </a:r>
            <a:r>
              <a:rPr lang="en-US" sz="2000" dirty="0"/>
              <a:t>/day ashore, 12 </a:t>
            </a:r>
            <a:r>
              <a:rPr lang="en-US" sz="2000" dirty="0" err="1"/>
              <a:t>hr</a:t>
            </a:r>
            <a:r>
              <a:rPr lang="en-US" sz="2000" dirty="0"/>
              <a:t>/day at sea; includes travel and mob/</a:t>
            </a:r>
            <a:r>
              <a:rPr lang="en-US" sz="2000" dirty="0" err="1"/>
              <a:t>demob</a:t>
            </a:r>
            <a:r>
              <a:rPr lang="en-US" sz="2000" dirty="0"/>
              <a:t> days. Pay rise of 5% at all levels began Jan 2022. Another 7% increase for all levels began Jan 2025</a:t>
            </a:r>
          </a:p>
          <a:p>
            <a:r>
              <a:rPr lang="en-US" sz="2000" dirty="0"/>
              <a:t>Eligible for attending training workshops if complete 100 days at sea/</a:t>
            </a:r>
            <a:r>
              <a:rPr lang="en-US" sz="2000" dirty="0" err="1"/>
              <a:t>yr</a:t>
            </a:r>
            <a:endParaRPr lang="en-US" sz="2000" dirty="0"/>
          </a:p>
          <a:p>
            <a:r>
              <a:rPr lang="en-US" sz="2000" dirty="0"/>
              <a:t>Work </a:t>
            </a:r>
            <a:r>
              <a:rPr lang="en-US" sz="2000" dirty="0">
                <a:solidFill>
                  <a:srgbClr val="FF0000"/>
                </a:solidFill>
              </a:rPr>
              <a:t>NOT</a:t>
            </a:r>
            <a:r>
              <a:rPr lang="en-US" sz="2000" dirty="0"/>
              <a:t> guaranteed and techs may opt in and out of assignments and/or pool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B02D2-463A-169A-EB0A-BD6AA8EE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" y="57744"/>
            <a:ext cx="1523784" cy="1293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9DBA0-574C-7404-76C5-ACC583AA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4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A681F-4E76-F682-FA48-35BDB4EF5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C74A21-8EAA-A109-A831-BE118370B6FE}"/>
              </a:ext>
            </a:extLst>
          </p:cNvPr>
          <p:cNvSpPr txBox="1"/>
          <p:nvPr/>
        </p:nvSpPr>
        <p:spPr>
          <a:xfrm>
            <a:off x="457200" y="3372540"/>
            <a:ext cx="47130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2016, 50 Techs have participated in 337 Cruises.</a:t>
            </a:r>
          </a:p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 Ships have used the Tech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2025: 12 Techs have participated in 15 cruises, so far. 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D13AED5-9ACB-2493-19AA-0ADDC533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9" y="354799"/>
            <a:ext cx="10515600" cy="1325563"/>
          </a:xfrm>
        </p:spPr>
        <p:txBody>
          <a:bodyPr>
            <a:normAutofit/>
          </a:bodyPr>
          <a:lstStyle/>
          <a:p>
            <a:r>
              <a:rPr lang="en-US" sz="3700" dirty="0"/>
              <a:t>Tech Pool Participation</a:t>
            </a:r>
            <a:br>
              <a:rPr lang="en-US" sz="4400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D2B97F-2B78-25DF-40C0-31D925D8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236" y="3428988"/>
            <a:ext cx="3343564" cy="2837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BBD4A0-BF63-DCF7-F439-845E235AD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9415"/>
            <a:ext cx="11045469" cy="10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9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A681F-4E76-F682-FA48-35BDB4EF5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664846C-B5E4-7E3B-01AD-0994AAE4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25" y="258480"/>
            <a:ext cx="8379941" cy="678484"/>
          </a:xfrm>
        </p:spPr>
        <p:txBody>
          <a:bodyPr>
            <a:normAutofit fontScale="90000"/>
          </a:bodyPr>
          <a:lstStyle/>
          <a:p>
            <a:r>
              <a:rPr lang="en-US" dirty="0"/>
              <a:t>Deployment Variety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A6F62-E1F2-F4D0-D536-9B55F4F77D26}"/>
              </a:ext>
            </a:extLst>
          </p:cNvPr>
          <p:cNvSpPr txBox="1"/>
          <p:nvPr/>
        </p:nvSpPr>
        <p:spPr>
          <a:xfrm>
            <a:off x="9031379" y="2342078"/>
            <a:ext cx="2927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Different Ships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Different Technicians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Gain &amp; Share</a:t>
            </a:r>
          </a:p>
          <a:p>
            <a:r>
              <a:rPr lang="en-US" dirty="0">
                <a:solidFill>
                  <a:schemeClr val="bg1"/>
                </a:solidFill>
              </a:rPr>
              <a:t>      Knowledge &amp; Experience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3C3AC5-7C3E-8D3C-7EB4-758E1AAF7EC8}"/>
              </a:ext>
            </a:extLst>
          </p:cNvPr>
          <p:cNvSpPr txBox="1"/>
          <p:nvPr/>
        </p:nvSpPr>
        <p:spPr>
          <a:xfrm>
            <a:off x="9130211" y="1884450"/>
            <a:ext cx="193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 With: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9CA91C-7824-9F12-C4CC-ABE9718C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23" y="4309251"/>
            <a:ext cx="1874784" cy="159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DCBA91-99A5-FA60-FFF2-E0ED2FA1B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96" y="1205709"/>
            <a:ext cx="8790829" cy="52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78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4C8B8-FB88-4D16-9CF1-28C3A293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66" y="1703065"/>
            <a:ext cx="2844800" cy="140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  Days Worked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B02D2-463A-169A-EB0A-BD6AA8EE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02" y="63917"/>
            <a:ext cx="1651871" cy="140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9DBA0-574C-7404-76C5-ACC583AA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44" y="0"/>
            <a:ext cx="1301756" cy="1293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66388-D0CB-4F91-6491-72F390B9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959" y="699729"/>
            <a:ext cx="3343564" cy="2837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7347D-FC76-7E68-073B-D98CC579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00" y="4183390"/>
            <a:ext cx="11103799" cy="15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6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012ACC-487C-2FCE-AF20-7B81404A2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6" t="-1" r="25797" b="-1"/>
          <a:stretch/>
        </p:blipFill>
        <p:spPr>
          <a:xfrm>
            <a:off x="6096000" y="-350874"/>
            <a:ext cx="6096000" cy="7208864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72" y="99219"/>
            <a:ext cx="609599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Involved with the  UNOLS Tech Pool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1D475-FD2E-A1E8-7503-814CBC5A6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394656"/>
            <a:ext cx="5294129" cy="4811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heard of the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UNOLS Tech Pool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Tech Pool — or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it right now?</a:t>
            </a:r>
          </a:p>
          <a:p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who’s curious to learn more about how to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Tech Pool?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4B858-8F02-3C2D-3414-C192A96B6ABE}"/>
              </a:ext>
            </a:extLst>
          </p:cNvPr>
          <p:cNvSpPr txBox="1">
            <a:spLocks/>
          </p:cNvSpPr>
          <p:nvPr/>
        </p:nvSpPr>
        <p:spPr>
          <a:xfrm>
            <a:off x="838200" y="1115786"/>
            <a:ext cx="3473851" cy="4626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UNOLS Tech Pool Operations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962" y="-173075"/>
            <a:ext cx="7507038" cy="71025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Join the Tech Pool?</a:t>
            </a:r>
            <a:endParaRPr lang="en-US" sz="1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looking for experienced and aspiring Marine Technicians</a:t>
            </a:r>
          </a:p>
          <a:p>
            <a:pPr marL="0" indent="0" algn="ctr">
              <a:buNone/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include:</a:t>
            </a:r>
          </a:p>
          <a:p>
            <a:pPr lvl="1"/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Hands-on experience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Work aboard state-of-the-art research vessels supporting cutting-edge science.</a:t>
            </a:r>
          </a:p>
          <a:p>
            <a:pPr lvl="1"/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Flexibility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Take on projects as available with no long-term commitment</a:t>
            </a:r>
          </a:p>
          <a:p>
            <a:pPr lvl="1"/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 Opportunities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connect with marine professionals and researchers.</a:t>
            </a:r>
          </a:p>
          <a:p>
            <a:pPr lvl="1"/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 &amp; Adventure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Participate in  Research cruises worldwide.</a:t>
            </a:r>
          </a:p>
          <a:p>
            <a:pPr marL="0"/>
            <a:endParaRPr lang="en-US" sz="17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Picture 6" descr="A logo with a ship in the middle&#10;&#10;Description automatically generated">
            <a:extLst>
              <a:ext uri="{FF2B5EF4-FFF2-40B4-BE49-F238E27FC236}">
                <a16:creationId xmlns:a16="http://schemas.microsoft.com/office/drawing/2014/main" id="{18020547-0DA4-0A57-A6A0-B93613FF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r="-4" b="14732"/>
          <a:stretch/>
        </p:blipFill>
        <p:spPr>
          <a:xfrm>
            <a:off x="838200" y="0"/>
            <a:ext cx="2741434" cy="2088415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pic>
        <p:nvPicPr>
          <p:cNvPr id="2" name="Picture 1" descr="A blue and gold logo&#10;&#10;Description automatically generated">
            <a:extLst>
              <a:ext uri="{FF2B5EF4-FFF2-40B4-BE49-F238E27FC236}">
                <a16:creationId xmlns:a16="http://schemas.microsoft.com/office/drawing/2014/main" id="{7EDB5227-C0D5-3027-8B10-6C7590561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291" y="5351763"/>
            <a:ext cx="1474614" cy="1482321"/>
          </a:xfrm>
          <a:prstGeom prst="rect">
            <a:avLst/>
          </a:prstGeom>
        </p:spPr>
      </p:pic>
      <p:pic>
        <p:nvPicPr>
          <p:cNvPr id="6" name="Picture 5" descr="A large white ship in the ocean&#10;&#10;Description automatically generated">
            <a:extLst>
              <a:ext uri="{FF2B5EF4-FFF2-40B4-BE49-F238E27FC236}">
                <a16:creationId xmlns:a16="http://schemas.microsoft.com/office/drawing/2014/main" id="{979B80E1-9A95-1161-5D7D-EC13EC1C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68" y="4643336"/>
            <a:ext cx="2743200" cy="1828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17410</TotalTime>
  <Words>1511</Words>
  <Application>Microsoft Office PowerPoint</Application>
  <PresentationFormat>Widescreen</PresentationFormat>
  <Paragraphs>182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Corbel</vt:lpstr>
      <vt:lpstr>DengXian</vt:lpstr>
      <vt:lpstr>Symbol</vt:lpstr>
      <vt:lpstr>Office Theme</vt:lpstr>
      <vt:lpstr>Depth</vt:lpstr>
      <vt:lpstr>The UNOLS Technician Pool –  2025 Update   Supporting Oceanographic Research  through Technical Expertise  </vt:lpstr>
      <vt:lpstr> History</vt:lpstr>
      <vt:lpstr>Goals of Program</vt:lpstr>
      <vt:lpstr>  How it Works</vt:lpstr>
      <vt:lpstr>Tech Pool Participation </vt:lpstr>
      <vt:lpstr>Deployment Variety</vt:lpstr>
      <vt:lpstr>  Days Worked</vt:lpstr>
      <vt:lpstr>Getting Involved with the  UNOLS Tech Pool</vt:lpstr>
      <vt:lpstr>PowerPoint Presentation</vt:lpstr>
      <vt:lpstr>Areas of Technical Specialization </vt:lpstr>
      <vt:lpstr>PowerPoint Presentation</vt:lpstr>
      <vt:lpstr>PowerPoint Presentation</vt:lpstr>
      <vt:lpstr>PowerPoint Presentation</vt:lpstr>
      <vt:lpstr>Requesting a Technician </vt:lpstr>
      <vt:lpstr>Requesting a Technician </vt:lpstr>
      <vt:lpstr>Benefits of the Tech Pool</vt:lpstr>
      <vt:lpstr>Conclusion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POOL UPDATE 2022 </dc:title>
  <dc:creator>Chapman, Piers</dc:creator>
  <cp:lastModifiedBy>Tara M. Clemente</cp:lastModifiedBy>
  <cp:revision>42</cp:revision>
  <dcterms:created xsi:type="dcterms:W3CDTF">2022-10-25T15:37:05Z</dcterms:created>
  <dcterms:modified xsi:type="dcterms:W3CDTF">2025-11-05T14:22:30Z</dcterms:modified>
</cp:coreProperties>
</file>