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6" roundtripDataSignature="AMtx7mitoDxNb5cP6FN8sagCaSYaf6Qz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5C0880-AD52-4916-9B2C-6CCF621E35E1}">
  <a:tblStyle styleId="{2B5C0880-AD52-4916-9B2C-6CCF621E35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 GO-SHIP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Euro GO-SHIP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WGOH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German DAM project</a:t>
            </a:r>
            <a:endParaRPr/>
          </a:p>
        </p:txBody>
      </p:sp>
      <p:sp>
        <p:nvSpPr>
          <p:cNvPr id="151" name="Google Shape;15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39cdd0b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839cdd0b8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39cdd0b8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839cdd0b81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39cdd0b8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3839cdd0b8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 - White+Seal">
  <p:cSld name="5_Title Slide - White+Seal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8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1" sz="27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B93"/>
              </a:buClr>
              <a:buSzPts val="900"/>
              <a:buNone/>
              <a:defRPr>
                <a:solidFill>
                  <a:srgbClr val="898B93"/>
                </a:solidFill>
              </a:defRPr>
            </a:lvl2pPr>
            <a:lvl3pPr lvl="2" algn="ctr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98B93"/>
              </a:buClr>
              <a:buSzPts val="844"/>
              <a:buNone/>
              <a:defRPr>
                <a:solidFill>
                  <a:srgbClr val="898B93"/>
                </a:solidFill>
              </a:defRPr>
            </a:lvl3pPr>
            <a:lvl4pPr lvl="3" algn="ctr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rgbClr val="898B93"/>
              </a:buClr>
              <a:buSzPts val="731"/>
              <a:buNone/>
              <a:defRPr>
                <a:solidFill>
                  <a:srgbClr val="898B93"/>
                </a:solidFill>
              </a:defRPr>
            </a:lvl4pPr>
            <a:lvl5pPr lvl="4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898B93"/>
              </a:buClr>
              <a:buSzPts val="675"/>
              <a:buNone/>
              <a:defRPr>
                <a:solidFill>
                  <a:srgbClr val="898B93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Slide">
  <p:cSld name="2_Section Slide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/>
          <p:nvPr>
            <p:ph idx="2" type="pic"/>
          </p:nvPr>
        </p:nvSpPr>
        <p:spPr>
          <a:xfrm>
            <a:off x="7" y="2"/>
            <a:ext cx="4570833" cy="514207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7"/>
          <p:cNvSpPr txBox="1"/>
          <p:nvPr>
            <p:ph type="ctrTitle"/>
          </p:nvPr>
        </p:nvSpPr>
        <p:spPr>
          <a:xfrm>
            <a:off x="4869707" y="194620"/>
            <a:ext cx="4376661" cy="1179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274300" wrap="square" tIns="182875">
            <a:noAutofit/>
          </a:bodyPr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5048410" y="1504150"/>
            <a:ext cx="3766584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Slide">
  <p:cSld name="1_Section Slide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/>
          <p:nvPr>
            <p:ph idx="2" type="pic"/>
          </p:nvPr>
        </p:nvSpPr>
        <p:spPr>
          <a:xfrm>
            <a:off x="7" y="2"/>
            <a:ext cx="4570833" cy="514207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 txBox="1"/>
          <p:nvPr>
            <p:ph type="ctrTitle"/>
          </p:nvPr>
        </p:nvSpPr>
        <p:spPr>
          <a:xfrm>
            <a:off x="4869707" y="194620"/>
            <a:ext cx="4376661" cy="1179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182875" spcFirstLastPara="1" rIns="274300" wrap="square" tIns="182875">
            <a:noAutofit/>
          </a:bodyPr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b="1"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5048410" y="1504150"/>
            <a:ext cx="3766584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ne">
  <p:cSld name="1_done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>
            <p:ph idx="2" type="pic"/>
          </p:nvPr>
        </p:nvSpPr>
        <p:spPr>
          <a:xfrm>
            <a:off x="4573169" y="2"/>
            <a:ext cx="4570833" cy="514207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9"/>
          <p:cNvSpPr txBox="1"/>
          <p:nvPr>
            <p:ph type="ctrTitle"/>
          </p:nvPr>
        </p:nvSpPr>
        <p:spPr>
          <a:xfrm>
            <a:off x="-86497" y="194620"/>
            <a:ext cx="4376661" cy="1179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457200" spcFirstLastPara="1" rIns="182875" wrap="square" tIns="182875">
            <a:noAutofit/>
          </a:bodyPr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365761" y="1504150"/>
            <a:ext cx="3924404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ection Slide">
  <p:cSld name="7_Section Slide"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/>
          <p:nvPr>
            <p:ph idx="2" type="pic"/>
          </p:nvPr>
        </p:nvSpPr>
        <p:spPr>
          <a:xfrm>
            <a:off x="4573169" y="2"/>
            <a:ext cx="4570833" cy="51420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0"/>
          <p:cNvSpPr txBox="1"/>
          <p:nvPr>
            <p:ph type="ctrTitle"/>
          </p:nvPr>
        </p:nvSpPr>
        <p:spPr>
          <a:xfrm>
            <a:off x="-86497" y="194620"/>
            <a:ext cx="4376661" cy="1179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457200" spcFirstLastPara="1" rIns="182875" wrap="square" tIns="182875">
            <a:noAutofit/>
          </a:bodyPr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365761" y="1504150"/>
            <a:ext cx="3924404" cy="3417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+Content+PhotoLeft">
  <p:cSld name="2_Title+Content+PhotoLeft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>
            <p:ph idx="2" type="pic"/>
          </p:nvPr>
        </p:nvSpPr>
        <p:spPr>
          <a:xfrm>
            <a:off x="317501" y="1014294"/>
            <a:ext cx="4760913" cy="3872753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1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Calibri"/>
              <a:buNone/>
              <a:defRPr b="1" sz="225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5293894" y="1014294"/>
            <a:ext cx="3588420" cy="38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+Content+PhotoLeft">
  <p:cSld name="5_Title+Content+PhotoLeft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>
            <p:ph idx="2" type="pic"/>
          </p:nvPr>
        </p:nvSpPr>
        <p:spPr>
          <a:xfrm>
            <a:off x="4149208" y="1014294"/>
            <a:ext cx="4733107" cy="1950288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2"/>
          <p:cNvSpPr/>
          <p:nvPr>
            <p:ph type="ctrTitle"/>
          </p:nvPr>
        </p:nvSpPr>
        <p:spPr>
          <a:xfrm>
            <a:off x="-123568" y="196324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Calibri"/>
              <a:buNone/>
              <a:defRPr b="1" sz="225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346509" y="1014294"/>
            <a:ext cx="3588420" cy="38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2"/>
          <p:cNvSpPr/>
          <p:nvPr>
            <p:ph idx="3" type="pic"/>
          </p:nvPr>
        </p:nvSpPr>
        <p:spPr>
          <a:xfrm>
            <a:off x="4149208" y="3060835"/>
            <a:ext cx="4733107" cy="2071317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+Content+PhotoLeft">
  <p:cSld name="6_Title+Content+PhotoLeft"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Calibri"/>
              <a:buNone/>
              <a:defRPr b="1" sz="225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04801" y="1025819"/>
            <a:ext cx="4182979" cy="3861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body"/>
          </p:nvPr>
        </p:nvSpPr>
        <p:spPr>
          <a:xfrm>
            <a:off x="4642185" y="1025819"/>
            <a:ext cx="4182979" cy="3861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+Content+PhotoLeft">
  <p:cSld name="7_Title+Content+PhotoLeft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Calibri"/>
              <a:buNone/>
              <a:defRPr b="1" sz="225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304801" y="1013573"/>
            <a:ext cx="4182979" cy="38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4650206" y="1013573"/>
            <a:ext cx="4174959" cy="38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>
            <p:ph idx="2" type="pic"/>
          </p:nvPr>
        </p:nvSpPr>
        <p:spPr>
          <a:xfrm>
            <a:off x="390068" y="1038135"/>
            <a:ext cx="1890144" cy="2650991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Calibri"/>
              <a:buNone/>
              <a:defRPr b="1" sz="225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390070" y="3824936"/>
            <a:ext cx="1890143" cy="1062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5"/>
          <p:cNvSpPr/>
          <p:nvPr>
            <p:ph idx="3" type="pic"/>
          </p:nvPr>
        </p:nvSpPr>
        <p:spPr>
          <a:xfrm>
            <a:off x="2510164" y="1038135"/>
            <a:ext cx="1890144" cy="265099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2510166" y="3824936"/>
            <a:ext cx="1890143" cy="1062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5"/>
          <p:cNvSpPr/>
          <p:nvPr>
            <p:ph idx="5" type="pic"/>
          </p:nvPr>
        </p:nvSpPr>
        <p:spPr>
          <a:xfrm>
            <a:off x="4630260" y="1038135"/>
            <a:ext cx="1890144" cy="2650991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 txBox="1"/>
          <p:nvPr>
            <p:ph idx="6" type="body"/>
          </p:nvPr>
        </p:nvSpPr>
        <p:spPr>
          <a:xfrm>
            <a:off x="4630262" y="3824936"/>
            <a:ext cx="1890143" cy="1062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5"/>
          <p:cNvSpPr/>
          <p:nvPr>
            <p:ph idx="7" type="pic"/>
          </p:nvPr>
        </p:nvSpPr>
        <p:spPr>
          <a:xfrm>
            <a:off x="6808747" y="1047763"/>
            <a:ext cx="1890144" cy="2650991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 txBox="1"/>
          <p:nvPr>
            <p:ph idx="8" type="body"/>
          </p:nvPr>
        </p:nvSpPr>
        <p:spPr>
          <a:xfrm>
            <a:off x="6808749" y="3834563"/>
            <a:ext cx="1890143" cy="1062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5"/>
          <p:cNvSpPr/>
          <p:nvPr>
            <p:ph idx="9" type="pic"/>
          </p:nvPr>
        </p:nvSpPr>
        <p:spPr>
          <a:xfrm>
            <a:off x="-2456735" y="1173945"/>
            <a:ext cx="1890144" cy="2650991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solidFill>
          <a:schemeClr val="accen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/>
          <p:nvPr>
            <p:ph idx="2" type="pic"/>
          </p:nvPr>
        </p:nvSpPr>
        <p:spPr>
          <a:xfrm>
            <a:off x="274322" y="985479"/>
            <a:ext cx="8607993" cy="2650991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6"/>
          <p:cNvSpPr txBox="1"/>
          <p:nvPr>
            <p:ph type="ctrTitle"/>
          </p:nvPr>
        </p:nvSpPr>
        <p:spPr>
          <a:xfrm>
            <a:off x="-123568" y="188159"/>
            <a:ext cx="9005882" cy="60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200" spcFirstLastPara="1" rIns="0" wrap="square" tIns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Calibri"/>
              <a:buNone/>
              <a:defRPr b="1" sz="225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274322" y="3824936"/>
            <a:ext cx="8607993" cy="1062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+Content+PhotoLeft">
  <p:cSld name="1_Title+Content+PhotoLeft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>
            <p:ph idx="2" type="pic"/>
          </p:nvPr>
        </p:nvSpPr>
        <p:spPr>
          <a:xfrm>
            <a:off x="317501" y="1014294"/>
            <a:ext cx="4760913" cy="3872753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9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Calibri"/>
              <a:buNone/>
              <a:defRPr b="1" sz="225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5293894" y="1014294"/>
            <a:ext cx="3588420" cy="38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25967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6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ection Slide">
  <p:cSld name="8_Section Slide">
    <p:bg>
      <p:bgPr>
        <a:solidFill>
          <a:schemeClr val="dk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8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1" sz="27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B93"/>
              </a:buClr>
              <a:buSzPts val="900"/>
              <a:buNone/>
              <a:defRPr>
                <a:solidFill>
                  <a:srgbClr val="898B93"/>
                </a:solidFill>
              </a:defRPr>
            </a:lvl2pPr>
            <a:lvl3pPr lvl="2" algn="ctr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98B93"/>
              </a:buClr>
              <a:buSzPts val="844"/>
              <a:buNone/>
              <a:defRPr>
                <a:solidFill>
                  <a:srgbClr val="898B93"/>
                </a:solidFill>
              </a:defRPr>
            </a:lvl3pPr>
            <a:lvl4pPr lvl="3" algn="ctr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rgbClr val="898B93"/>
              </a:buClr>
              <a:buSzPts val="731"/>
              <a:buNone/>
              <a:defRPr>
                <a:solidFill>
                  <a:srgbClr val="898B93"/>
                </a:solidFill>
              </a:defRPr>
            </a:lvl4pPr>
            <a:lvl5pPr lvl="4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898B93"/>
              </a:buClr>
              <a:buSzPts val="675"/>
              <a:buNone/>
              <a:defRPr>
                <a:solidFill>
                  <a:srgbClr val="898B93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 - White+Seal">
  <p:cSld name="7_Title Slide - White+Seal">
    <p:bg>
      <p:bgPr>
        <a:solidFill>
          <a:schemeClr val="dk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9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1" sz="27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B93"/>
              </a:buClr>
              <a:buSzPts val="900"/>
              <a:buNone/>
              <a:defRPr>
                <a:solidFill>
                  <a:srgbClr val="898B93"/>
                </a:solidFill>
              </a:defRPr>
            </a:lvl2pPr>
            <a:lvl3pPr lvl="2" algn="ctr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98B93"/>
              </a:buClr>
              <a:buSzPts val="844"/>
              <a:buNone/>
              <a:defRPr>
                <a:solidFill>
                  <a:srgbClr val="898B93"/>
                </a:solidFill>
              </a:defRPr>
            </a:lvl3pPr>
            <a:lvl4pPr lvl="3" algn="ctr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rgbClr val="898B93"/>
              </a:buClr>
              <a:buSzPts val="731"/>
              <a:buNone/>
              <a:defRPr>
                <a:solidFill>
                  <a:srgbClr val="898B93"/>
                </a:solidFill>
              </a:defRPr>
            </a:lvl4pPr>
            <a:lvl5pPr lvl="4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898B93"/>
              </a:buClr>
              <a:buSzPts val="675"/>
              <a:buNone/>
              <a:defRPr>
                <a:solidFill>
                  <a:srgbClr val="898B93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+Content+PhotoLeft">
  <p:cSld name="4_Title+Content+PhotoLef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Calibri"/>
              <a:buNone/>
              <a:defRPr b="1" sz="225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304801" y="1013573"/>
            <a:ext cx="4182979" cy="38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2" type="body"/>
          </p:nvPr>
        </p:nvSpPr>
        <p:spPr>
          <a:xfrm>
            <a:off x="4650206" y="1013573"/>
            <a:ext cx="4174959" cy="38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ection Slide">
  <p:cSld name="5_Section Slide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1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1" sz="27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B93"/>
              </a:buClr>
              <a:buSzPts val="900"/>
              <a:buNone/>
              <a:defRPr>
                <a:solidFill>
                  <a:srgbClr val="898B93"/>
                </a:solidFill>
              </a:defRPr>
            </a:lvl2pPr>
            <a:lvl3pPr lvl="2" algn="ctr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98B93"/>
              </a:buClr>
              <a:buSzPts val="844"/>
              <a:buNone/>
              <a:defRPr>
                <a:solidFill>
                  <a:srgbClr val="898B93"/>
                </a:solidFill>
              </a:defRPr>
            </a:lvl3pPr>
            <a:lvl4pPr lvl="3" algn="ctr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rgbClr val="898B93"/>
              </a:buClr>
              <a:buSzPts val="731"/>
              <a:buNone/>
              <a:defRPr>
                <a:solidFill>
                  <a:srgbClr val="898B93"/>
                </a:solidFill>
              </a:defRPr>
            </a:lvl4pPr>
            <a:lvl5pPr lvl="4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898B93"/>
              </a:buClr>
              <a:buSzPts val="675"/>
              <a:buNone/>
              <a:defRPr>
                <a:solidFill>
                  <a:srgbClr val="898B93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 - Light Photo">
  <p:cSld name="4_Title Slide - Light Photo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2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sz="27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B93"/>
              </a:buClr>
              <a:buSzPts val="900"/>
              <a:buNone/>
              <a:defRPr>
                <a:solidFill>
                  <a:srgbClr val="898B93"/>
                </a:solidFill>
              </a:defRPr>
            </a:lvl2pPr>
            <a:lvl3pPr lvl="2" algn="ctr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98B93"/>
              </a:buClr>
              <a:buSzPts val="844"/>
              <a:buNone/>
              <a:defRPr>
                <a:solidFill>
                  <a:srgbClr val="898B93"/>
                </a:solidFill>
              </a:defRPr>
            </a:lvl3pPr>
            <a:lvl4pPr lvl="3" algn="ctr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rgbClr val="898B93"/>
              </a:buClr>
              <a:buSzPts val="731"/>
              <a:buNone/>
              <a:defRPr>
                <a:solidFill>
                  <a:srgbClr val="898B93"/>
                </a:solidFill>
              </a:defRPr>
            </a:lvl4pPr>
            <a:lvl5pPr lvl="4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898B93"/>
              </a:buClr>
              <a:buSzPts val="675"/>
              <a:buNone/>
              <a:defRPr>
                <a:solidFill>
                  <a:srgbClr val="898B93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 - White+Seal">
  <p:cSld name="6_Title Slide - White+Seal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3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1" sz="27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B93"/>
              </a:buClr>
              <a:buSzPts val="900"/>
              <a:buNone/>
              <a:defRPr>
                <a:solidFill>
                  <a:srgbClr val="898B93"/>
                </a:solidFill>
              </a:defRPr>
            </a:lvl2pPr>
            <a:lvl3pPr lvl="2" algn="ctr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98B93"/>
              </a:buClr>
              <a:buSzPts val="844"/>
              <a:buNone/>
              <a:defRPr>
                <a:solidFill>
                  <a:srgbClr val="898B93"/>
                </a:solidFill>
              </a:defRPr>
            </a:lvl3pPr>
            <a:lvl4pPr lvl="3" algn="ctr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rgbClr val="898B93"/>
              </a:buClr>
              <a:buSzPts val="731"/>
              <a:buNone/>
              <a:defRPr>
                <a:solidFill>
                  <a:srgbClr val="898B93"/>
                </a:solidFill>
              </a:defRPr>
            </a:lvl4pPr>
            <a:lvl5pPr lvl="4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898B93"/>
              </a:buClr>
              <a:buSzPts val="675"/>
              <a:buNone/>
              <a:defRPr>
                <a:solidFill>
                  <a:srgbClr val="898B93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Slide-Light Photo">
  <p:cSld name="1_Section Slide-Light Photo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1" sz="27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B93"/>
              </a:buClr>
              <a:buSzPts val="900"/>
              <a:buNone/>
              <a:defRPr>
                <a:solidFill>
                  <a:srgbClr val="898B93"/>
                </a:solidFill>
              </a:defRPr>
            </a:lvl2pPr>
            <a:lvl3pPr lvl="2" algn="ctr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98B93"/>
              </a:buClr>
              <a:buSzPts val="844"/>
              <a:buNone/>
              <a:defRPr>
                <a:solidFill>
                  <a:srgbClr val="898B93"/>
                </a:solidFill>
              </a:defRPr>
            </a:lvl3pPr>
            <a:lvl4pPr lvl="3" algn="ctr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rgbClr val="898B93"/>
              </a:buClr>
              <a:buSzPts val="731"/>
              <a:buNone/>
              <a:defRPr>
                <a:solidFill>
                  <a:srgbClr val="898B93"/>
                </a:solidFill>
              </a:defRPr>
            </a:lvl4pPr>
            <a:lvl5pPr lvl="4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898B93"/>
              </a:buClr>
              <a:buSzPts val="675"/>
              <a:buNone/>
              <a:defRPr>
                <a:solidFill>
                  <a:srgbClr val="898B93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ection Slide">
  <p:cSld name="6_Section Slide">
    <p:bg>
      <p:bgPr>
        <a:solidFill>
          <a:schemeClr val="accen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5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1" sz="27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98B93"/>
              </a:buClr>
              <a:buSzPts val="900"/>
              <a:buNone/>
              <a:defRPr>
                <a:solidFill>
                  <a:srgbClr val="898B93"/>
                </a:solidFill>
              </a:defRPr>
            </a:lvl2pPr>
            <a:lvl3pPr lvl="2" algn="ctr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rgbClr val="898B93"/>
              </a:buClr>
              <a:buSzPts val="844"/>
              <a:buNone/>
              <a:defRPr>
                <a:solidFill>
                  <a:srgbClr val="898B93"/>
                </a:solidFill>
              </a:defRPr>
            </a:lvl3pPr>
            <a:lvl4pPr lvl="3" algn="ctr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rgbClr val="898B93"/>
              </a:buClr>
              <a:buSzPts val="731"/>
              <a:buNone/>
              <a:defRPr>
                <a:solidFill>
                  <a:srgbClr val="898B93"/>
                </a:solidFill>
              </a:defRPr>
            </a:lvl4pPr>
            <a:lvl5pPr lvl="4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898B93"/>
              </a:buClr>
              <a:buSzPts val="675"/>
              <a:buNone/>
              <a:defRPr>
                <a:solidFill>
                  <a:srgbClr val="898B93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98B93"/>
              </a:buClr>
              <a:buSzPts val="1125"/>
              <a:buNone/>
              <a:defRPr>
                <a:solidFill>
                  <a:srgbClr val="898B93"/>
                </a:solidFill>
              </a:defRPr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ne">
  <p:cSld name="3_don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916238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"/>
          <p:cNvSpPr/>
          <p:nvPr>
            <p:ph idx="1" type="body"/>
          </p:nvPr>
        </p:nvSpPr>
        <p:spPr>
          <a:xfrm>
            <a:off x="2723030" y="1290915"/>
            <a:ext cx="6658864" cy="2480982"/>
          </a:xfrm>
          <a:prstGeom prst="roundRect">
            <a:avLst>
              <a:gd fmla="val 8876" name="adj"/>
            </a:avLst>
          </a:prstGeom>
          <a:solidFill>
            <a:schemeClr val="accent1">
              <a:alpha val="69411"/>
            </a:schemeClr>
          </a:solidFill>
          <a:ln>
            <a:noFill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lt1"/>
              </a:buClr>
              <a:buSzPts val="844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chemeClr val="lt1"/>
              </a:buClr>
              <a:buSzPts val="731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6"/>
          <p:cNvSpPr/>
          <p:nvPr>
            <p:ph idx="2" type="pic"/>
          </p:nvPr>
        </p:nvSpPr>
        <p:spPr>
          <a:xfrm>
            <a:off x="323690" y="1493582"/>
            <a:ext cx="2075649" cy="2075649"/>
          </a:xfrm>
          <a:prstGeom prst="ellipse">
            <a:avLst/>
          </a:prstGeom>
          <a:noFill/>
          <a:ln>
            <a:noFill/>
          </a:ln>
        </p:spPr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325967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6"/>
              <a:buFont typeface="Calibri"/>
              <a:buNone/>
              <a:defRPr b="0" i="0" sz="1856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325967" y="1200156"/>
            <a:ext cx="8229600" cy="3692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2194" lvl="2" marL="1371600" marR="0" rtl="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1"/>
              </a:buClr>
              <a:buSzPts val="844"/>
              <a:buFont typeface="Arial"/>
              <a:buChar char="•"/>
              <a:defRPr b="0" i="0" sz="843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018" lvl="3" marL="1828800" marR="0" rtl="0" algn="l">
              <a:lnSpc>
                <a:spcPct val="100000"/>
              </a:lnSpc>
              <a:spcBef>
                <a:spcPts val="146"/>
              </a:spcBef>
              <a:spcAft>
                <a:spcPts val="0"/>
              </a:spcAft>
              <a:buClr>
                <a:schemeClr val="accent1"/>
              </a:buClr>
              <a:buSzPts val="731"/>
              <a:buFont typeface="Arial"/>
              <a:buChar char="•"/>
              <a:defRPr b="0" i="0" sz="731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1462" lvl="4" marL="22860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0037" lvl="5" marL="27432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0037" lvl="6" marL="32004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0037" lvl="7" marL="36576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0037" lvl="8" marL="4114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14.gif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type="ctrTitle"/>
          </p:nvPr>
        </p:nvSpPr>
        <p:spPr>
          <a:xfrm>
            <a:off x="288702" y="1383673"/>
            <a:ext cx="8548212" cy="11025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-US"/>
              <a:t>THE IAPSO WORKGROUP - CTDO</a:t>
            </a:r>
            <a:r>
              <a:rPr baseline="-25000" lang="en-US"/>
              <a:t>2</a:t>
            </a:r>
            <a:r>
              <a:rPr lang="en-US"/>
              <a:t> DATA PROCESSING</a:t>
            </a:r>
            <a:endParaRPr/>
          </a:p>
        </p:txBody>
      </p:sp>
      <p:sp>
        <p:nvSpPr>
          <p:cNvPr id="135" name="Google Shape;135;p1"/>
          <p:cNvSpPr txBox="1"/>
          <p:nvPr>
            <p:ph idx="1" type="subTitle"/>
          </p:nvPr>
        </p:nvSpPr>
        <p:spPr>
          <a:xfrm>
            <a:off x="288702" y="2595840"/>
            <a:ext cx="8548212" cy="17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b="1" lang="en-US"/>
              <a:t>Aaron Mau</a:t>
            </a:r>
            <a:r>
              <a:rPr lang="en-US"/>
              <a:t>, Allen Smith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/>
              <a:t>Scripps Institution of Oceanography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/>
              <a:t>Oceanographic Data Facility (ODF)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/>
              <a:t>RVTEC, November 2025</a:t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58" y="4794262"/>
            <a:ext cx="9154901" cy="353554"/>
          </a:xfrm>
          <a:custGeom>
            <a:rect b="b" l="l" r="r" t="t"/>
            <a:pathLst>
              <a:path extrusionOk="0" h="355552" w="9206642">
                <a:moveTo>
                  <a:pt x="9206642" y="248572"/>
                </a:moveTo>
                <a:cubicBezTo>
                  <a:pt x="9206181" y="284232"/>
                  <a:pt x="9205721" y="319892"/>
                  <a:pt x="9205260" y="355552"/>
                </a:cubicBezTo>
                <a:lnTo>
                  <a:pt x="0" y="352359"/>
                </a:lnTo>
                <a:cubicBezTo>
                  <a:pt x="0" y="234906"/>
                  <a:pt x="1" y="117453"/>
                  <a:pt x="1" y="0"/>
                </a:cubicBezTo>
                <a:lnTo>
                  <a:pt x="2020761" y="0"/>
                </a:lnTo>
                <a:cubicBezTo>
                  <a:pt x="2072199" y="0"/>
                  <a:pt x="2121530" y="20266"/>
                  <a:pt x="2157929" y="56290"/>
                </a:cubicBezTo>
                <a:lnTo>
                  <a:pt x="2291937" y="189089"/>
                </a:lnTo>
                <a:cubicBezTo>
                  <a:pt x="2328337" y="225160"/>
                  <a:pt x="2377668" y="245379"/>
                  <a:pt x="2429106" y="245379"/>
                </a:cubicBezTo>
                <a:lnTo>
                  <a:pt x="9206642" y="24857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4797662"/>
            <a:ext cx="2075028" cy="345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men working on a ship&#10;&#10;Description automatically generated" id="143" name="Google Shape;143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336" l="0" r="0" t="9336"/>
          <a:stretch/>
        </p:blipFill>
        <p:spPr>
          <a:xfrm>
            <a:off x="317501" y="1014294"/>
            <a:ext cx="4760913" cy="387275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/>
          <a:p>
            <a:pPr indent="0" lvl="0" marL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/>
              <a:t>THE IAPSO CTDO</a:t>
            </a:r>
            <a:r>
              <a:rPr baseline="-25000" lang="en-US"/>
              <a:t>2</a:t>
            </a:r>
            <a:r>
              <a:rPr lang="en-US"/>
              <a:t> WORKGROUP</a:t>
            </a:r>
            <a:endParaRPr/>
          </a:p>
        </p:txBody>
      </p:sp>
      <p:sp>
        <p:nvSpPr>
          <p:cNvPr id="145" name="Google Shape;145;p2"/>
          <p:cNvSpPr txBox="1"/>
          <p:nvPr>
            <p:ph idx="1" type="body"/>
          </p:nvPr>
        </p:nvSpPr>
        <p:spPr>
          <a:xfrm>
            <a:off x="5293894" y="1014294"/>
            <a:ext cx="3588420" cy="4077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Acronyms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IAPSO - </a:t>
            </a:r>
            <a:r>
              <a:rPr lang="en-US" u="sng"/>
              <a:t>I</a:t>
            </a:r>
            <a:r>
              <a:rPr lang="en-US"/>
              <a:t>nternational </a:t>
            </a:r>
            <a:r>
              <a:rPr lang="en-US" u="sng"/>
              <a:t>A</a:t>
            </a:r>
            <a:r>
              <a:rPr lang="en-US"/>
              <a:t>ssociation for the </a:t>
            </a:r>
            <a:r>
              <a:rPr lang="en-US" u="sng"/>
              <a:t>P</a:t>
            </a:r>
            <a:r>
              <a:rPr lang="en-US"/>
              <a:t>hysical </a:t>
            </a:r>
            <a:r>
              <a:rPr lang="en-US" u="sng"/>
              <a:t>S</a:t>
            </a:r>
            <a:r>
              <a:rPr lang="en-US"/>
              <a:t>ciences of the </a:t>
            </a:r>
            <a:r>
              <a:rPr lang="en-US" u="sng"/>
              <a:t>O</a:t>
            </a:r>
            <a:r>
              <a:rPr lang="en-US"/>
              <a:t>ceans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CTDO</a:t>
            </a:r>
            <a:r>
              <a:rPr baseline="-25000" lang="en-US"/>
              <a:t>2</a:t>
            </a:r>
            <a:r>
              <a:rPr lang="en-US"/>
              <a:t> – Instrument package that continuously measures </a:t>
            </a:r>
            <a:r>
              <a:rPr lang="en-US" u="sng"/>
              <a:t>c</a:t>
            </a:r>
            <a:r>
              <a:rPr lang="en-US"/>
              <a:t>onductivity, </a:t>
            </a:r>
            <a:r>
              <a:rPr lang="en-US" u="sng"/>
              <a:t>t</a:t>
            </a:r>
            <a:r>
              <a:rPr lang="en-US"/>
              <a:t>emperature, </a:t>
            </a:r>
            <a:r>
              <a:rPr lang="en-US" u="sng"/>
              <a:t>d</a:t>
            </a:r>
            <a:r>
              <a:rPr lang="en-US"/>
              <a:t>epth, and </a:t>
            </a:r>
            <a:r>
              <a:rPr lang="en-US" u="sng"/>
              <a:t>o</a:t>
            </a:r>
            <a:r>
              <a:rPr lang="en-US"/>
              <a:t>xygen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</a:pPr>
            <a:r>
              <a:rPr lang="en-US"/>
              <a:t>What this project is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International workgroup of GO-SHIP level scientists and technicians</a:t>
            </a:r>
            <a:endParaRPr/>
          </a:p>
          <a:p>
            <a:pPr indent="-285750" lvl="1" marL="54287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Led by Bernadette Sloyan at CSIRO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2-year goal of assembling a forum capable of assessing global CTDO</a:t>
            </a:r>
            <a:r>
              <a:rPr baseline="-25000" lang="en-US"/>
              <a:t>2</a:t>
            </a:r>
            <a:r>
              <a:rPr lang="en-US"/>
              <a:t> data processing status and routines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Intercomparing CTDO</a:t>
            </a:r>
            <a:r>
              <a:rPr baseline="-25000" lang="en-US"/>
              <a:t>2</a:t>
            </a:r>
            <a:r>
              <a:rPr lang="en-US"/>
              <a:t> data  processing between labs/institutions/countries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0C68AC"/>
              </a:buClr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146" name="Google Shape;1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2413" y="4033725"/>
            <a:ext cx="1952637" cy="1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oom with many monitors and computers&#10;&#10;Description automatically generated" id="153" name="Google Shape;153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" l="20018" r="23740" t="0"/>
          <a:stretch/>
        </p:blipFill>
        <p:spPr>
          <a:xfrm>
            <a:off x="4106533" y="1011774"/>
            <a:ext cx="4760913" cy="387275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/>
          <a:p>
            <a:pPr indent="0" lvl="0" marL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55" name="Google Shape;155;p3"/>
          <p:cNvSpPr txBox="1"/>
          <p:nvPr>
            <p:ph idx="1" type="body"/>
          </p:nvPr>
        </p:nvSpPr>
        <p:spPr>
          <a:xfrm>
            <a:off x="317501" y="1011775"/>
            <a:ext cx="3588420" cy="38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/>
              <a:t>CTDO</a:t>
            </a:r>
            <a:r>
              <a:rPr baseline="-25000" lang="en-US"/>
              <a:t>2</a:t>
            </a:r>
            <a:r>
              <a:rPr lang="en-US"/>
              <a:t> data is important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AutoNum type="arabicPeriod"/>
            </a:pPr>
            <a:r>
              <a:rPr lang="en-US"/>
              <a:t>GO-SHIP Hydro Manual turns 14</a:t>
            </a:r>
            <a:endParaRPr/>
          </a:p>
          <a:p>
            <a:pPr indent="-342900" lvl="1" marL="60002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How has technology changed?</a:t>
            </a:r>
            <a:endParaRPr/>
          </a:p>
          <a:p>
            <a:pPr indent="-342900" lvl="1" marL="60002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Exploring algorithms</a:t>
            </a:r>
            <a:endParaRPr/>
          </a:p>
          <a:p>
            <a:pPr indent="-342900" lvl="1" marL="60002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Group divergence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AutoNum type="arabicPeriod"/>
            </a:pPr>
            <a:r>
              <a:rPr lang="en-US"/>
              <a:t>Unknown differences in how data is processed around the world</a:t>
            </a:r>
            <a:endParaRPr/>
          </a:p>
          <a:p>
            <a:pPr indent="-342900" lvl="1" marL="60002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/>
              <a:t>Numerous “wrangler” international programs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AutoNum type="arabicPeriod"/>
            </a:pPr>
            <a:r>
              <a:rPr lang="en-US"/>
              <a:t>Is there a “best” or “better” procedure for data processing for producing high-quality (GO-SHIP) data?</a:t>
            </a:r>
            <a:endParaRPr/>
          </a:p>
        </p:txBody>
      </p:sp>
      <p:sp>
        <p:nvSpPr>
          <p:cNvPr id="156" name="Google Shape;15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/>
          <p:nvPr>
            <p:ph type="ctrTitle"/>
          </p:nvPr>
        </p:nvSpPr>
        <p:spPr>
          <a:xfrm>
            <a:off x="-138436" y="188159"/>
            <a:ext cx="9005882" cy="60885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/>
          <a:p>
            <a:pPr indent="0" lvl="0" marL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/>
              <a:t>Results so far</a:t>
            </a:r>
            <a:endParaRPr/>
          </a:p>
        </p:txBody>
      </p:sp>
      <p:sp>
        <p:nvSpPr>
          <p:cNvPr id="162" name="Google Shape;162;p4"/>
          <p:cNvSpPr txBox="1"/>
          <p:nvPr>
            <p:ph idx="2" type="body"/>
          </p:nvPr>
        </p:nvSpPr>
        <p:spPr>
          <a:xfrm>
            <a:off x="220800" y="986975"/>
            <a:ext cx="4243500" cy="4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</a:pPr>
            <a:r>
              <a:rPr lang="en-US" sz="2100"/>
              <a:t>Survey of 33 participants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Antarctica only continent w/o representation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</a:pPr>
            <a:r>
              <a:rPr lang="en-US" sz="2100"/>
              <a:t>CTD intercomparison project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18 international participants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Process GO-SHIP line A02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Statistical analyses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Reported methods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</a:pPr>
            <a:r>
              <a:rPr lang="en-US" sz="2100"/>
              <a:t>Other experiments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CTD</a:t>
            </a:r>
            <a:r>
              <a:rPr b="1" lang="en-US" sz="2100" u="sng"/>
              <a:t>O</a:t>
            </a:r>
            <a:r>
              <a:rPr b="1" baseline="-25000" lang="en-US" sz="2100" u="sng"/>
              <a:t>2</a:t>
            </a:r>
            <a:r>
              <a:rPr lang="en-US" sz="2100"/>
              <a:t> relative to bottle oxygen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Changing step order</a:t>
            </a:r>
            <a:endParaRPr sz="2100"/>
          </a:p>
        </p:txBody>
      </p:sp>
      <p:pic>
        <p:nvPicPr>
          <p:cNvPr id="163" name="Google Shape;163;p4" title="Screenshot 2025-09-26 at 10.00.1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400" y="1122629"/>
            <a:ext cx="4318049" cy="289824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39cdd0b81_0_0"/>
          <p:cNvSpPr/>
          <p:nvPr>
            <p:ph type="ctrTitle"/>
          </p:nvPr>
        </p:nvSpPr>
        <p:spPr>
          <a:xfrm>
            <a:off x="-138436" y="188159"/>
            <a:ext cx="9006000" cy="609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/>
          <a:p>
            <a:pPr indent="0" lvl="0" marL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/>
              <a:t>Results so far</a:t>
            </a:r>
            <a:endParaRPr/>
          </a:p>
        </p:txBody>
      </p:sp>
      <p:sp>
        <p:nvSpPr>
          <p:cNvPr id="170" name="Google Shape;170;g3839cdd0b81_0_0"/>
          <p:cNvSpPr txBox="1"/>
          <p:nvPr>
            <p:ph idx="2" type="body"/>
          </p:nvPr>
        </p:nvSpPr>
        <p:spPr>
          <a:xfrm>
            <a:off x="134700" y="996600"/>
            <a:ext cx="35118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</a:pPr>
            <a:r>
              <a:rPr lang="en-US" sz="1700"/>
              <a:t>CTD intercomparison project</a:t>
            </a:r>
            <a:endParaRPr sz="1700"/>
          </a:p>
          <a:p>
            <a:pPr indent="-336550" lvl="0" marL="45720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Each group processes it differently</a:t>
            </a:r>
            <a:endParaRPr sz="1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Most participants inherited their routine and have not derived it themselves</a:t>
            </a:r>
            <a:endParaRPr sz="1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No one follows SeaBird or GO-SHIP recommended series of steps (“typologies”)</a:t>
            </a:r>
            <a:endParaRPr sz="1700"/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Statistically, the most “average” groups run two processing typologies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A, B, C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H, J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Unprocessed typology is “P”</a:t>
            </a:r>
            <a:endParaRPr sz="1700"/>
          </a:p>
        </p:txBody>
      </p:sp>
      <p:graphicFrame>
        <p:nvGraphicFramePr>
          <p:cNvPr id="171" name="Google Shape;171;g3839cdd0b81_0_0"/>
          <p:cNvGraphicFramePr/>
          <p:nvPr/>
        </p:nvGraphicFramePr>
        <p:xfrm>
          <a:off x="3713871" y="97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{2B5C0880-AD52-4916-9B2C-6CCF621E35E1}</a:tableStyleId>
              </a:tblPr>
              <a:tblGrid>
                <a:gridCol w="898600"/>
                <a:gridCol w="898600"/>
                <a:gridCol w="898600"/>
                <a:gridCol w="898600"/>
                <a:gridCol w="898600"/>
                <a:gridCol w="898600"/>
              </a:tblGrid>
              <a:tr h="31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Typology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A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B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H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J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47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Part.</a:t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1</a:t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1</a:t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1</a:t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</a:tr>
              <a:tr h="475225">
                <a:tc row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Steps order</a:t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datcnv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datcnv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datcnv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datcnv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datcnv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316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wildedit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wildedit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wildedit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filter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alignctd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16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filter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filter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filter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alignctd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filter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CE5CD"/>
                    </a:solidFill>
                  </a:tcPr>
                </a:tc>
              </a:tr>
              <a:tr h="316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alignctd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celltm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alignctd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celltm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loopedit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</a:tr>
              <a:tr h="316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celltm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loopedit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celltm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loopedit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celltm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316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loopedit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</a:rPr>
                        <a:t># wfilter</a:t>
                      </a:r>
                      <a:endParaRPr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loopedit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</a:rPr>
                        <a:t># wfilter</a:t>
                      </a:r>
                      <a:endParaRPr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binavg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</a:tr>
              <a:tr h="316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binavg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binavg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binavg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# binavg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</a:rPr>
                        <a:t># file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000000"/>
                    </a:solidFill>
                  </a:tcPr>
                </a:tc>
              </a:tr>
              <a:tr h="316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</a:rPr>
                        <a:t># file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</a:rPr>
                        <a:t># file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</a:rPr>
                        <a:t># wfilter</a:t>
                      </a:r>
                      <a:endParaRPr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</a:rPr>
                        <a:t># file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</a:tr>
              <a:tr h="316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</a:rPr>
                        <a:t># file</a:t>
                      </a:r>
                      <a:endParaRPr sz="1100" u="none" cap="none" strike="noStrike"/>
                    </a:p>
                  </a:txBody>
                  <a:tcPr marT="91425" marB="91425" marR="91425" marL="914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72" name="Google Shape;172;g3839cdd0b81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39cdd0b81_0_21"/>
          <p:cNvSpPr/>
          <p:nvPr>
            <p:ph type="ctrTitle"/>
          </p:nvPr>
        </p:nvSpPr>
        <p:spPr>
          <a:xfrm>
            <a:off x="-138436" y="188159"/>
            <a:ext cx="9006000" cy="609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/>
          <a:p>
            <a:pPr indent="0" lvl="0" marL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/>
              <a:t>Results so far</a:t>
            </a:r>
            <a:endParaRPr/>
          </a:p>
        </p:txBody>
      </p:sp>
      <p:pic>
        <p:nvPicPr>
          <p:cNvPr id="178" name="Google Shape;178;g3839cdd0b81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25" y="1018300"/>
            <a:ext cx="3590250" cy="35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839cdd0b81_0_21"/>
          <p:cNvSpPr txBox="1"/>
          <p:nvPr/>
        </p:nvSpPr>
        <p:spPr>
          <a:xfrm>
            <a:off x="527700" y="4620300"/>
            <a:ext cx="35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Conductivity changes for unprocessed data vs typology “K” (GO-SHIP)</a:t>
            </a:r>
            <a:endParaRPr b="0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3839cdd0b81_0_21" title="Screenshot 2025-09-26 at 10.19.0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0275" y="998225"/>
            <a:ext cx="4658171" cy="35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839cdd0b81_0_21"/>
          <p:cNvSpPr txBox="1"/>
          <p:nvPr/>
        </p:nvSpPr>
        <p:spPr>
          <a:xfrm>
            <a:off x="4435375" y="4606600"/>
            <a:ext cx="4658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Visualizing root mean square deviation for different typologies against type A. Type P is unprocessed (Figure credit Dr. Berx, Scottish Marine Directorate)</a:t>
            </a:r>
            <a:endParaRPr b="0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839cdd0b81_0_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39cdd0b81_0_8"/>
          <p:cNvSpPr/>
          <p:nvPr>
            <p:ph type="ctrTitle"/>
          </p:nvPr>
        </p:nvSpPr>
        <p:spPr>
          <a:xfrm>
            <a:off x="-138436" y="188159"/>
            <a:ext cx="9006000" cy="609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/>
          <a:p>
            <a:pPr indent="0" lvl="0" marL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/>
              <a:t>Results so far</a:t>
            </a:r>
            <a:endParaRPr/>
          </a:p>
        </p:txBody>
      </p:sp>
      <p:sp>
        <p:nvSpPr>
          <p:cNvPr id="188" name="Google Shape;188;g3839cdd0b81_0_8"/>
          <p:cNvSpPr txBox="1"/>
          <p:nvPr>
            <p:ph idx="2" type="body"/>
          </p:nvPr>
        </p:nvSpPr>
        <p:spPr>
          <a:xfrm>
            <a:off x="211175" y="996600"/>
            <a:ext cx="4647600" cy="41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</a:pPr>
            <a:r>
              <a:rPr lang="en-US" sz="1900" u="sng"/>
              <a:t>Oxygen comparisons</a:t>
            </a:r>
            <a:endParaRPr sz="1900" u="sng"/>
          </a:p>
          <a:p>
            <a:pPr indent="-349250" lvl="0" marL="45720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8 participants used Niskin bottles for oxygen analysis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3 different methods for calculating oxygen from voltage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Some groups did not QC Niskin bottles</a:t>
            </a:r>
            <a:endParaRPr sz="1900"/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Hysteresis correction is important</a:t>
            </a:r>
            <a:endParaRPr sz="1900"/>
          </a:p>
        </p:txBody>
      </p:sp>
      <p:pic>
        <p:nvPicPr>
          <p:cNvPr id="189" name="Google Shape;189;g3839cdd0b81_0_8" title="Screenshot 2025-09-26 at 10.31.1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638" y="3136525"/>
            <a:ext cx="3774675" cy="20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839cdd0b81_0_8"/>
          <p:cNvSpPr txBox="1"/>
          <p:nvPr/>
        </p:nvSpPr>
        <p:spPr>
          <a:xfrm>
            <a:off x="5233950" y="996600"/>
            <a:ext cx="33561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Finding “significant” steps</a:t>
            </a:r>
            <a:endParaRPr b="0" i="0" sz="1900" u="sng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0C68AC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Few groups did pressure adjustments external to SBEDataProcessing</a:t>
            </a:r>
            <a:endParaRPr b="0" i="0" sz="1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68AC"/>
              </a:buClr>
              <a:buSzPts val="1900"/>
              <a:buFont typeface="Arial"/>
              <a:buChar char="●"/>
            </a:pPr>
            <a:r>
              <a:rPr b="0" i="1" lang="en-US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# celltm</a:t>
            </a:r>
            <a:r>
              <a:rPr b="0" i="0" lang="en-US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is a very minor improvement</a:t>
            </a:r>
            <a:endParaRPr b="0" i="0" sz="1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68AC"/>
              </a:buClr>
              <a:buSzPts val="1900"/>
              <a:buFont typeface="Arial"/>
              <a:buChar char="●"/>
            </a:pPr>
            <a:r>
              <a:rPr b="0" i="1" lang="en-US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# wfilter</a:t>
            </a:r>
            <a:r>
              <a:rPr b="0" i="0" lang="en-US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placement matters</a:t>
            </a:r>
            <a:endParaRPr b="0" i="0" sz="1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68AC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Groups use </a:t>
            </a:r>
            <a:r>
              <a:rPr b="0" i="1" lang="en-US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# alignctd</a:t>
            </a:r>
            <a:r>
              <a:rPr b="0" i="0" lang="en-US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with different settings</a:t>
            </a:r>
            <a:endParaRPr b="0" i="0" sz="1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839cdd0b81_0_8"/>
          <p:cNvSpPr txBox="1"/>
          <p:nvPr/>
        </p:nvSpPr>
        <p:spPr>
          <a:xfrm>
            <a:off x="4377650" y="4789500"/>
            <a:ext cx="400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Oxygen comparison histogram (Figure credit Dr. Langdon, RSMAS)</a:t>
            </a:r>
            <a:endParaRPr b="0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839cdd0b81_0_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>
            <p:ph type="ctrTitle"/>
          </p:nvPr>
        </p:nvSpPr>
        <p:spPr>
          <a:xfrm>
            <a:off x="-138436" y="188159"/>
            <a:ext cx="9006000" cy="609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457200" spcFirstLastPara="1" rIns="0" wrap="square" tIns="0">
            <a:normAutofit/>
          </a:bodyPr>
          <a:lstStyle/>
          <a:p>
            <a:pPr indent="0" lvl="0" marL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/>
              <a:t>What’s next</a:t>
            </a:r>
            <a:endParaRPr/>
          </a:p>
        </p:txBody>
      </p:sp>
      <p:sp>
        <p:nvSpPr>
          <p:cNvPr id="198" name="Google Shape;198;p5"/>
          <p:cNvSpPr txBox="1"/>
          <p:nvPr>
            <p:ph idx="1" type="body"/>
          </p:nvPr>
        </p:nvSpPr>
        <p:spPr>
          <a:xfrm>
            <a:off x="5185825" y="1014300"/>
            <a:ext cx="3696600" cy="4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Future tests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Looking into </a:t>
            </a:r>
            <a:r>
              <a:rPr i="1" lang="en-US" sz="1800"/>
              <a:t>step settings</a:t>
            </a:r>
            <a:r>
              <a:rPr lang="en-US" sz="1800"/>
              <a:t>, rather than just typologies</a:t>
            </a:r>
            <a:endParaRPr sz="1800"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Disentangle statistical bias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Expanding to a meridional section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Oxygen optimizations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Town hall at 2026 Ocean Sciences Meeting in Glasgow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Build up the public Github to facilitate more collaboration and transparency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At least two publications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Intercomparison findings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Oxygen processing</a:t>
            </a:r>
            <a:endParaRPr sz="1800"/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4655" l="0" r="29233" t="6659"/>
          <a:stretch/>
        </p:blipFill>
        <p:spPr>
          <a:xfrm>
            <a:off x="0" y="1234550"/>
            <a:ext cx="5185825" cy="349945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/>
          <p:nvPr>
            <p:ph type="ctrTitle"/>
          </p:nvPr>
        </p:nvSpPr>
        <p:spPr>
          <a:xfrm>
            <a:off x="-1" y="1397812"/>
            <a:ext cx="8548212" cy="1102519"/>
          </a:xfrm>
          <a:prstGeom prst="rect">
            <a:avLst/>
          </a:prstGeom>
          <a:noFill/>
          <a:ln>
            <a:noFill/>
          </a:ln>
          <a:effectLst>
            <a:outerShdw blurRad="254000" rotWithShape="0" algn="ctr" dist="50800">
              <a:srgbClr val="122036"/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/>
              <a:t>THANK YOU</a:t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58" y="4794262"/>
            <a:ext cx="9154901" cy="353554"/>
          </a:xfrm>
          <a:custGeom>
            <a:rect b="b" l="l" r="r" t="t"/>
            <a:pathLst>
              <a:path extrusionOk="0" h="355552" w="9206642">
                <a:moveTo>
                  <a:pt x="9206642" y="248572"/>
                </a:moveTo>
                <a:cubicBezTo>
                  <a:pt x="9206181" y="284232"/>
                  <a:pt x="9205721" y="319892"/>
                  <a:pt x="9205260" y="355552"/>
                </a:cubicBezTo>
                <a:lnTo>
                  <a:pt x="0" y="352359"/>
                </a:lnTo>
                <a:cubicBezTo>
                  <a:pt x="0" y="234906"/>
                  <a:pt x="1" y="117453"/>
                  <a:pt x="1" y="0"/>
                </a:cubicBezTo>
                <a:lnTo>
                  <a:pt x="2020761" y="0"/>
                </a:lnTo>
                <a:cubicBezTo>
                  <a:pt x="2072199" y="0"/>
                  <a:pt x="2121530" y="20266"/>
                  <a:pt x="2157929" y="56290"/>
                </a:cubicBezTo>
                <a:lnTo>
                  <a:pt x="2291937" y="189089"/>
                </a:lnTo>
                <a:cubicBezTo>
                  <a:pt x="2328337" y="225160"/>
                  <a:pt x="2377668" y="245379"/>
                  <a:pt x="2429106" y="245379"/>
                </a:cubicBezTo>
                <a:lnTo>
                  <a:pt x="9206642" y="24857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4797662"/>
            <a:ext cx="2075028" cy="3458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6"/>
          <p:cNvSpPr txBox="1"/>
          <p:nvPr/>
        </p:nvSpPr>
        <p:spPr>
          <a:xfrm>
            <a:off x="1580075" y="2500328"/>
            <a:ext cx="5388000" cy="564300"/>
          </a:xfrm>
          <a:prstGeom prst="rect">
            <a:avLst/>
          </a:prstGeom>
          <a:noFill/>
          <a:ln>
            <a:noFill/>
          </a:ln>
          <a:effectLst>
            <a:outerShdw blurRad="254000" rotWithShape="0" algn="ctr" dist="50800">
              <a:srgbClr val="122036"/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AARON MAU – AJMAU@UCSD.EDU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SENSORS-L@UCSD.EDU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4937450" y="4033721"/>
            <a:ext cx="1411800" cy="1102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a ship and a container&#10;&#10;Description automatically generated" id="212" name="Google Shape;21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9025" y="4040962"/>
            <a:ext cx="110252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1363" y="4033725"/>
            <a:ext cx="1952637" cy="110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globe with a gold circle&#10;&#10;Description automatically generated" id="214" name="Google Shape;21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01550" y="4033725"/>
            <a:ext cx="1109751" cy="1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tion Slides">
  <a:themeElements>
    <a:clrScheme name="SIO-UCSD">
      <a:dk1>
        <a:srgbClr val="182B49"/>
      </a:dk1>
      <a:lt1>
        <a:srgbClr val="FFFFFF"/>
      </a:lt1>
      <a:dk2>
        <a:srgbClr val="182B49"/>
      </a:dk2>
      <a:lt2>
        <a:srgbClr val="FFFFFF"/>
      </a:lt2>
      <a:accent1>
        <a:srgbClr val="00619B"/>
      </a:accent1>
      <a:accent2>
        <a:srgbClr val="FFCD00"/>
      </a:accent2>
      <a:accent3>
        <a:srgbClr val="182B49"/>
      </a:accent3>
      <a:accent4>
        <a:srgbClr val="00C6D7"/>
      </a:accent4>
      <a:accent5>
        <a:srgbClr val="F5F0E6"/>
      </a:accent5>
      <a:accent6>
        <a:srgbClr val="D361AD"/>
      </a:accent6>
      <a:hlink>
        <a:srgbClr val="00619B"/>
      </a:hlink>
      <a:folHlink>
        <a:srgbClr val="00C6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2016-05-16T17:59:33Z</dcterms:created>
  <dc:creator>Toombs, Monica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0x010100FAE8EF9B5484074A9AD6AE3ECE890B10</vt:lpwstr>
  </property>
</Properties>
</file>