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8"/>
  </p:notesMasterIdLst>
  <p:sldIdLst>
    <p:sldId id="257" r:id="rId2"/>
    <p:sldId id="282" r:id="rId3"/>
    <p:sldId id="298" r:id="rId4"/>
    <p:sldId id="309" r:id="rId5"/>
    <p:sldId id="310" r:id="rId6"/>
    <p:sldId id="297" r:id="rId7"/>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2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70851" autoAdjust="0"/>
  </p:normalViewPr>
  <p:slideViewPr>
    <p:cSldViewPr>
      <p:cViewPr varScale="1">
        <p:scale>
          <a:sx n="78" d="100"/>
          <a:sy n="78" d="100"/>
        </p:scale>
        <p:origin x="251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8" tIns="46639" rIns="93278" bIns="46639" rtlCol="0"/>
          <a:lstStyle>
            <a:lvl1pPr algn="l">
              <a:defRPr sz="13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78" tIns="46639" rIns="93278" bIns="46639" rtlCol="0"/>
          <a:lstStyle>
            <a:lvl1pPr algn="r">
              <a:defRPr sz="1300"/>
            </a:lvl1pPr>
          </a:lstStyle>
          <a:p>
            <a:fld id="{55C5EC19-AD5B-4C14-A40F-8B9239EF6AD3}" type="datetimeFigureOut">
              <a:rPr lang="en-US" smtClean="0"/>
              <a:pPr/>
              <a:t>10/27/2025</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8" tIns="46639" rIns="93278" bIns="46639"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8" tIns="46639" rIns="93278" bIns="4663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78" tIns="46639" rIns="93278" bIns="4663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8" tIns="46639" rIns="93278" bIns="46639" rtlCol="0" anchor="b"/>
          <a:lstStyle>
            <a:lvl1pPr algn="r">
              <a:defRPr sz="1300"/>
            </a:lvl1pPr>
          </a:lstStyle>
          <a:p>
            <a:fld id="{F6D06DFD-DBB7-4176-A1D2-7889E26AA06E}" type="slidenum">
              <a:rPr lang="en-US" smtClean="0"/>
              <a:pPr/>
              <a:t>‹#›</a:t>
            </a:fld>
            <a:endParaRPr lang="en-US" dirty="0"/>
          </a:p>
        </p:txBody>
      </p:sp>
    </p:spTree>
    <p:extLst>
      <p:ext uri="{BB962C8B-B14F-4D97-AF65-F5344CB8AC3E}">
        <p14:creationId xmlns:p14="http://schemas.microsoft.com/office/powerpoint/2010/main" val="392833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D06DFD-DBB7-4176-A1D2-7889E26AA06E}" type="slidenum">
              <a:rPr lang="en-US" smtClean="0"/>
              <a:pPr/>
              <a:t>1</a:t>
            </a:fld>
            <a:endParaRPr lang="en-US" dirty="0"/>
          </a:p>
        </p:txBody>
      </p:sp>
    </p:spTree>
    <p:extLst>
      <p:ext uri="{BB962C8B-B14F-4D97-AF65-F5344CB8AC3E}">
        <p14:creationId xmlns:p14="http://schemas.microsoft.com/office/powerpoint/2010/main" val="18592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primary purpose is to have winches that can be borrowed so science parties don’t have to purchase and maintain their own.</a:t>
            </a:r>
          </a:p>
          <a:p>
            <a:endParaRPr lang="en-US" dirty="0"/>
          </a:p>
          <a:p>
            <a:r>
              <a:rPr lang="en-US" dirty="0"/>
              <a:t>We keep them in great shape.</a:t>
            </a:r>
          </a:p>
          <a:p>
            <a:endParaRPr lang="en-US" dirty="0"/>
          </a:p>
          <a:p>
            <a:r>
              <a:rPr lang="en-US" baseline="0" dirty="0"/>
              <a:t>We get rid of machinery that’s no longer relevant or reliable.  We buy new things our community needs.  We add bells and whistles to our existing equipment as the need for them arises.</a:t>
            </a:r>
          </a:p>
          <a:p>
            <a:endParaRPr lang="en-US" baseline="0" dirty="0"/>
          </a:p>
          <a:p>
            <a:r>
              <a:rPr lang="en-US" baseline="0" dirty="0"/>
              <a:t>We also provide technical support of all sorts.  We maintain and repair winches for others.  We can lubricate the cables and wire ropes on your ships.  We engineer and fabricate things.  We give advice, and so on.</a:t>
            </a:r>
            <a:endParaRPr lang="en-US" dirty="0"/>
          </a:p>
        </p:txBody>
      </p:sp>
      <p:sp>
        <p:nvSpPr>
          <p:cNvPr id="4" name="Slide Number Placeholder 3"/>
          <p:cNvSpPr>
            <a:spLocks noGrp="1"/>
          </p:cNvSpPr>
          <p:nvPr>
            <p:ph type="sldNum" sz="quarter" idx="10"/>
          </p:nvPr>
        </p:nvSpPr>
        <p:spPr/>
        <p:txBody>
          <a:bodyPr/>
          <a:lstStyle/>
          <a:p>
            <a:fld id="{F6D06DFD-DBB7-4176-A1D2-7889E26AA06E}" type="slidenum">
              <a:rPr lang="en-US" smtClean="0"/>
              <a:pPr/>
              <a:t>2</a:t>
            </a:fld>
            <a:endParaRPr lang="en-US" dirty="0"/>
          </a:p>
        </p:txBody>
      </p:sp>
    </p:spTree>
    <p:extLst>
      <p:ext uri="{BB962C8B-B14F-4D97-AF65-F5344CB8AC3E}">
        <p14:creationId xmlns:p14="http://schemas.microsoft.com/office/powerpoint/2010/main" val="2132902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primarily funded by NSF.  </a:t>
            </a:r>
          </a:p>
          <a:p>
            <a:endParaRPr lang="en-US" dirty="0"/>
          </a:p>
          <a:p>
            <a:r>
              <a:rPr lang="en-US" dirty="0"/>
              <a:t>Customers generally contact us via email to describe their projects—the missions they’re trying to support.</a:t>
            </a:r>
          </a:p>
          <a:p>
            <a:endParaRPr lang="en-US" dirty="0"/>
          </a:p>
          <a:p>
            <a:r>
              <a:rPr lang="en-US" dirty="0"/>
              <a:t>If we have a piece of equipment that meets their needs, we send it to the vessel or job site at the appropriate time and send it back to us when the project is done.</a:t>
            </a:r>
          </a:p>
          <a:p>
            <a:endParaRPr lang="en-US" dirty="0"/>
          </a:p>
          <a:p>
            <a:r>
              <a:rPr lang="en-US" dirty="0"/>
              <a:t>If the project is funded by NSF, this is all done at no cost to the customer.</a:t>
            </a:r>
          </a:p>
          <a:p>
            <a:endParaRPr lang="en-US" dirty="0"/>
          </a:p>
          <a:p>
            <a:r>
              <a:rPr lang="en-US" dirty="0"/>
              <a:t>Others have to chip in by paying a day rate (rent) and the cost of freight.  </a:t>
            </a:r>
          </a:p>
        </p:txBody>
      </p:sp>
      <p:sp>
        <p:nvSpPr>
          <p:cNvPr id="4" name="Slide Number Placeholder 3"/>
          <p:cNvSpPr>
            <a:spLocks noGrp="1"/>
          </p:cNvSpPr>
          <p:nvPr>
            <p:ph type="sldNum" sz="quarter" idx="10"/>
          </p:nvPr>
        </p:nvSpPr>
        <p:spPr/>
        <p:txBody>
          <a:bodyPr/>
          <a:lstStyle/>
          <a:p>
            <a:fld id="{F6D06DFD-DBB7-4176-A1D2-7889E26AA06E}" type="slidenum">
              <a:rPr lang="en-US" smtClean="0"/>
              <a:pPr/>
              <a:t>3</a:t>
            </a:fld>
            <a:endParaRPr lang="en-US" dirty="0"/>
          </a:p>
        </p:txBody>
      </p:sp>
    </p:spTree>
    <p:extLst>
      <p:ext uri="{BB962C8B-B14F-4D97-AF65-F5344CB8AC3E}">
        <p14:creationId xmlns:p14="http://schemas.microsoft.com/office/powerpoint/2010/main" val="1709475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need overboard handling equipment to carry out a project, give us a call, or send us an email so we can discuss what you aim to do and when.  We’ll let you know what equipment we have available for your project.  </a:t>
            </a:r>
          </a:p>
        </p:txBody>
      </p:sp>
      <p:sp>
        <p:nvSpPr>
          <p:cNvPr id="4" name="Slide Number Placeholder 3"/>
          <p:cNvSpPr>
            <a:spLocks noGrp="1"/>
          </p:cNvSpPr>
          <p:nvPr>
            <p:ph type="sldNum" sz="quarter" idx="10"/>
          </p:nvPr>
        </p:nvSpPr>
        <p:spPr/>
        <p:txBody>
          <a:bodyPr/>
          <a:lstStyle/>
          <a:p>
            <a:fld id="{F6D06DFD-DBB7-4176-A1D2-7889E26AA06E}" type="slidenum">
              <a:rPr lang="en-US" smtClean="0"/>
              <a:pPr/>
              <a:t>4</a:t>
            </a:fld>
            <a:endParaRPr lang="en-US" dirty="0"/>
          </a:p>
        </p:txBody>
      </p:sp>
    </p:spTree>
    <p:extLst>
      <p:ext uri="{BB962C8B-B14F-4D97-AF65-F5344CB8AC3E}">
        <p14:creationId xmlns:p14="http://schemas.microsoft.com/office/powerpoint/2010/main" val="42882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Report:  NSF wished for a detailed report about the state of the west coast winch pool—what equipment we had, what it was used for, if it was needed, what its state of repair was, what its</a:t>
            </a:r>
          </a:p>
          <a:p>
            <a:r>
              <a:rPr lang="en-US" baseline="0" dirty="0"/>
              <a:t>          remaining usable lifespan was, and so forth.  </a:t>
            </a:r>
          </a:p>
          <a:p>
            <a:endParaRPr lang="en-US" baseline="0" dirty="0"/>
          </a:p>
          <a:p>
            <a:r>
              <a:rPr lang="en-US" baseline="0" dirty="0"/>
              <a:t>Manuals:  I’m not currently taking on any engineering projects outside of making OHS operator's manuals for UNOLS vessels.  We are still offering every other form of support though (spooling,</a:t>
            </a:r>
          </a:p>
          <a:p>
            <a:r>
              <a:rPr lang="en-US" baseline="0" dirty="0"/>
              <a:t>          repairs, advice, and so on).  </a:t>
            </a:r>
          </a:p>
          <a:p>
            <a:endParaRPr lang="en-US" baseline="0" dirty="0"/>
          </a:p>
          <a:p>
            <a:r>
              <a:rPr lang="en-US" baseline="0" dirty="0"/>
              <a:t>Wife:  In 2018 was surprised to learn wife 2.0 was no longer compatible with my hardware.</a:t>
            </a:r>
          </a:p>
          <a:p>
            <a:r>
              <a:rPr lang="en-US" baseline="0" dirty="0"/>
              <a:t>          I put out an RFP on Match.com.  In April, negotiated a new contract with wife 3.0. Bugs were discovered in the integration phase, but we managed to fix them.  </a:t>
            </a:r>
          </a:p>
          <a:p>
            <a:r>
              <a:rPr lang="en-US" baseline="0" dirty="0"/>
              <a:t>          Marriage 3.1 is stable.   (It was actually way more romantic than it sounds.  I’m just trying to communicate in terms you’d understand.)</a:t>
            </a:r>
          </a:p>
          <a:p>
            <a:r>
              <a:rPr lang="en-US" baseline="0" dirty="0"/>
              <a:t>          On a side note:  Wife 2.0 integrated with a wife of her own.  </a:t>
            </a:r>
          </a:p>
          <a:p>
            <a:endParaRPr lang="en-US" baseline="0" dirty="0"/>
          </a:p>
        </p:txBody>
      </p:sp>
      <p:sp>
        <p:nvSpPr>
          <p:cNvPr id="4" name="Slide Number Placeholder 3"/>
          <p:cNvSpPr>
            <a:spLocks noGrp="1"/>
          </p:cNvSpPr>
          <p:nvPr>
            <p:ph type="sldNum" sz="quarter" idx="10"/>
          </p:nvPr>
        </p:nvSpPr>
        <p:spPr/>
        <p:txBody>
          <a:bodyPr/>
          <a:lstStyle/>
          <a:p>
            <a:fld id="{F6D06DFD-DBB7-4176-A1D2-7889E26AA06E}" type="slidenum">
              <a:rPr lang="en-US" smtClean="0"/>
              <a:pPr/>
              <a:t>5</a:t>
            </a:fld>
            <a:endParaRPr lang="en-US" dirty="0"/>
          </a:p>
        </p:txBody>
      </p:sp>
    </p:spTree>
    <p:extLst>
      <p:ext uri="{BB962C8B-B14F-4D97-AF65-F5344CB8AC3E}">
        <p14:creationId xmlns:p14="http://schemas.microsoft.com/office/powerpoint/2010/main" val="48549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Give us a call if you need equipment or technical support.  For those of you that don’t know, I am a licensed engineer available to any of you.  If I can help you I will.</a:t>
            </a:r>
          </a:p>
          <a:p>
            <a:endParaRPr lang="en-US" baseline="0" dirty="0"/>
          </a:p>
          <a:p>
            <a:r>
              <a:rPr lang="en-US" baseline="0" dirty="0"/>
              <a:t>Are there any questions?</a:t>
            </a:r>
          </a:p>
          <a:p>
            <a:endParaRPr lang="en-US" baseline="0" dirty="0"/>
          </a:p>
          <a:p>
            <a:r>
              <a:rPr lang="en-US" baseline="0" dirty="0"/>
              <a:t>Thank you.</a:t>
            </a:r>
          </a:p>
        </p:txBody>
      </p:sp>
      <p:sp>
        <p:nvSpPr>
          <p:cNvPr id="4" name="Slide Number Placeholder 3"/>
          <p:cNvSpPr>
            <a:spLocks noGrp="1"/>
          </p:cNvSpPr>
          <p:nvPr>
            <p:ph type="sldNum" sz="quarter" idx="10"/>
          </p:nvPr>
        </p:nvSpPr>
        <p:spPr/>
        <p:txBody>
          <a:bodyPr/>
          <a:lstStyle/>
          <a:p>
            <a:fld id="{F6D06DFD-DBB7-4176-A1D2-7889E26AA06E}" type="slidenum">
              <a:rPr lang="en-US" smtClean="0"/>
              <a:pPr/>
              <a:t>6</a:t>
            </a:fld>
            <a:endParaRPr lang="en-US" dirty="0"/>
          </a:p>
        </p:txBody>
      </p:sp>
    </p:spTree>
    <p:extLst>
      <p:ext uri="{BB962C8B-B14F-4D97-AF65-F5344CB8AC3E}">
        <p14:creationId xmlns:p14="http://schemas.microsoft.com/office/powerpoint/2010/main" val="1085571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fld id="{2DA785DF-919B-42D7-B708-0BCFC45C0CF5}" type="datetimeFigureOut">
              <a:rPr lang="en-US" smtClean="0"/>
              <a:pPr>
                <a:defRPr/>
              </a:pPr>
              <a:t>10/27/2025</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E1BE447F-1AB5-43FC-B35D-3CEA57460BA8}" type="slidenum">
              <a:rPr lang="en-US" smtClean="0"/>
              <a:pPr>
                <a:defRPr/>
              </a:pPr>
              <a:t>‹#›</a:t>
            </a:fld>
            <a:endParaRPr lang="en-US" dirty="0"/>
          </a:p>
        </p:txBody>
      </p:sp>
    </p:spTree>
    <p:extLst>
      <p:ext uri="{BB962C8B-B14F-4D97-AF65-F5344CB8AC3E}">
        <p14:creationId xmlns:p14="http://schemas.microsoft.com/office/powerpoint/2010/main" val="302555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139EAA0-E4FF-44EE-97DA-A73D318BB501}" type="datetimeFigureOut">
              <a:rPr lang="en-US" smtClean="0"/>
              <a:pPr>
                <a:defRPr/>
              </a:pPr>
              <a:t>10/27/2025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1A8F501-EE22-4E11-8DC4-D3789B0881F3}" type="slidenum">
              <a:rPr lang="en-US" smtClean="0"/>
              <a:pPr>
                <a:defRPr/>
              </a:pPr>
              <a:t>‹#›</a:t>
            </a:fld>
            <a:endParaRPr lang="en-US" dirty="0"/>
          </a:p>
        </p:txBody>
      </p:sp>
    </p:spTree>
    <p:extLst>
      <p:ext uri="{BB962C8B-B14F-4D97-AF65-F5344CB8AC3E}">
        <p14:creationId xmlns:p14="http://schemas.microsoft.com/office/powerpoint/2010/main" val="254199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5139EAA0-E4FF-44EE-97DA-A73D318BB501}" type="datetimeFigureOut">
              <a:rPr lang="en-US" smtClean="0"/>
              <a:pPr>
                <a:defRPr/>
              </a:pPr>
              <a:t>10/27/2025</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pPr>
              <a:defRPr/>
            </a:pPr>
            <a:fld id="{21A8F501-EE22-4E11-8DC4-D3789B0881F3}" type="slidenum">
              <a:rPr lang="en-US" smtClean="0"/>
              <a:pPr>
                <a:defRPr/>
              </a:pPr>
              <a:t>‹#›</a:t>
            </a:fld>
            <a:endParaRPr lang="en-US" dirty="0"/>
          </a:p>
        </p:txBody>
      </p:sp>
    </p:spTree>
    <p:extLst>
      <p:ext uri="{BB962C8B-B14F-4D97-AF65-F5344CB8AC3E}">
        <p14:creationId xmlns:p14="http://schemas.microsoft.com/office/powerpoint/2010/main" val="203772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5139EAA0-E4FF-44EE-97DA-A73D318BB501}" type="datetimeFigureOut">
              <a:rPr lang="en-US" smtClean="0"/>
              <a:pPr>
                <a:defRPr/>
              </a:pPr>
              <a:t>10/27/2025</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pPr>
              <a:defRPr/>
            </a:pPr>
            <a:fld id="{21A8F501-EE22-4E11-8DC4-D3789B0881F3}" type="slidenum">
              <a:rPr lang="en-US" smtClean="0"/>
              <a:pPr>
                <a:defRPr/>
              </a:pPr>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600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fld id="{5139EAA0-E4FF-44EE-97DA-A73D318BB501}" type="datetimeFigureOut">
              <a:rPr lang="en-US" smtClean="0"/>
              <a:pPr>
                <a:defRPr/>
              </a:pPr>
              <a:t>10/27/2025</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pPr>
              <a:defRPr/>
            </a:pPr>
            <a:fld id="{21A8F501-EE22-4E11-8DC4-D3789B0881F3}" type="slidenum">
              <a:rPr lang="en-US" smtClean="0"/>
              <a:pPr>
                <a:defRPr/>
              </a:pPr>
              <a:t>‹#›</a:t>
            </a:fld>
            <a:endParaRPr lang="en-US" dirty="0"/>
          </a:p>
        </p:txBody>
      </p:sp>
    </p:spTree>
    <p:extLst>
      <p:ext uri="{BB962C8B-B14F-4D97-AF65-F5344CB8AC3E}">
        <p14:creationId xmlns:p14="http://schemas.microsoft.com/office/powerpoint/2010/main" val="109425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5139EAA0-E4FF-44EE-97DA-A73D318BB501}" type="datetimeFigureOut">
              <a:rPr lang="en-US" smtClean="0"/>
              <a:pPr>
                <a:defRPr/>
              </a:pPr>
              <a:t>10/27/2025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1A8F501-EE22-4E11-8DC4-D3789B0881F3}" type="slidenum">
              <a:rPr lang="en-US" smtClean="0"/>
              <a:pPr>
                <a:defRPr/>
              </a:pPr>
              <a:t>‹#›</a:t>
            </a:fld>
            <a:endParaRPr lang="en-US" dirty="0"/>
          </a:p>
        </p:txBody>
      </p:sp>
    </p:spTree>
    <p:extLst>
      <p:ext uri="{BB962C8B-B14F-4D97-AF65-F5344CB8AC3E}">
        <p14:creationId xmlns:p14="http://schemas.microsoft.com/office/powerpoint/2010/main" val="3802989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5139EAA0-E4FF-44EE-97DA-A73D318BB501}" type="datetimeFigureOut">
              <a:rPr lang="en-US" smtClean="0"/>
              <a:pPr>
                <a:defRPr/>
              </a:pPr>
              <a:t>10/27/2025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1A8F501-EE22-4E11-8DC4-D3789B0881F3}" type="slidenum">
              <a:rPr lang="en-US" smtClean="0"/>
              <a:pPr>
                <a:defRPr/>
              </a:pPr>
              <a:t>‹#›</a:t>
            </a:fld>
            <a:endParaRPr lang="en-US" dirty="0"/>
          </a:p>
        </p:txBody>
      </p:sp>
    </p:spTree>
    <p:extLst>
      <p:ext uri="{BB962C8B-B14F-4D97-AF65-F5344CB8AC3E}">
        <p14:creationId xmlns:p14="http://schemas.microsoft.com/office/powerpoint/2010/main" val="228187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139EAA0-E4FF-44EE-97DA-A73D318BB501}" type="datetimeFigureOut">
              <a:rPr lang="en-US" smtClean="0"/>
              <a:pPr>
                <a:defRPr/>
              </a:pPr>
              <a:t>10/27/2025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1A8F501-EE22-4E11-8DC4-D3789B0881F3}" type="slidenum">
              <a:rPr lang="en-US" smtClean="0"/>
              <a:pPr>
                <a:defRPr/>
              </a:pPr>
              <a:t>‹#›</a:t>
            </a:fld>
            <a:endParaRPr lang="en-US" dirty="0"/>
          </a:p>
        </p:txBody>
      </p:sp>
    </p:spTree>
    <p:extLst>
      <p:ext uri="{BB962C8B-B14F-4D97-AF65-F5344CB8AC3E}">
        <p14:creationId xmlns:p14="http://schemas.microsoft.com/office/powerpoint/2010/main" val="1058290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5139EAA0-E4FF-44EE-97DA-A73D318BB501}" type="datetimeFigureOut">
              <a:rPr lang="en-US" smtClean="0"/>
              <a:pPr>
                <a:defRPr/>
              </a:pPr>
              <a:t>10/27/2025</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pPr>
              <a:defRPr/>
            </a:pPr>
            <a:fld id="{21A8F501-EE22-4E11-8DC4-D3789B0881F3}" type="slidenum">
              <a:rPr lang="en-US" smtClean="0"/>
              <a:pPr>
                <a:defRPr/>
              </a:pPr>
              <a:t>‹#›</a:t>
            </a:fld>
            <a:endParaRPr lang="en-US" dirty="0"/>
          </a:p>
        </p:txBody>
      </p:sp>
    </p:spTree>
    <p:extLst>
      <p:ext uri="{BB962C8B-B14F-4D97-AF65-F5344CB8AC3E}">
        <p14:creationId xmlns:p14="http://schemas.microsoft.com/office/powerpoint/2010/main" val="131745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139EAA0-E4FF-44EE-97DA-A73D318BB501}" type="datetimeFigureOut">
              <a:rPr lang="en-US" smtClean="0"/>
              <a:pPr>
                <a:defRPr/>
              </a:pPr>
              <a:t>10/27/2025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1A8F501-EE22-4E11-8DC4-D3789B0881F3}" type="slidenum">
              <a:rPr lang="en-US" smtClean="0"/>
              <a:pPr>
                <a:defRPr/>
              </a:pPr>
              <a:t>‹#›</a:t>
            </a:fld>
            <a:endParaRPr lang="en-US" dirty="0"/>
          </a:p>
        </p:txBody>
      </p:sp>
    </p:spTree>
    <p:extLst>
      <p:ext uri="{BB962C8B-B14F-4D97-AF65-F5344CB8AC3E}">
        <p14:creationId xmlns:p14="http://schemas.microsoft.com/office/powerpoint/2010/main" val="78602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C670FF2A-54B8-4BC0-B187-2F4955402348}" type="datetimeFigureOut">
              <a:rPr lang="en-US" smtClean="0"/>
              <a:pPr>
                <a:defRPr/>
              </a:pPr>
              <a:t>10/27/2025</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pPr>
              <a:defRPr/>
            </a:pPr>
            <a:fld id="{8DA2FEEC-0685-42CD-9C9B-08501D08C60C}" type="slidenum">
              <a:rPr lang="en-US" smtClean="0"/>
              <a:pPr>
                <a:defRPr/>
              </a:pPr>
              <a:t>‹#›</a:t>
            </a:fld>
            <a:endParaRPr lang="en-US" dirty="0"/>
          </a:p>
        </p:txBody>
      </p:sp>
    </p:spTree>
    <p:extLst>
      <p:ext uri="{BB962C8B-B14F-4D97-AF65-F5344CB8AC3E}">
        <p14:creationId xmlns:p14="http://schemas.microsoft.com/office/powerpoint/2010/main" val="270524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5139EAA0-E4FF-44EE-97DA-A73D318BB501}" type="datetimeFigureOut">
              <a:rPr lang="en-US" smtClean="0"/>
              <a:pPr>
                <a:defRPr/>
              </a:pPr>
              <a:t>10/27/2025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1A8F501-EE22-4E11-8DC4-D3789B0881F3}" type="slidenum">
              <a:rPr lang="en-US" smtClean="0"/>
              <a:pPr>
                <a:defRPr/>
              </a:pPr>
              <a:t>‹#›</a:t>
            </a:fld>
            <a:endParaRPr lang="en-US" dirty="0"/>
          </a:p>
        </p:txBody>
      </p:sp>
    </p:spTree>
    <p:extLst>
      <p:ext uri="{BB962C8B-B14F-4D97-AF65-F5344CB8AC3E}">
        <p14:creationId xmlns:p14="http://schemas.microsoft.com/office/powerpoint/2010/main" val="352891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5139EAA0-E4FF-44EE-97DA-A73D318BB501}" type="datetimeFigureOut">
              <a:rPr lang="en-US" smtClean="0"/>
              <a:pPr>
                <a:defRPr/>
              </a:pPr>
              <a:t>10/27/2025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1A8F501-EE22-4E11-8DC4-D3789B0881F3}" type="slidenum">
              <a:rPr lang="en-US" smtClean="0"/>
              <a:pPr>
                <a:defRPr/>
              </a:pPr>
              <a:t>‹#›</a:t>
            </a:fld>
            <a:endParaRPr lang="en-US" dirty="0"/>
          </a:p>
        </p:txBody>
      </p:sp>
    </p:spTree>
    <p:extLst>
      <p:ext uri="{BB962C8B-B14F-4D97-AF65-F5344CB8AC3E}">
        <p14:creationId xmlns:p14="http://schemas.microsoft.com/office/powerpoint/2010/main" val="95340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37A570F-E24A-4C53-B9F0-6762768B43FB}" type="datetimeFigureOut">
              <a:rPr lang="en-US" smtClean="0"/>
              <a:pPr>
                <a:defRPr/>
              </a:pPr>
              <a:t>10/27/2025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864C28B8-C5EE-450F-A995-DC4AB315C1F4}" type="slidenum">
              <a:rPr lang="en-US" smtClean="0"/>
              <a:pPr>
                <a:defRPr/>
              </a:pPr>
              <a:t>‹#›</a:t>
            </a:fld>
            <a:endParaRPr lang="en-US" dirty="0"/>
          </a:p>
        </p:txBody>
      </p:sp>
    </p:spTree>
    <p:extLst>
      <p:ext uri="{BB962C8B-B14F-4D97-AF65-F5344CB8AC3E}">
        <p14:creationId xmlns:p14="http://schemas.microsoft.com/office/powerpoint/2010/main" val="14242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4DFB1E4-13EA-41B9-BDA7-698B9535D5C2}" type="datetimeFigureOut">
              <a:rPr lang="en-US" smtClean="0"/>
              <a:pPr>
                <a:defRPr/>
              </a:pPr>
              <a:t>10/27/2025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71B44D1-B4FF-4911-A5F2-9D8D5E3E50FF}" type="slidenum">
              <a:rPr lang="en-US" smtClean="0"/>
              <a:pPr>
                <a:defRPr/>
              </a:pPr>
              <a:t>‹#›</a:t>
            </a:fld>
            <a:endParaRPr lang="en-US" dirty="0"/>
          </a:p>
        </p:txBody>
      </p:sp>
    </p:spTree>
    <p:extLst>
      <p:ext uri="{BB962C8B-B14F-4D97-AF65-F5344CB8AC3E}">
        <p14:creationId xmlns:p14="http://schemas.microsoft.com/office/powerpoint/2010/main" val="85172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139EAA0-E4FF-44EE-97DA-A73D318BB501}" type="datetimeFigureOut">
              <a:rPr lang="en-US" smtClean="0"/>
              <a:pPr>
                <a:defRPr/>
              </a:pPr>
              <a:t>10/27/2025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1A8F501-EE22-4E11-8DC4-D3789B0881F3}" type="slidenum">
              <a:rPr lang="en-US" smtClean="0"/>
              <a:pPr>
                <a:defRPr/>
              </a:pPr>
              <a:t>‹#›</a:t>
            </a:fld>
            <a:endParaRPr lang="en-US" dirty="0"/>
          </a:p>
        </p:txBody>
      </p:sp>
    </p:spTree>
    <p:extLst>
      <p:ext uri="{BB962C8B-B14F-4D97-AF65-F5344CB8AC3E}">
        <p14:creationId xmlns:p14="http://schemas.microsoft.com/office/powerpoint/2010/main" val="261364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1F6EE1F-3A73-407F-B5E0-1057942E175D}" type="datetimeFigureOut">
              <a:rPr lang="en-US" smtClean="0"/>
              <a:pPr>
                <a:defRPr/>
              </a:pPr>
              <a:t>10/27/2025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C04B4B8-3156-4E8C-916F-20AB905C1BB5}" type="slidenum">
              <a:rPr lang="en-US" smtClean="0"/>
              <a:pPr>
                <a:defRPr/>
              </a:pPr>
              <a:t>‹#›</a:t>
            </a:fld>
            <a:endParaRPr lang="en-US" dirty="0"/>
          </a:p>
        </p:txBody>
      </p:sp>
    </p:spTree>
    <p:extLst>
      <p:ext uri="{BB962C8B-B14F-4D97-AF65-F5344CB8AC3E}">
        <p14:creationId xmlns:p14="http://schemas.microsoft.com/office/powerpoint/2010/main" val="94891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5139EAA0-E4FF-44EE-97DA-A73D318BB501}" type="datetimeFigureOut">
              <a:rPr lang="en-US" smtClean="0"/>
              <a:pPr>
                <a:defRPr/>
              </a:pPr>
              <a:t>10/27/2025</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21A8F501-EE22-4E11-8DC4-D3789B0881F3}" type="slidenum">
              <a:rPr lang="en-US" smtClean="0"/>
              <a:pPr>
                <a:defRPr/>
              </a:pPr>
              <a:t>‹#›</a:t>
            </a:fld>
            <a:endParaRPr lang="en-US" dirty="0"/>
          </a:p>
        </p:txBody>
      </p:sp>
    </p:spTree>
    <p:extLst>
      <p:ext uri="{BB962C8B-B14F-4D97-AF65-F5344CB8AC3E}">
        <p14:creationId xmlns:p14="http://schemas.microsoft.com/office/powerpoint/2010/main" val="4078077846"/>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aed001@ucsd.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447800"/>
            <a:ext cx="7772400" cy="2514600"/>
          </a:xfrm>
        </p:spPr>
        <p:txBody>
          <a:bodyPr/>
          <a:lstStyle/>
          <a:p>
            <a:pPr algn="ctr"/>
            <a:r>
              <a:rPr lang="en-US" sz="3600" dirty="0"/>
              <a:t>NSF West Coast Winch Pool</a:t>
            </a:r>
            <a:br>
              <a:rPr lang="en-US" sz="3600" dirty="0"/>
            </a:br>
            <a:r>
              <a:rPr lang="en-US" sz="3600" dirty="0"/>
              <a:t>operated by</a:t>
            </a:r>
            <a:br>
              <a:rPr lang="en-US" sz="3600" dirty="0"/>
            </a:br>
            <a:r>
              <a:rPr lang="en-US" sz="3600" dirty="0"/>
              <a:t>Scripps Institution of Oceanography</a:t>
            </a:r>
          </a:p>
        </p:txBody>
      </p:sp>
      <p:pic>
        <p:nvPicPr>
          <p:cNvPr id="2051" name="Picture 3" descr="SIOLOGO.TIF"/>
          <p:cNvPicPr>
            <a:picLocks noChangeAspect="1"/>
          </p:cNvPicPr>
          <p:nvPr/>
        </p:nvPicPr>
        <p:blipFill>
          <a:blip r:embed="rId3" cstate="print"/>
          <a:srcRect/>
          <a:stretch>
            <a:fillRect/>
          </a:stretch>
        </p:blipFill>
        <p:spPr bwMode="auto">
          <a:xfrm>
            <a:off x="4800600" y="4191000"/>
            <a:ext cx="2316163" cy="2209800"/>
          </a:xfrm>
          <a:prstGeom prst="rect">
            <a:avLst/>
          </a:prstGeom>
          <a:solidFill>
            <a:srgbClr val="66FFFF"/>
          </a:solidFill>
          <a:ln w="38100">
            <a:solidFill>
              <a:schemeClr val="tx1"/>
            </a:solidFill>
            <a:miter lim="800000"/>
            <a:headEnd/>
            <a:tailEnd/>
          </a:ln>
        </p:spPr>
      </p:pic>
      <p:pic>
        <p:nvPicPr>
          <p:cNvPr id="2052" name="Picture 4" descr="NSF Logo.jpg"/>
          <p:cNvPicPr>
            <a:picLocks noChangeAspect="1"/>
          </p:cNvPicPr>
          <p:nvPr/>
        </p:nvPicPr>
        <p:blipFill>
          <a:blip r:embed="rId4" cstate="print"/>
          <a:srcRect/>
          <a:stretch>
            <a:fillRect/>
          </a:stretch>
        </p:blipFill>
        <p:spPr bwMode="auto">
          <a:xfrm>
            <a:off x="1981200" y="4191000"/>
            <a:ext cx="2209800" cy="2222500"/>
          </a:xfrm>
          <a:prstGeom prst="rect">
            <a:avLst/>
          </a:prstGeom>
          <a:noFill/>
          <a:ln w="38100">
            <a:solidFill>
              <a:schemeClr val="tx1"/>
            </a:solidFill>
            <a:miter lim="800000"/>
            <a:headEnd/>
            <a:tailEnd/>
          </a:ln>
        </p:spPr>
      </p:pic>
      <p:sp>
        <p:nvSpPr>
          <p:cNvPr id="5" name="Title 1"/>
          <p:cNvSpPr txBox="1">
            <a:spLocks/>
          </p:cNvSpPr>
          <p:nvPr/>
        </p:nvSpPr>
        <p:spPr>
          <a:xfrm>
            <a:off x="762000" y="304800"/>
            <a:ext cx="7772400" cy="1470025"/>
          </a:xfrm>
          <a:prstGeom prst="rect">
            <a:avLst/>
          </a:prstGeom>
        </p:spPr>
        <p:txBody>
          <a:bodyPr anchor="ctr">
            <a:normAutofit/>
          </a:bodyPr>
          <a:lstStyle/>
          <a:p>
            <a:pPr algn="ctr" fontAlgn="auto">
              <a:spcAft>
                <a:spcPts val="0"/>
              </a:spcAft>
              <a:defRPr/>
            </a:pPr>
            <a:r>
              <a:rPr lang="en-US" sz="4400" dirty="0">
                <a:latin typeface="+mj-lt"/>
                <a:ea typeface="+mj-ea"/>
                <a:cs typeface="+mj-cs"/>
              </a:rPr>
              <a:t>RVTEC 2025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332" y="618519"/>
            <a:ext cx="7773338" cy="981682"/>
          </a:xfrm>
        </p:spPr>
        <p:txBody>
          <a:bodyPr/>
          <a:lstStyle/>
          <a:p>
            <a:r>
              <a:rPr lang="en-US" dirty="0"/>
              <a:t>Our Mission</a:t>
            </a:r>
          </a:p>
        </p:txBody>
      </p:sp>
      <p:sp>
        <p:nvSpPr>
          <p:cNvPr id="3" name="Content Placeholder 2"/>
          <p:cNvSpPr>
            <a:spLocks noGrp="1"/>
          </p:cNvSpPr>
          <p:nvPr>
            <p:ph idx="1"/>
          </p:nvPr>
        </p:nvSpPr>
        <p:spPr>
          <a:xfrm>
            <a:off x="228600" y="1600200"/>
            <a:ext cx="8686800" cy="4525963"/>
          </a:xfrm>
        </p:spPr>
        <p:txBody>
          <a:bodyPr rtlCol="0">
            <a:normAutofit/>
          </a:bodyPr>
          <a:lstStyle/>
          <a:p>
            <a:pPr fontAlgn="auto">
              <a:spcAft>
                <a:spcPts val="0"/>
              </a:spcAft>
              <a:buFont typeface="Arial" pitchFamily="34" charset="0"/>
              <a:buChar char="•"/>
              <a:defRPr/>
            </a:pPr>
            <a:r>
              <a:rPr lang="en-US" cap="none" dirty="0"/>
              <a:t>To provide an inventory of oceanographic winches (etc.) for shared use.</a:t>
            </a:r>
          </a:p>
          <a:p>
            <a:pPr fontAlgn="auto">
              <a:spcAft>
                <a:spcPts val="0"/>
              </a:spcAft>
              <a:buFont typeface="Arial" pitchFamily="34" charset="0"/>
              <a:buChar char="•"/>
              <a:defRPr/>
            </a:pPr>
            <a:endParaRPr lang="en-US" cap="none" dirty="0"/>
          </a:p>
          <a:p>
            <a:pPr fontAlgn="auto">
              <a:spcAft>
                <a:spcPts val="0"/>
              </a:spcAft>
              <a:buFont typeface="Arial" pitchFamily="34" charset="0"/>
              <a:buChar char="•"/>
              <a:defRPr/>
            </a:pPr>
            <a:r>
              <a:rPr lang="en-US" cap="none" dirty="0"/>
              <a:t>To keep our inventory in good repair and in compliance with applicable standards (CFR, RVSS).</a:t>
            </a:r>
          </a:p>
          <a:p>
            <a:pPr fontAlgn="auto">
              <a:spcAft>
                <a:spcPts val="0"/>
              </a:spcAft>
              <a:buFont typeface="Arial" pitchFamily="34" charset="0"/>
              <a:buChar char="•"/>
              <a:defRPr/>
            </a:pPr>
            <a:endParaRPr lang="en-US" cap="none" dirty="0"/>
          </a:p>
          <a:p>
            <a:pPr fontAlgn="auto">
              <a:spcAft>
                <a:spcPts val="0"/>
              </a:spcAft>
              <a:buFont typeface="Arial" pitchFamily="34" charset="0"/>
              <a:buChar char="•"/>
              <a:defRPr/>
            </a:pPr>
            <a:r>
              <a:rPr lang="en-US" cap="none" dirty="0"/>
              <a:t>To modify our inventory to better serve our community.</a:t>
            </a:r>
          </a:p>
          <a:p>
            <a:pPr fontAlgn="auto">
              <a:spcAft>
                <a:spcPts val="0"/>
              </a:spcAft>
              <a:buFont typeface="Arial" pitchFamily="34" charset="0"/>
              <a:buChar char="•"/>
              <a:defRPr/>
            </a:pPr>
            <a:endParaRPr lang="en-US" cap="none" dirty="0"/>
          </a:p>
          <a:p>
            <a:pPr fontAlgn="auto">
              <a:spcAft>
                <a:spcPts val="0"/>
              </a:spcAft>
              <a:buFont typeface="Arial" pitchFamily="34" charset="0"/>
              <a:buChar char="•"/>
              <a:defRPr/>
            </a:pPr>
            <a:r>
              <a:rPr lang="en-US" cap="none" dirty="0"/>
              <a:t>To provide technical support:  cable/wire rope spooling, training, maintenance, repairs, engineering, fabrication, advice…</a:t>
            </a:r>
          </a:p>
        </p:txBody>
      </p:sp>
    </p:spTree>
    <p:extLst>
      <p:ext uri="{BB962C8B-B14F-4D97-AF65-F5344CB8AC3E}">
        <p14:creationId xmlns:p14="http://schemas.microsoft.com/office/powerpoint/2010/main" val="319055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332" y="618519"/>
            <a:ext cx="7773338" cy="981682"/>
          </a:xfrm>
        </p:spPr>
        <p:txBody>
          <a:bodyPr>
            <a:normAutofit fontScale="90000"/>
          </a:bodyPr>
          <a:lstStyle/>
          <a:p>
            <a:r>
              <a:rPr lang="en-US" dirty="0"/>
              <a:t>How the Winch Pool Works</a:t>
            </a:r>
          </a:p>
        </p:txBody>
      </p:sp>
      <p:sp>
        <p:nvSpPr>
          <p:cNvPr id="3" name="Content Placeholder 2"/>
          <p:cNvSpPr>
            <a:spLocks noGrp="1"/>
          </p:cNvSpPr>
          <p:nvPr>
            <p:ph idx="1"/>
          </p:nvPr>
        </p:nvSpPr>
        <p:spPr>
          <a:xfrm>
            <a:off x="228600" y="1600200"/>
            <a:ext cx="8686800" cy="4525963"/>
          </a:xfrm>
        </p:spPr>
        <p:txBody>
          <a:bodyPr rtlCol="0">
            <a:noAutofit/>
          </a:bodyPr>
          <a:lstStyle/>
          <a:p>
            <a:pPr fontAlgn="auto">
              <a:spcAft>
                <a:spcPts val="0"/>
              </a:spcAft>
              <a:buFont typeface="Arial" pitchFamily="34" charset="0"/>
              <a:buChar char="•"/>
              <a:defRPr/>
            </a:pPr>
            <a:r>
              <a:rPr lang="en-US" cap="none" dirty="0"/>
              <a:t>Funded by NSF</a:t>
            </a:r>
          </a:p>
          <a:p>
            <a:pPr fontAlgn="auto">
              <a:spcAft>
                <a:spcPts val="0"/>
              </a:spcAft>
              <a:buFont typeface="Arial" pitchFamily="34" charset="0"/>
              <a:buChar char="•"/>
              <a:defRPr/>
            </a:pPr>
            <a:r>
              <a:rPr lang="en-US" cap="none" dirty="0"/>
              <a:t>Customers (science parties, vessel operators, technicians…) communicate their needs to us (email, phone, text…).</a:t>
            </a:r>
          </a:p>
          <a:p>
            <a:pPr fontAlgn="auto">
              <a:spcAft>
                <a:spcPts val="0"/>
              </a:spcAft>
              <a:buFont typeface="Arial" pitchFamily="34" charset="0"/>
              <a:buChar char="•"/>
              <a:defRPr/>
            </a:pPr>
            <a:r>
              <a:rPr lang="en-US" cap="none" dirty="0"/>
              <a:t>We provide the machinery/personnel required to meet their needs.</a:t>
            </a:r>
          </a:p>
          <a:p>
            <a:pPr fontAlgn="auto">
              <a:spcAft>
                <a:spcPts val="0"/>
              </a:spcAft>
              <a:buFont typeface="Arial" pitchFamily="34" charset="0"/>
              <a:buChar char="•"/>
              <a:defRPr/>
            </a:pPr>
            <a:r>
              <a:rPr lang="en-US" cap="none" dirty="0"/>
              <a:t>We send the machinery/personnel where they’re needed.</a:t>
            </a:r>
          </a:p>
          <a:p>
            <a:pPr fontAlgn="auto">
              <a:spcAft>
                <a:spcPts val="0"/>
              </a:spcAft>
              <a:buFont typeface="Arial" pitchFamily="34" charset="0"/>
              <a:buChar char="•"/>
              <a:defRPr/>
            </a:pPr>
            <a:r>
              <a:rPr lang="en-US" cap="none" dirty="0"/>
              <a:t>Those conducting NSF-funded research generally incur no costs to use our  machinery and personnel.</a:t>
            </a:r>
          </a:p>
          <a:p>
            <a:pPr fontAlgn="auto">
              <a:spcAft>
                <a:spcPts val="0"/>
              </a:spcAft>
              <a:buFont typeface="Arial" pitchFamily="34" charset="0"/>
              <a:buChar char="•"/>
              <a:defRPr/>
            </a:pPr>
            <a:r>
              <a:rPr lang="en-US" cap="none" dirty="0"/>
              <a:t>Others </a:t>
            </a:r>
            <a:r>
              <a:rPr lang="en-US" b="1" i="1" cap="none" dirty="0"/>
              <a:t>generally</a:t>
            </a:r>
            <a:r>
              <a:rPr lang="en-US" cap="none" dirty="0"/>
              <a:t> pay a “day rate” and the cost of freight.</a:t>
            </a:r>
          </a:p>
          <a:p>
            <a:pPr fontAlgn="auto">
              <a:spcAft>
                <a:spcPts val="0"/>
              </a:spcAft>
              <a:buFont typeface="Arial" pitchFamily="34" charset="0"/>
              <a:buChar char="•"/>
              <a:defRPr/>
            </a:pPr>
            <a:endParaRPr lang="en-US" sz="1400" dirty="0"/>
          </a:p>
        </p:txBody>
      </p:sp>
    </p:spTree>
    <p:extLst>
      <p:ext uri="{BB962C8B-B14F-4D97-AF65-F5344CB8AC3E}">
        <p14:creationId xmlns:p14="http://schemas.microsoft.com/office/powerpoint/2010/main" val="2418396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332" y="618519"/>
            <a:ext cx="7773338" cy="981682"/>
          </a:xfrm>
        </p:spPr>
        <p:txBody>
          <a:bodyPr>
            <a:normAutofit/>
          </a:bodyPr>
          <a:lstStyle/>
          <a:p>
            <a:pPr algn="ctr"/>
            <a:r>
              <a:rPr lang="en-US" dirty="0"/>
              <a:t>Equipment</a:t>
            </a:r>
          </a:p>
        </p:txBody>
      </p:sp>
      <p:sp>
        <p:nvSpPr>
          <p:cNvPr id="7172" name="TextBox 6"/>
          <p:cNvSpPr txBox="1">
            <a:spLocks noChangeArrowheads="1"/>
          </p:cNvSpPr>
          <p:nvPr/>
        </p:nvSpPr>
        <p:spPr bwMode="auto">
          <a:xfrm>
            <a:off x="5715000" y="1600201"/>
            <a:ext cx="3657600" cy="3693319"/>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latin typeface="Calibri" pitchFamily="34" charset="0"/>
              </a:rPr>
              <a:t>Winches, capstans, spooler for handling moorings</a:t>
            </a:r>
          </a:p>
          <a:p>
            <a:pPr marL="285750" indent="-285750">
              <a:buFont typeface="Arial" panose="020B0604020202020204" pitchFamily="34" charset="0"/>
              <a:buChar char="•"/>
            </a:pPr>
            <a:endParaRPr lang="en-US" dirty="0">
              <a:latin typeface="Calibri" pitchFamily="34" charset="0"/>
            </a:endParaRPr>
          </a:p>
          <a:p>
            <a:pPr marL="285750" indent="-285750">
              <a:buFont typeface="Arial" panose="020B0604020202020204" pitchFamily="34" charset="0"/>
              <a:buChar char="•"/>
            </a:pPr>
            <a:r>
              <a:rPr lang="en-US" dirty="0">
                <a:latin typeface="Calibri" pitchFamily="34" charset="0"/>
              </a:rPr>
              <a:t>Small and medium-sized multipurpose winches</a:t>
            </a:r>
          </a:p>
          <a:p>
            <a:pPr marL="285750" indent="-285750">
              <a:buFont typeface="Arial" panose="020B0604020202020204" pitchFamily="34" charset="0"/>
              <a:buChar char="•"/>
            </a:pPr>
            <a:endParaRPr lang="en-US" dirty="0">
              <a:latin typeface="Calibri" pitchFamily="34" charset="0"/>
            </a:endParaRPr>
          </a:p>
          <a:p>
            <a:pPr marL="285750" indent="-285750">
              <a:buFont typeface="Arial" panose="020B0604020202020204" pitchFamily="34" charset="0"/>
              <a:buChar char="•"/>
            </a:pPr>
            <a:r>
              <a:rPr lang="en-US" dirty="0">
                <a:latin typeface="Calibri" pitchFamily="34" charset="0"/>
              </a:rPr>
              <a:t>A large traction winch</a:t>
            </a:r>
          </a:p>
          <a:p>
            <a:pPr marL="285750" indent="-285750">
              <a:buFont typeface="Arial" panose="020B0604020202020204" pitchFamily="34" charset="0"/>
              <a:buChar char="•"/>
            </a:pPr>
            <a:endParaRPr lang="en-US" dirty="0">
              <a:latin typeface="Calibri" pitchFamily="34" charset="0"/>
            </a:endParaRPr>
          </a:p>
          <a:p>
            <a:pPr marL="285750" indent="-285750">
              <a:buFont typeface="Arial" panose="020B0604020202020204" pitchFamily="34" charset="0"/>
              <a:buChar char="•"/>
            </a:pPr>
            <a:r>
              <a:rPr lang="en-US" dirty="0">
                <a:latin typeface="Calibri" pitchFamily="34" charset="0"/>
              </a:rPr>
              <a:t>Blocks</a:t>
            </a:r>
          </a:p>
          <a:p>
            <a:pPr marL="285750" indent="-285750">
              <a:buFont typeface="Arial" panose="020B0604020202020204" pitchFamily="34" charset="0"/>
              <a:buChar char="•"/>
            </a:pPr>
            <a:endParaRPr lang="en-US" dirty="0">
              <a:latin typeface="Calibri" pitchFamily="34" charset="0"/>
            </a:endParaRPr>
          </a:p>
          <a:p>
            <a:pPr marL="285750" indent="-285750">
              <a:buFont typeface="Arial" panose="020B0604020202020204" pitchFamily="34" charset="0"/>
              <a:buChar char="•"/>
            </a:pPr>
            <a:r>
              <a:rPr lang="en-US" dirty="0">
                <a:latin typeface="Calibri" pitchFamily="34" charset="0"/>
              </a:rPr>
              <a:t>Sliprings</a:t>
            </a:r>
          </a:p>
          <a:p>
            <a:pPr marL="285750" indent="-285750">
              <a:buFont typeface="Arial" panose="020B0604020202020204" pitchFamily="34" charset="0"/>
              <a:buChar char="•"/>
            </a:pPr>
            <a:endParaRPr lang="en-US" dirty="0">
              <a:latin typeface="Calibri" pitchFamily="34" charset="0"/>
            </a:endParaRPr>
          </a:p>
          <a:p>
            <a:pPr marL="285750" indent="-285750">
              <a:buFont typeface="Arial" panose="020B0604020202020204" pitchFamily="34" charset="0"/>
              <a:buChar char="•"/>
            </a:pPr>
            <a:r>
              <a:rPr lang="en-US" dirty="0">
                <a:latin typeface="Calibri" pitchFamily="34" charset="0"/>
              </a:rPr>
              <a:t>Fiber-optic rotary joints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42209"/>
            <a:ext cx="5407509" cy="4055632"/>
          </a:xfrm>
          <a:prstGeom prst="rect">
            <a:avLst/>
          </a:prstGeom>
          <a:ln w="9525" cap="sq">
            <a:solidFill>
              <a:srgbClr val="000000"/>
            </a:solidFill>
            <a:prstDash val="solid"/>
            <a:miter lim="800000"/>
          </a:ln>
          <a:effectLst/>
        </p:spPr>
      </p:pic>
    </p:spTree>
    <p:extLst>
      <p:ext uri="{BB962C8B-B14F-4D97-AF65-F5344CB8AC3E}">
        <p14:creationId xmlns:p14="http://schemas.microsoft.com/office/powerpoint/2010/main" val="265495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332" y="618519"/>
            <a:ext cx="7773338" cy="524482"/>
          </a:xfrm>
        </p:spPr>
        <p:txBody>
          <a:bodyPr>
            <a:normAutofit fontScale="90000"/>
          </a:bodyPr>
          <a:lstStyle/>
          <a:p>
            <a:pPr algn="ctr"/>
            <a:r>
              <a:rPr lang="en-US" dirty="0"/>
              <a:t>Projects 2024-2025</a:t>
            </a:r>
          </a:p>
        </p:txBody>
      </p:sp>
      <p:sp>
        <p:nvSpPr>
          <p:cNvPr id="3" name="Content Placeholder 2"/>
          <p:cNvSpPr>
            <a:spLocks noGrp="1"/>
          </p:cNvSpPr>
          <p:nvPr>
            <p:ph idx="1"/>
          </p:nvPr>
        </p:nvSpPr>
        <p:spPr>
          <a:xfrm>
            <a:off x="457200" y="1417638"/>
            <a:ext cx="8382000" cy="5033644"/>
          </a:xfrm>
        </p:spPr>
        <p:txBody>
          <a:bodyPr rtlCol="0">
            <a:normAutofit fontScale="25000" lnSpcReduction="20000"/>
          </a:bodyPr>
          <a:lstStyle/>
          <a:p>
            <a:pPr>
              <a:spcBef>
                <a:spcPts val="3000"/>
              </a:spcBef>
              <a:defRPr/>
            </a:pPr>
            <a:r>
              <a:rPr lang="en-US" sz="7200" dirty="0"/>
              <a:t>Report:  WCWP.</a:t>
            </a:r>
          </a:p>
          <a:p>
            <a:pPr>
              <a:spcBef>
                <a:spcPts val="3000"/>
              </a:spcBef>
              <a:defRPr/>
            </a:pPr>
            <a:r>
              <a:rPr lang="en-US" sz="7200" cap="none" dirty="0"/>
              <a:t>Negotiated a new 5-year contract for WCWP.</a:t>
            </a:r>
          </a:p>
          <a:p>
            <a:pPr>
              <a:spcBef>
                <a:spcPts val="3000"/>
              </a:spcBef>
              <a:defRPr/>
            </a:pPr>
            <a:r>
              <a:rPr lang="en-US" sz="7200" cap="none" dirty="0"/>
              <a:t>New winch delivered/installed on </a:t>
            </a:r>
            <a:r>
              <a:rPr lang="en-US" sz="7200" i="1" cap="none" dirty="0"/>
              <a:t>Atlantic Explorer</a:t>
            </a:r>
            <a:r>
              <a:rPr lang="en-US" sz="7200" cap="none" dirty="0"/>
              <a:t>.</a:t>
            </a:r>
          </a:p>
          <a:p>
            <a:pPr>
              <a:spcBef>
                <a:spcPts val="3000"/>
              </a:spcBef>
              <a:defRPr/>
            </a:pPr>
            <a:r>
              <a:rPr lang="en-US" sz="7200" i="1" cap="none" dirty="0"/>
              <a:t>Sally Ride </a:t>
            </a:r>
            <a:r>
              <a:rPr lang="en-US" sz="7200" cap="none" dirty="0"/>
              <a:t>CAST-6 modifications.</a:t>
            </a:r>
          </a:p>
          <a:p>
            <a:pPr>
              <a:spcBef>
                <a:spcPts val="3000"/>
              </a:spcBef>
              <a:defRPr/>
            </a:pPr>
            <a:r>
              <a:rPr lang="en-US" sz="7200" i="1" cap="none" dirty="0"/>
              <a:t>Robert Gordon Sproul</a:t>
            </a:r>
            <a:r>
              <a:rPr lang="en-US" sz="7200" cap="none" dirty="0"/>
              <a:t> NSF inspection.</a:t>
            </a:r>
          </a:p>
          <a:p>
            <a:pPr>
              <a:spcBef>
                <a:spcPts val="3000"/>
              </a:spcBef>
              <a:defRPr/>
            </a:pPr>
            <a:r>
              <a:rPr lang="en-US" sz="7200" dirty="0"/>
              <a:t>Delivered/integrated portable cranes for </a:t>
            </a:r>
            <a:r>
              <a:rPr lang="en-US" sz="7200" i="1" dirty="0"/>
              <a:t>Roger Revelle</a:t>
            </a:r>
            <a:r>
              <a:rPr lang="en-US" sz="7200" dirty="0"/>
              <a:t>.</a:t>
            </a:r>
          </a:p>
          <a:p>
            <a:pPr>
              <a:spcBef>
                <a:spcPts val="3000"/>
              </a:spcBef>
              <a:defRPr/>
            </a:pPr>
            <a:r>
              <a:rPr lang="en-US" sz="7200" dirty="0"/>
              <a:t>Put together OHS operator's manuals for </a:t>
            </a:r>
            <a:r>
              <a:rPr lang="en-US" sz="7200" i="1" dirty="0"/>
              <a:t>Sikuliaq</a:t>
            </a:r>
            <a:r>
              <a:rPr lang="en-US" sz="7200" dirty="0"/>
              <a:t>.</a:t>
            </a:r>
          </a:p>
          <a:p>
            <a:pPr>
              <a:spcBef>
                <a:spcPts val="3000"/>
              </a:spcBef>
              <a:defRPr/>
            </a:pPr>
            <a:r>
              <a:rPr lang="en-US" sz="7200" dirty="0"/>
              <a:t>Started OHS operator’s manuals for </a:t>
            </a:r>
            <a:r>
              <a:rPr lang="en-US" sz="7200" i="1" dirty="0"/>
              <a:t>Thomas G. Thompson </a:t>
            </a:r>
            <a:r>
              <a:rPr lang="en-US" sz="7200" dirty="0"/>
              <a:t>and </a:t>
            </a:r>
            <a:r>
              <a:rPr lang="en-US" sz="7200" i="1" dirty="0"/>
              <a:t>Atlantic Explorer</a:t>
            </a:r>
            <a:r>
              <a:rPr lang="en-US" sz="7200" dirty="0"/>
              <a:t>.</a:t>
            </a:r>
          </a:p>
          <a:p>
            <a:pPr>
              <a:spcBef>
                <a:spcPts val="3000"/>
              </a:spcBef>
              <a:defRPr/>
            </a:pPr>
            <a:r>
              <a:rPr lang="en-US" sz="7200" cap="none" dirty="0"/>
              <a:t>Integrated with wife 3.0.</a:t>
            </a:r>
          </a:p>
          <a:p>
            <a:pPr>
              <a:defRPr/>
            </a:pPr>
            <a:endParaRPr lang="en-US" sz="7200" cap="none" dirty="0"/>
          </a:p>
          <a:p>
            <a:pPr marL="0" indent="0">
              <a:buNone/>
              <a:defRPr/>
            </a:pPr>
            <a:endParaRPr lang="en-US" sz="7200" cap="none" dirty="0"/>
          </a:p>
          <a:p>
            <a:pPr>
              <a:defRPr/>
            </a:pPr>
            <a:endParaRPr lang="en-US" sz="7200" cap="none" dirty="0"/>
          </a:p>
          <a:p>
            <a:pPr>
              <a:defRPr/>
            </a:pPr>
            <a:endParaRPr lang="en-US" sz="7200" cap="none" dirty="0"/>
          </a:p>
          <a:p>
            <a:pPr>
              <a:defRPr/>
            </a:pPr>
            <a:endParaRPr lang="en-US" sz="7200" cap="none" dirty="0"/>
          </a:p>
          <a:p>
            <a:pPr>
              <a:defRPr/>
            </a:pPr>
            <a:endParaRPr lang="en-US" sz="7200" cap="none" dirty="0"/>
          </a:p>
          <a:p>
            <a:pPr>
              <a:defRPr/>
            </a:pPr>
            <a:endParaRPr lang="en-US" dirty="0"/>
          </a:p>
          <a:p>
            <a:pPr lvl="1" fontAlgn="auto">
              <a:spcAft>
                <a:spcPts val="0"/>
              </a:spcAft>
              <a:buFont typeface="Arial" pitchFamily="34" charset="0"/>
              <a:buChar char="•"/>
              <a:defRPr/>
            </a:pPr>
            <a:endParaRPr lang="en-US" dirty="0"/>
          </a:p>
          <a:p>
            <a:pPr fontAlgn="auto">
              <a:spcAft>
                <a:spcPts val="0"/>
              </a:spcAft>
              <a:buFont typeface="Arial" pitchFamily="34" charset="0"/>
              <a:buChar char="•"/>
              <a:defRPr/>
            </a:pPr>
            <a:endParaRPr lang="en-US" dirty="0"/>
          </a:p>
        </p:txBody>
      </p:sp>
    </p:spTree>
    <p:extLst>
      <p:ext uri="{BB962C8B-B14F-4D97-AF65-F5344CB8AC3E}">
        <p14:creationId xmlns:p14="http://schemas.microsoft.com/office/powerpoint/2010/main" val="389294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85332" y="618519"/>
            <a:ext cx="7773338" cy="639562"/>
          </a:xfrm>
        </p:spPr>
        <p:txBody>
          <a:bodyPr/>
          <a:lstStyle/>
          <a:p>
            <a:pPr algn="ctr"/>
            <a:r>
              <a:rPr lang="en-US" sz="3600" dirty="0"/>
              <a:t>Contact Us</a:t>
            </a:r>
          </a:p>
        </p:txBody>
      </p:sp>
      <p:sp>
        <p:nvSpPr>
          <p:cNvPr id="3" name="Content Placeholder 2"/>
          <p:cNvSpPr>
            <a:spLocks noGrp="1"/>
          </p:cNvSpPr>
          <p:nvPr>
            <p:ph idx="1"/>
          </p:nvPr>
        </p:nvSpPr>
        <p:spPr>
          <a:xfrm>
            <a:off x="152400" y="1447800"/>
            <a:ext cx="8991600" cy="5029200"/>
          </a:xfrm>
        </p:spPr>
        <p:txBody>
          <a:bodyPr rtlCol="0">
            <a:normAutofit/>
          </a:bodyPr>
          <a:lstStyle/>
          <a:p>
            <a:pPr marL="0" indent="0" fontAlgn="auto">
              <a:spcAft>
                <a:spcPts val="0"/>
              </a:spcAft>
              <a:buNone/>
              <a:defRPr/>
            </a:pPr>
            <a:r>
              <a:rPr lang="en-US" cap="none" dirty="0"/>
              <a:t>Capt. Heather Galiher</a:t>
            </a:r>
          </a:p>
          <a:p>
            <a:pPr marL="0" indent="0" fontAlgn="auto">
              <a:spcAft>
                <a:spcPts val="0"/>
              </a:spcAft>
              <a:buNone/>
              <a:defRPr/>
            </a:pPr>
            <a:r>
              <a:rPr lang="en-US" cap="none" dirty="0"/>
              <a:t>(858) 534-5568</a:t>
            </a:r>
          </a:p>
          <a:p>
            <a:pPr marL="0" indent="0" fontAlgn="auto">
              <a:spcAft>
                <a:spcPts val="0"/>
              </a:spcAft>
              <a:buNone/>
              <a:defRPr/>
            </a:pPr>
            <a:r>
              <a:rPr lang="en-US" cap="none" dirty="0"/>
              <a:t>hegaliher@ucsd.edu</a:t>
            </a:r>
          </a:p>
          <a:p>
            <a:pPr marL="0" indent="0" fontAlgn="auto">
              <a:spcAft>
                <a:spcPts val="0"/>
              </a:spcAft>
              <a:buNone/>
              <a:defRPr/>
            </a:pPr>
            <a:endParaRPr lang="en-US" cap="none" dirty="0"/>
          </a:p>
          <a:p>
            <a:pPr marL="0" indent="0" fontAlgn="auto">
              <a:spcAft>
                <a:spcPts val="0"/>
              </a:spcAft>
              <a:buNone/>
              <a:defRPr/>
            </a:pPr>
            <a:r>
              <a:rPr lang="en-US" cap="none" dirty="0"/>
              <a:t>Aaron E. Davis, PE, Engineer</a:t>
            </a:r>
          </a:p>
          <a:p>
            <a:pPr marL="0" indent="0" fontAlgn="auto">
              <a:spcAft>
                <a:spcPts val="0"/>
              </a:spcAft>
              <a:buNone/>
              <a:defRPr/>
            </a:pPr>
            <a:r>
              <a:rPr lang="en-US" cap="none" dirty="0"/>
              <a:t>(619) 251-6368</a:t>
            </a:r>
          </a:p>
          <a:p>
            <a:pPr marL="0" indent="0" fontAlgn="auto">
              <a:spcAft>
                <a:spcPts val="0"/>
              </a:spcAft>
              <a:buNone/>
              <a:defRPr/>
            </a:pPr>
            <a:r>
              <a:rPr lang="en-US" cap="none" dirty="0">
                <a:hlinkClick r:id="rId3"/>
              </a:rPr>
              <a:t>aed001@ucsd.edu</a:t>
            </a:r>
            <a:endParaRPr lang="en-US" cap="none" dirty="0"/>
          </a:p>
          <a:p>
            <a:pPr marL="0" indent="0" fontAlgn="auto">
              <a:spcAft>
                <a:spcPts val="0"/>
              </a:spcAft>
              <a:buNone/>
              <a:defRPr/>
            </a:pPr>
            <a:endParaRPr lang="en-US" cap="none" dirty="0"/>
          </a:p>
          <a:p>
            <a:pPr marL="0" indent="0" fontAlgn="auto">
              <a:spcAft>
                <a:spcPts val="0"/>
              </a:spcAft>
              <a:buNone/>
              <a:defRPr/>
            </a:pPr>
            <a:endParaRPr lang="en-US" cap="none" dirty="0"/>
          </a:p>
          <a:p>
            <a:pPr marL="0" indent="0" fontAlgn="auto">
              <a:spcAft>
                <a:spcPts val="0"/>
              </a:spcAft>
              <a:buNone/>
              <a:defRPr/>
            </a:pPr>
            <a:r>
              <a:rPr lang="en-US" cap="none" dirty="0"/>
              <a:t>https://scripps.ucsd.edu/ships/west-coast-winch-pool</a:t>
            </a:r>
          </a:p>
          <a:p>
            <a:pPr fontAlgn="auto">
              <a:spcAft>
                <a:spcPts val="0"/>
              </a:spcAft>
              <a:buFont typeface="Arial" pitchFamily="34" charset="0"/>
              <a:buChar char="•"/>
              <a:defRPr/>
            </a:pPr>
            <a:endParaRPr lang="en-US" dirty="0"/>
          </a:p>
        </p:txBody>
      </p:sp>
      <p:pic>
        <p:nvPicPr>
          <p:cNvPr id="4" name="Picture 3" descr="SIOLOGO.TIF"/>
          <p:cNvPicPr>
            <a:picLocks noChangeAspect="1"/>
          </p:cNvPicPr>
          <p:nvPr/>
        </p:nvPicPr>
        <p:blipFill>
          <a:blip r:embed="rId4" cstate="print"/>
          <a:srcRect/>
          <a:stretch>
            <a:fillRect/>
          </a:stretch>
        </p:blipFill>
        <p:spPr bwMode="auto">
          <a:xfrm>
            <a:off x="6370636" y="248041"/>
            <a:ext cx="2316163" cy="2209800"/>
          </a:xfrm>
          <a:prstGeom prst="rect">
            <a:avLst/>
          </a:prstGeom>
          <a:solidFill>
            <a:srgbClr val="66FFFF"/>
          </a:solidFill>
          <a:ln w="38100">
            <a:solidFill>
              <a:schemeClr val="tx1"/>
            </a:solidFill>
            <a:miter lim="800000"/>
            <a:headEnd/>
            <a:tailEnd/>
          </a:ln>
        </p:spPr>
      </p:pic>
      <p:pic>
        <p:nvPicPr>
          <p:cNvPr id="5" name="Picture 4" descr="NSF Logo.jpg"/>
          <p:cNvPicPr>
            <a:picLocks noChangeAspect="1"/>
          </p:cNvPicPr>
          <p:nvPr/>
        </p:nvPicPr>
        <p:blipFill>
          <a:blip r:embed="rId5" cstate="print"/>
          <a:srcRect/>
          <a:stretch>
            <a:fillRect/>
          </a:stretch>
        </p:blipFill>
        <p:spPr bwMode="auto">
          <a:xfrm>
            <a:off x="6338398" y="2828319"/>
            <a:ext cx="2316163" cy="2329474"/>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137475032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7265</TotalTime>
  <Words>799</Words>
  <Application>Microsoft Office PowerPoint</Application>
  <PresentationFormat>On-screen Show (4:3)</PresentationFormat>
  <Paragraphs>95</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Century Gothic</vt:lpstr>
      <vt:lpstr>Vapor Trail</vt:lpstr>
      <vt:lpstr>NSF West Coast Winch Pool operated by Scripps Institution of Oceanography</vt:lpstr>
      <vt:lpstr>Our Mission</vt:lpstr>
      <vt:lpstr>How the Winch Pool Works</vt:lpstr>
      <vt:lpstr>Equipment</vt:lpstr>
      <vt:lpstr>Projects 2024-2025</vt:lpstr>
      <vt:lpstr>Contact Us</vt:lpstr>
    </vt:vector>
  </TitlesOfParts>
  <Company>Shipboard Operations and Marine Technical Support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RVOC Annual Meeting April 2012</dc:title>
  <dc:creator>ebuck</dc:creator>
  <cp:lastModifiedBy>Davis, Aaron</cp:lastModifiedBy>
  <cp:revision>758</cp:revision>
  <cp:lastPrinted>2021-10-22T22:57:51Z</cp:lastPrinted>
  <dcterms:created xsi:type="dcterms:W3CDTF">2012-04-20T20:36:21Z</dcterms:created>
  <dcterms:modified xsi:type="dcterms:W3CDTF">2025-10-27T17:18:21Z</dcterms:modified>
</cp:coreProperties>
</file>