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Dosis" panose="020B0604020202020204" charset="0"/>
      <p:regular r:id="rId4"/>
      <p:bold r:id="rId5"/>
    </p:embeddedFont>
    <p:embeddedFont>
      <p:font typeface="Dosis ExtraBold" panose="020B0604020202020204" charset="0"/>
      <p:bold r:id="rId6"/>
    </p:embeddedFont>
    <p:embeddedFont>
      <p:font typeface="Dosis SemiBold" panose="020B0604020202020204" charset="0"/>
      <p:regular r:id="rId7"/>
      <p:bold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iTWAdbUP2/db0fWKnRiR1OXM0b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6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5F1">
            <a:alpha val="60000"/>
          </a:srgbClr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8213350"/>
            <a:ext cx="3508524" cy="460375"/>
          </a:xfrm>
          <a:custGeom>
            <a:avLst/>
            <a:gdLst/>
            <a:ahLst/>
            <a:cxnLst/>
            <a:rect l="l" t="t" r="r" b="b"/>
            <a:pathLst>
              <a:path w="6321665" h="6350000" extrusionOk="0">
                <a:moveTo>
                  <a:pt x="3160833" y="0"/>
                </a:moveTo>
                <a:lnTo>
                  <a:pt x="3160833" y="0"/>
                </a:lnTo>
                <a:cubicBezTo>
                  <a:pt x="4908795" y="7817"/>
                  <a:pt x="6321666" y="1427021"/>
                  <a:pt x="6321666" y="3175000"/>
                </a:cubicBezTo>
                <a:cubicBezTo>
                  <a:pt x="6321666" y="4922979"/>
                  <a:pt x="4908795" y="6342183"/>
                  <a:pt x="3160833" y="6350000"/>
                </a:cubicBezTo>
                <a:cubicBezTo>
                  <a:pt x="1412871" y="6342183"/>
                  <a:pt x="0" y="4922979"/>
                  <a:pt x="0" y="3175000"/>
                </a:cubicBezTo>
                <a:cubicBezTo>
                  <a:pt x="0" y="1427021"/>
                  <a:pt x="1412871" y="7817"/>
                  <a:pt x="3160833" y="0"/>
                </a:cubicBezTo>
                <a:close/>
              </a:path>
            </a:pathLst>
          </a:custGeom>
          <a:solidFill>
            <a:srgbClr val="DDBC78">
              <a:alpha val="17254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263" y="3226057"/>
            <a:ext cx="2067968" cy="537134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-152401" y="198430"/>
            <a:ext cx="185928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5200" b="1" i="0" u="none" strike="noStrike" cap="none" dirty="0">
                <a:solidFill>
                  <a:srgbClr val="366092"/>
                </a:solidFill>
                <a:latin typeface="Dosis ExtraBold"/>
                <a:ea typeface="Dosis ExtraBold"/>
                <a:cs typeface="Dosis ExtraBold"/>
                <a:sym typeface="Dosis ExtraBold"/>
              </a:rPr>
              <a:t>Maintaining an Environment of Respect Aboard Ships (MERAS)</a:t>
            </a:r>
            <a:endParaRPr sz="600" b="0" i="0" u="none" strike="noStrike" cap="none" dirty="0">
              <a:solidFill>
                <a:srgbClr val="366092"/>
              </a:solidFill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4571563" y="9024900"/>
            <a:ext cx="37428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100" b="1" i="0" u="none" strike="noStrike" cap="none">
                <a:solidFill>
                  <a:srgbClr val="366092"/>
                </a:solidFill>
                <a:latin typeface="Dosis ExtraBold"/>
                <a:ea typeface="Dosis ExtraBold"/>
                <a:cs typeface="Dosis ExtraBold"/>
                <a:sym typeface="Dosis ExtraBold"/>
              </a:rPr>
              <a:t>Email all members - meras@unols.org</a:t>
            </a:r>
            <a:endParaRPr sz="1300" b="0" i="0" u="none" strike="noStrike" cap="none">
              <a:solidFill>
                <a:srgbClr val="36609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1400" b="0" i="0" u="none" strike="noStrike" cap="none">
              <a:solidFill>
                <a:srgbClr val="36609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2537850" y="998825"/>
            <a:ext cx="13485000" cy="35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Committee Chair update: </a:t>
            </a: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Emily Shimada has stepped down, MERAS currently operating without a Chair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Membership update: </a:t>
            </a:r>
            <a:endParaRPr sz="2500" b="1" dirty="0"/>
          </a:p>
          <a:p>
            <a:pPr marL="457200" marR="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600"/>
              <a:buFont typeface="Dosis"/>
              <a:buChar char="●"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Dr. </a:t>
            </a: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Gabrielle N. Ellis joined in September 2025 </a:t>
            </a:r>
            <a:endParaRPr sz="2500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457200" marR="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600"/>
              <a:buFont typeface="Dosis"/>
              <a:buChar char="●"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Ex Officio Member Sarah Walters will join in December 2025.</a:t>
            </a:r>
            <a:endParaRPr sz="2500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457200" marR="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600"/>
              <a:buFont typeface="Dosis"/>
              <a:buChar char="●"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Plans</a:t>
            </a: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 are underway to</a:t>
            </a: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 add members from other UNOLS committees (Safety, RVOC, FIC)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500" b="1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Ongoing and New Initiatives: </a:t>
            </a:r>
            <a:endParaRPr sz="2500" b="1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457200" marR="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600"/>
              <a:buFont typeface="Dosis"/>
              <a:buChar char="●"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A </a:t>
            </a: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Chief Scientist training document is being developed to support professional growth</a:t>
            </a:r>
            <a:endParaRPr sz="25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457200" marR="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600"/>
              <a:buFont typeface="Dosis"/>
              <a:buChar char="●"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Collaboration underway with </a:t>
            </a:r>
            <a:r>
              <a:rPr lang="en-US" sz="2500" b="0" i="0" u="none" strike="noStrike" cap="none" dirty="0" err="1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FieldSafe</a:t>
            </a: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 on at-sea safety protocols and training opportunities</a:t>
            </a:r>
            <a:endParaRPr sz="25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457200" marR="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600"/>
              <a:buFont typeface="Dosis"/>
              <a:buChar char="●"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Work is in progress to develop</a:t>
            </a: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 a resource document and website to enhance accessibility and</a:t>
            </a: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 </a:t>
            </a: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communication</a:t>
            </a: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 across the community 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800" b="1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800" b="1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800" b="1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300" b="0" i="0" u="none" strike="noStrike" cap="none" dirty="0">
              <a:solidFill>
                <a:srgbClr val="366092"/>
              </a:solidFill>
              <a:latin typeface="Dosis SemiBold"/>
              <a:ea typeface="Dosis SemiBold"/>
              <a:cs typeface="Dosis SemiBold"/>
              <a:sym typeface="Dosis SemiBold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2400" y="5771063"/>
            <a:ext cx="2204850" cy="2738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5">
            <a:alphaModFix/>
          </a:blip>
          <a:srcRect l="2078" r="2089"/>
          <a:stretch/>
        </p:blipFill>
        <p:spPr>
          <a:xfrm>
            <a:off x="14738976" y="5080675"/>
            <a:ext cx="3152479" cy="38474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1" name="Google Shape;91;p1"/>
          <p:cNvCxnSpPr/>
          <p:nvPr/>
        </p:nvCxnSpPr>
        <p:spPr>
          <a:xfrm>
            <a:off x="3353492" y="6883865"/>
            <a:ext cx="11502000" cy="20400"/>
          </a:xfrm>
          <a:prstGeom prst="straightConnector1">
            <a:avLst/>
          </a:prstGeom>
          <a:noFill/>
          <a:ln w="38100" cap="flat" cmpd="sng">
            <a:solidFill>
              <a:srgbClr val="24406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2" name="Google Shape;92;p1"/>
          <p:cNvSpPr txBox="1"/>
          <p:nvPr/>
        </p:nvSpPr>
        <p:spPr>
          <a:xfrm>
            <a:off x="3441613" y="6889904"/>
            <a:ext cx="5346000" cy="47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1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Members</a:t>
            </a:r>
            <a:endParaRPr sz="2900" b="1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Dr. Kristen Buck, OSU</a:t>
            </a:r>
            <a:endParaRPr sz="2500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Dr. Sharon Cooper, LDEO</a:t>
            </a:r>
            <a:endParaRPr sz="2500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Dr. Gabrielle N. Ellis, GU</a:t>
            </a:r>
            <a:endParaRPr sz="2500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Dr. Kay McMonigal, UAF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Dr. Brandon Shuck, L</a:t>
            </a: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SU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6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508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6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200" b="1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9512857" y="6883870"/>
            <a:ext cx="4333500" cy="38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1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Valued Contributors</a:t>
            </a:r>
            <a:endParaRPr sz="2900" b="1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Rose Dufour, NSF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Maria </a:t>
            </a:r>
            <a:r>
              <a:rPr lang="en-US" sz="2500" dirty="0" err="1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Osiadacz</a:t>
            </a: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, UNOLS</a:t>
            </a:r>
            <a:endParaRPr sz="2500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LCDR Rachel Pryor, NOAA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Emily Shimada, OSU</a:t>
            </a:r>
            <a:endParaRPr sz="2500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Rob </a:t>
            </a:r>
            <a:r>
              <a:rPr lang="en-US" sz="2500" b="0" i="0" u="none" strike="noStrike" cap="none" dirty="0" err="1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Sparrock</a:t>
            </a:r>
            <a:r>
              <a:rPr lang="en-US" sz="2500" b="0" i="0" u="none" strike="noStrike" cap="none" dirty="0">
                <a:solidFill>
                  <a:srgbClr val="366092"/>
                </a:solidFill>
                <a:latin typeface="Dosis"/>
                <a:ea typeface="Dosis"/>
                <a:cs typeface="Dosis"/>
                <a:sym typeface="Dosis"/>
              </a:rPr>
              <a:t>, ONR</a:t>
            </a:r>
            <a:endParaRPr sz="2500" b="0" i="0" u="none" strike="noStrike" cap="none" dirty="0">
              <a:solidFill>
                <a:srgbClr val="366092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36609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179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Dosis SemiBold</vt:lpstr>
      <vt:lpstr>Dosis ExtraBold</vt:lpstr>
      <vt:lpstr>Dosis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Tara M. Clemente</cp:lastModifiedBy>
  <cp:revision>5</cp:revision>
  <dcterms:modified xsi:type="dcterms:W3CDTF">2025-10-24T16:16:32Z</dcterms:modified>
</cp:coreProperties>
</file>