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287000" cx="18288000"/>
  <p:notesSz cx="6858000" cy="9144000"/>
  <p:embeddedFontLst>
    <p:embeddedFont>
      <p:font typeface="Abril Fatface"/>
      <p:regular r:id="rId7"/>
    </p:embeddedFont>
    <p:embeddedFont>
      <p:font typeface="Bebas Neue"/>
      <p:regular r:id="rId8"/>
    </p:embeddedFont>
    <p:embeddedFont>
      <p:font typeface="League Gothic"/>
      <p:regular r:id="rId9"/>
    </p:embeddedFont>
    <p:embeddedFont>
      <p:font typeface="Share Tech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1" roundtripDataSignature="AMtx7mjZZ2kdagnrfYrt3/HVldu65Xs+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ShareTech-regular.fntdata"/><Relationship Id="rId9" Type="http://schemas.openxmlformats.org/officeDocument/2006/relationships/font" Target="fonts/League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brilFatface-regular.fntdata"/><Relationship Id="rId8" Type="http://schemas.openxmlformats.org/officeDocument/2006/relationships/font" Target="fonts/Bebas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95328578f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g395328578f6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mailto:mswartz@whoi.edu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C8A96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95328578f6_0_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457" l="0" r="0" t="-20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g395328578f6_0_3"/>
          <p:cNvGrpSpPr/>
          <p:nvPr/>
        </p:nvGrpSpPr>
        <p:grpSpPr>
          <a:xfrm>
            <a:off x="0" y="-223980"/>
            <a:ext cx="18287862" cy="10510980"/>
            <a:chOff x="0" y="-57150"/>
            <a:chExt cx="4936528" cy="2835900"/>
          </a:xfrm>
        </p:grpSpPr>
        <p:sp>
          <p:nvSpPr>
            <p:cNvPr id="80" name="Google Shape;80;g395328578f6_0_3"/>
            <p:cNvSpPr/>
            <p:nvPr/>
          </p:nvSpPr>
          <p:spPr>
            <a:xfrm>
              <a:off x="0" y="0"/>
              <a:ext cx="4936528" cy="2778742"/>
            </a:xfrm>
            <a:custGeom>
              <a:rect b="b" l="l" r="r" t="t"/>
              <a:pathLst>
                <a:path extrusionOk="0" h="2778742" w="4936528">
                  <a:moveTo>
                    <a:pt x="0" y="0"/>
                  </a:moveTo>
                  <a:lnTo>
                    <a:pt x="4936528" y="0"/>
                  </a:lnTo>
                  <a:lnTo>
                    <a:pt x="4936528" y="2778742"/>
                  </a:lnTo>
                  <a:lnTo>
                    <a:pt x="0" y="2778742"/>
                  </a:lnTo>
                  <a:close/>
                </a:path>
              </a:pathLst>
            </a:custGeom>
            <a:solidFill>
              <a:srgbClr val="FFFFFF">
                <a:alpha val="61568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g395328578f6_0_3"/>
            <p:cNvSpPr txBox="1"/>
            <p:nvPr/>
          </p:nvSpPr>
          <p:spPr>
            <a:xfrm>
              <a:off x="0" y="-57150"/>
              <a:ext cx="4936500" cy="28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g395328578f6_0_3"/>
          <p:cNvSpPr/>
          <p:nvPr/>
        </p:nvSpPr>
        <p:spPr>
          <a:xfrm>
            <a:off x="262579" y="195382"/>
            <a:ext cx="1965607" cy="1666635"/>
          </a:xfrm>
          <a:custGeom>
            <a:rect b="b" l="l" r="r" t="t"/>
            <a:pathLst>
              <a:path extrusionOk="0" h="1666635" w="1965607">
                <a:moveTo>
                  <a:pt x="0" y="0"/>
                </a:moveTo>
                <a:lnTo>
                  <a:pt x="1965607" y="0"/>
                </a:lnTo>
                <a:lnTo>
                  <a:pt x="1965607" y="1666636"/>
                </a:lnTo>
                <a:lnTo>
                  <a:pt x="0" y="1666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395328578f6_0_3"/>
          <p:cNvSpPr/>
          <p:nvPr/>
        </p:nvSpPr>
        <p:spPr>
          <a:xfrm>
            <a:off x="269778" y="4880718"/>
            <a:ext cx="4351435" cy="3556097"/>
          </a:xfrm>
          <a:custGeom>
            <a:rect b="b" l="l" r="r" t="t"/>
            <a:pathLst>
              <a:path extrusionOk="0" h="987173" w="660852">
                <a:moveTo>
                  <a:pt x="0" y="0"/>
                </a:moveTo>
                <a:lnTo>
                  <a:pt x="660852" y="0"/>
                </a:lnTo>
                <a:lnTo>
                  <a:pt x="660852" y="987173"/>
                </a:lnTo>
                <a:lnTo>
                  <a:pt x="0" y="98717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g395328578f6_0_3"/>
          <p:cNvGrpSpPr/>
          <p:nvPr/>
        </p:nvGrpSpPr>
        <p:grpSpPr>
          <a:xfrm>
            <a:off x="262579" y="1994013"/>
            <a:ext cx="9397328" cy="2032703"/>
            <a:chOff x="0" y="-57150"/>
            <a:chExt cx="2475000" cy="662490"/>
          </a:xfrm>
        </p:grpSpPr>
        <p:sp>
          <p:nvSpPr>
            <p:cNvPr id="85" name="Google Shape;85;g395328578f6_0_3"/>
            <p:cNvSpPr/>
            <p:nvPr/>
          </p:nvSpPr>
          <p:spPr>
            <a:xfrm>
              <a:off x="0" y="0"/>
              <a:ext cx="2474957" cy="605340"/>
            </a:xfrm>
            <a:custGeom>
              <a:rect b="b" l="l" r="r" t="t"/>
              <a:pathLst>
                <a:path extrusionOk="0" h="605340" w="2474957">
                  <a:moveTo>
                    <a:pt x="0" y="0"/>
                  </a:moveTo>
                  <a:lnTo>
                    <a:pt x="2474957" y="0"/>
                  </a:lnTo>
                  <a:lnTo>
                    <a:pt x="2474957" y="605340"/>
                  </a:lnTo>
                  <a:lnTo>
                    <a:pt x="0" y="605340"/>
                  </a:lnTo>
                  <a:close/>
                </a:path>
              </a:pathLst>
            </a:custGeom>
            <a:solidFill>
              <a:srgbClr val="FFFFFF">
                <a:alpha val="81568"/>
              </a:srgbClr>
            </a:solidFill>
            <a:ln cap="sq" cmpd="sng" w="38100">
              <a:solidFill>
                <a:srgbClr val="003F5E">
                  <a:alpha val="81568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g395328578f6_0_3"/>
            <p:cNvSpPr txBox="1"/>
            <p:nvPr/>
          </p:nvSpPr>
          <p:spPr>
            <a:xfrm>
              <a:off x="0" y="-57150"/>
              <a:ext cx="2475000" cy="66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g395328578f6_0_3"/>
          <p:cNvSpPr/>
          <p:nvPr/>
        </p:nvSpPr>
        <p:spPr>
          <a:xfrm>
            <a:off x="4973434" y="4802382"/>
            <a:ext cx="4604766" cy="4411384"/>
          </a:xfrm>
          <a:custGeom>
            <a:rect b="b" l="l" r="r" t="t"/>
            <a:pathLst>
              <a:path extrusionOk="0" h="825424" w="1173349">
                <a:moveTo>
                  <a:pt x="0" y="0"/>
                </a:moveTo>
                <a:lnTo>
                  <a:pt x="1173349" y="0"/>
                </a:lnTo>
                <a:lnTo>
                  <a:pt x="1173349" y="825424"/>
                </a:lnTo>
                <a:lnTo>
                  <a:pt x="0" y="82542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g395328578f6_0_3"/>
          <p:cNvGrpSpPr/>
          <p:nvPr/>
        </p:nvGrpSpPr>
        <p:grpSpPr>
          <a:xfrm>
            <a:off x="9932172" y="6698700"/>
            <a:ext cx="7824689" cy="2515408"/>
            <a:chOff x="0" y="-57150"/>
            <a:chExt cx="2060810" cy="662490"/>
          </a:xfrm>
        </p:grpSpPr>
        <p:sp>
          <p:nvSpPr>
            <p:cNvPr id="89" name="Google Shape;89;g395328578f6_0_3"/>
            <p:cNvSpPr/>
            <p:nvPr/>
          </p:nvSpPr>
          <p:spPr>
            <a:xfrm>
              <a:off x="0" y="0"/>
              <a:ext cx="2060810" cy="605340"/>
            </a:xfrm>
            <a:custGeom>
              <a:rect b="b" l="l" r="r" t="t"/>
              <a:pathLst>
                <a:path extrusionOk="0" h="605340" w="2060810">
                  <a:moveTo>
                    <a:pt x="0" y="0"/>
                  </a:moveTo>
                  <a:lnTo>
                    <a:pt x="2060810" y="0"/>
                  </a:lnTo>
                  <a:lnTo>
                    <a:pt x="2060810" y="605340"/>
                  </a:lnTo>
                  <a:lnTo>
                    <a:pt x="0" y="605340"/>
                  </a:lnTo>
                  <a:close/>
                </a:path>
              </a:pathLst>
            </a:custGeom>
            <a:solidFill>
              <a:srgbClr val="FFFFFF">
                <a:alpha val="81568"/>
              </a:srgbClr>
            </a:solidFill>
            <a:ln cap="sq" cmpd="sng" w="38100">
              <a:solidFill>
                <a:srgbClr val="003F5E">
                  <a:alpha val="81568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g395328578f6_0_3"/>
            <p:cNvSpPr txBox="1"/>
            <p:nvPr/>
          </p:nvSpPr>
          <p:spPr>
            <a:xfrm>
              <a:off x="0" y="-57150"/>
              <a:ext cx="2060700" cy="66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g395328578f6_0_3"/>
          <p:cNvGrpSpPr/>
          <p:nvPr/>
        </p:nvGrpSpPr>
        <p:grpSpPr>
          <a:xfrm>
            <a:off x="9932175" y="2225748"/>
            <a:ext cx="7832922" cy="4359568"/>
            <a:chOff x="0" y="-49978"/>
            <a:chExt cx="2062978" cy="1199100"/>
          </a:xfrm>
        </p:grpSpPr>
        <p:sp>
          <p:nvSpPr>
            <p:cNvPr id="92" name="Google Shape;92;g395328578f6_0_3"/>
            <p:cNvSpPr/>
            <p:nvPr/>
          </p:nvSpPr>
          <p:spPr>
            <a:xfrm>
              <a:off x="0" y="0"/>
              <a:ext cx="2060810" cy="1141988"/>
            </a:xfrm>
            <a:custGeom>
              <a:rect b="b" l="l" r="r" t="t"/>
              <a:pathLst>
                <a:path extrusionOk="0" h="1141988" w="2060810">
                  <a:moveTo>
                    <a:pt x="0" y="0"/>
                  </a:moveTo>
                  <a:lnTo>
                    <a:pt x="2060810" y="0"/>
                  </a:lnTo>
                  <a:lnTo>
                    <a:pt x="2060810" y="1141988"/>
                  </a:lnTo>
                  <a:lnTo>
                    <a:pt x="0" y="1141988"/>
                  </a:lnTo>
                  <a:close/>
                </a:path>
              </a:pathLst>
            </a:custGeom>
            <a:solidFill>
              <a:srgbClr val="FFFFFF">
                <a:alpha val="81568"/>
              </a:srgbClr>
            </a:solidFill>
            <a:ln cap="sq" cmpd="sng" w="38100">
              <a:solidFill>
                <a:srgbClr val="003F5E">
                  <a:alpha val="81568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g395328578f6_0_3"/>
            <p:cNvSpPr txBox="1"/>
            <p:nvPr/>
          </p:nvSpPr>
          <p:spPr>
            <a:xfrm>
              <a:off x="2278" y="-49978"/>
              <a:ext cx="2060700" cy="11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g395328578f6_0_3"/>
          <p:cNvGrpSpPr/>
          <p:nvPr/>
        </p:nvGrpSpPr>
        <p:grpSpPr>
          <a:xfrm>
            <a:off x="13704128" y="9964"/>
            <a:ext cx="4182665" cy="591644"/>
            <a:chOff x="0" y="-57150"/>
            <a:chExt cx="1101600" cy="155823"/>
          </a:xfrm>
        </p:grpSpPr>
        <p:sp>
          <p:nvSpPr>
            <p:cNvPr id="95" name="Google Shape;95;g395328578f6_0_3"/>
            <p:cNvSpPr/>
            <p:nvPr/>
          </p:nvSpPr>
          <p:spPr>
            <a:xfrm>
              <a:off x="0" y="0"/>
              <a:ext cx="1101579" cy="98673"/>
            </a:xfrm>
            <a:custGeom>
              <a:rect b="b" l="l" r="r" t="t"/>
              <a:pathLst>
                <a:path extrusionOk="0" h="98673" w="1101579">
                  <a:moveTo>
                    <a:pt x="0" y="0"/>
                  </a:moveTo>
                  <a:lnTo>
                    <a:pt x="1101579" y="0"/>
                  </a:lnTo>
                  <a:lnTo>
                    <a:pt x="1101579" y="98673"/>
                  </a:lnTo>
                  <a:lnTo>
                    <a:pt x="0" y="986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g395328578f6_0_3"/>
            <p:cNvSpPr txBox="1"/>
            <p:nvPr/>
          </p:nvSpPr>
          <p:spPr>
            <a:xfrm>
              <a:off x="0" y="-57150"/>
              <a:ext cx="1101600" cy="1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g395328578f6_0_3"/>
          <p:cNvSpPr txBox="1"/>
          <p:nvPr/>
        </p:nvSpPr>
        <p:spPr>
          <a:xfrm>
            <a:off x="2545494" y="302165"/>
            <a:ext cx="3652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3F5E"/>
                </a:solidFill>
                <a:latin typeface="League Gothic"/>
                <a:ea typeface="League Gothic"/>
                <a:cs typeface="League Gothic"/>
                <a:sym typeface="League Gothic"/>
              </a:rPr>
              <a:t>2025 RVTEC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95328578f6_0_3"/>
          <p:cNvSpPr txBox="1"/>
          <p:nvPr/>
        </p:nvSpPr>
        <p:spPr>
          <a:xfrm>
            <a:off x="2441400" y="1219625"/>
            <a:ext cx="6197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3F5E"/>
                </a:solidFill>
                <a:latin typeface="Bebas Neue"/>
                <a:ea typeface="Bebas Neue"/>
                <a:cs typeface="Bebas Neue"/>
                <a:sym typeface="Bebas Neue"/>
              </a:rPr>
              <a:t>University-National Oceanographic Laboratory System</a:t>
            </a:r>
            <a:endParaRPr b="0" i="0" sz="1400" u="none" cap="none" strike="noStrike">
              <a:solidFill>
                <a:srgbClr val="000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9" name="Google Shape;99;g395328578f6_0_3"/>
          <p:cNvSpPr txBox="1"/>
          <p:nvPr/>
        </p:nvSpPr>
        <p:spPr>
          <a:xfrm>
            <a:off x="12709426" y="147750"/>
            <a:ext cx="964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3F5E"/>
                </a:solidFill>
                <a:latin typeface="Arial"/>
                <a:ea typeface="Arial"/>
                <a:cs typeface="Arial"/>
                <a:sym typeface="Arial"/>
              </a:rPr>
              <a:t>Name: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395328578f6_0_3"/>
          <p:cNvSpPr txBox="1"/>
          <p:nvPr/>
        </p:nvSpPr>
        <p:spPr>
          <a:xfrm>
            <a:off x="12709413" y="741428"/>
            <a:ext cx="2378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3F5E"/>
                </a:solidFill>
                <a:latin typeface="Arial"/>
                <a:ea typeface="Arial"/>
                <a:cs typeface="Arial"/>
                <a:sym typeface="Arial"/>
              </a:rPr>
              <a:t>Email: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395328578f6_0_3"/>
          <p:cNvSpPr txBox="1"/>
          <p:nvPr/>
        </p:nvSpPr>
        <p:spPr>
          <a:xfrm>
            <a:off x="10138375" y="2475450"/>
            <a:ext cx="1840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6C8A96"/>
                </a:solidFill>
                <a:latin typeface="Bebas Neue"/>
                <a:ea typeface="Bebas Neue"/>
                <a:cs typeface="Bebas Neue"/>
                <a:sym typeface="Bebas Neue"/>
              </a:rPr>
              <a:t>Get to know me:</a:t>
            </a:r>
            <a:endParaRPr b="0" i="0" sz="1400" u="none" cap="none" strike="noStrike">
              <a:solidFill>
                <a:srgbClr val="000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2" name="Google Shape;102;g395328578f6_0_3"/>
          <p:cNvSpPr txBox="1"/>
          <p:nvPr/>
        </p:nvSpPr>
        <p:spPr>
          <a:xfrm>
            <a:off x="546451" y="2475450"/>
            <a:ext cx="88941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6C8A96"/>
                </a:solidFill>
                <a:latin typeface="Bebas Neue"/>
                <a:ea typeface="Bebas Neue"/>
                <a:cs typeface="Bebas Neue"/>
                <a:sym typeface="Bebas Neue"/>
              </a:rPr>
              <a:t>Greatest challenge of 2025: </a:t>
            </a:r>
            <a:endParaRPr b="0" i="0" sz="2499" u="none" cap="none" strike="noStrike">
              <a:solidFill>
                <a:srgbClr val="6C8A96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rgbClr val="6C8A9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3" name="Google Shape;103;g395328578f6_0_3"/>
          <p:cNvSpPr txBox="1"/>
          <p:nvPr/>
        </p:nvSpPr>
        <p:spPr>
          <a:xfrm>
            <a:off x="10151793" y="7094615"/>
            <a:ext cx="5368514" cy="538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6C8A96"/>
                </a:solidFill>
                <a:latin typeface="Bebas Neue"/>
                <a:ea typeface="Bebas Neue"/>
                <a:cs typeface="Bebas Neue"/>
                <a:sym typeface="Bebas Neue"/>
              </a:rPr>
              <a:t>WHat are you looking forward to at RVTEC 2025?:</a:t>
            </a:r>
            <a:endParaRPr b="0" i="0" sz="1400" u="none" cap="none" strike="noStrike">
              <a:solidFill>
                <a:srgbClr val="000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" name="Google Shape;104;g395328578f6_0_3"/>
          <p:cNvSpPr txBox="1"/>
          <p:nvPr/>
        </p:nvSpPr>
        <p:spPr>
          <a:xfrm>
            <a:off x="4714949" y="6585335"/>
            <a:ext cx="345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Insert a Work Shot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95328578f6_0_3"/>
          <p:cNvSpPr txBox="1"/>
          <p:nvPr/>
        </p:nvSpPr>
        <p:spPr>
          <a:xfrm>
            <a:off x="451729" y="6479436"/>
            <a:ext cx="25005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Insert a Portrait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95328578f6_0_3"/>
          <p:cNvSpPr txBox="1"/>
          <p:nvPr/>
        </p:nvSpPr>
        <p:spPr>
          <a:xfrm>
            <a:off x="12709412" y="1331978"/>
            <a:ext cx="3033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3F5E"/>
                </a:solidFill>
                <a:latin typeface="Arial"/>
                <a:ea typeface="Arial"/>
                <a:cs typeface="Arial"/>
                <a:sym typeface="Arial"/>
              </a:rPr>
              <a:t>Institution: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g395328578f6_0_3"/>
          <p:cNvGrpSpPr/>
          <p:nvPr/>
        </p:nvGrpSpPr>
        <p:grpSpPr>
          <a:xfrm>
            <a:off x="14231825" y="1154176"/>
            <a:ext cx="3652667" cy="598012"/>
            <a:chOff x="0" y="-57150"/>
            <a:chExt cx="912300" cy="157500"/>
          </a:xfrm>
        </p:grpSpPr>
        <p:sp>
          <p:nvSpPr>
            <p:cNvPr id="108" name="Google Shape;108;g395328578f6_0_3"/>
            <p:cNvSpPr/>
            <p:nvPr/>
          </p:nvSpPr>
          <p:spPr>
            <a:xfrm>
              <a:off x="0" y="0"/>
              <a:ext cx="912263" cy="100346"/>
            </a:xfrm>
            <a:custGeom>
              <a:rect b="b" l="l" r="r" t="t"/>
              <a:pathLst>
                <a:path extrusionOk="0" h="100346" w="912263">
                  <a:moveTo>
                    <a:pt x="0" y="0"/>
                  </a:moveTo>
                  <a:lnTo>
                    <a:pt x="912263" y="0"/>
                  </a:lnTo>
                  <a:lnTo>
                    <a:pt x="912263" y="100346"/>
                  </a:lnTo>
                  <a:lnTo>
                    <a:pt x="0" y="100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g395328578f6_0_3"/>
            <p:cNvSpPr txBox="1"/>
            <p:nvPr/>
          </p:nvSpPr>
          <p:spPr>
            <a:xfrm>
              <a:off x="0" y="-57150"/>
              <a:ext cx="912300" cy="1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g395328578f6_0_3"/>
          <p:cNvGrpSpPr/>
          <p:nvPr/>
        </p:nvGrpSpPr>
        <p:grpSpPr>
          <a:xfrm>
            <a:off x="13701725" y="568949"/>
            <a:ext cx="4183135" cy="585467"/>
            <a:chOff x="0" y="-57150"/>
            <a:chExt cx="1087800" cy="154200"/>
          </a:xfrm>
        </p:grpSpPr>
        <p:sp>
          <p:nvSpPr>
            <p:cNvPr id="111" name="Google Shape;111;g395328578f6_0_3"/>
            <p:cNvSpPr/>
            <p:nvPr/>
          </p:nvSpPr>
          <p:spPr>
            <a:xfrm>
              <a:off x="0" y="0"/>
              <a:ext cx="1087674" cy="96987"/>
            </a:xfrm>
            <a:custGeom>
              <a:rect b="b" l="l" r="r" t="t"/>
              <a:pathLst>
                <a:path extrusionOk="0" h="96987" w="1087674">
                  <a:moveTo>
                    <a:pt x="0" y="0"/>
                  </a:moveTo>
                  <a:lnTo>
                    <a:pt x="1087674" y="0"/>
                  </a:lnTo>
                  <a:lnTo>
                    <a:pt x="1087674" y="96987"/>
                  </a:lnTo>
                  <a:lnTo>
                    <a:pt x="0" y="969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g395328578f6_0_3"/>
            <p:cNvSpPr txBox="1"/>
            <p:nvPr/>
          </p:nvSpPr>
          <p:spPr>
            <a:xfrm>
              <a:off x="0" y="-57150"/>
              <a:ext cx="1087800" cy="1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g395328578f6_0_3"/>
          <p:cNvSpPr txBox="1"/>
          <p:nvPr/>
        </p:nvSpPr>
        <p:spPr>
          <a:xfrm>
            <a:off x="10138308" y="8080027"/>
            <a:ext cx="859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95328578f6_0_3"/>
          <p:cNvSpPr txBox="1"/>
          <p:nvPr/>
        </p:nvSpPr>
        <p:spPr>
          <a:xfrm>
            <a:off x="13704125" y="724925"/>
            <a:ext cx="405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15" name="Google Shape;115;g395328578f6_0_3"/>
          <p:cNvSpPr txBox="1"/>
          <p:nvPr/>
        </p:nvSpPr>
        <p:spPr>
          <a:xfrm>
            <a:off x="13704124" y="251565"/>
            <a:ext cx="763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16" name="Google Shape;116;g395328578f6_0_3"/>
          <p:cNvSpPr txBox="1"/>
          <p:nvPr/>
        </p:nvSpPr>
        <p:spPr>
          <a:xfrm>
            <a:off x="546451" y="2991584"/>
            <a:ext cx="8894100" cy="9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rPr>
              <a:t>Maintaining our positive attitude and energy to assure we don’t lose competent people, outstanding capabilities and desire to push ahead.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395328578f6_0_3"/>
          <p:cNvSpPr txBox="1"/>
          <p:nvPr/>
        </p:nvSpPr>
        <p:spPr>
          <a:xfrm>
            <a:off x="13704124" y="139890"/>
            <a:ext cx="763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 Marshall Swartz </a:t>
            </a:r>
            <a:endParaRPr b="0" i="0" sz="1400" u="none" cap="none" strike="noStrike">
              <a:solidFill>
                <a:srgbClr val="000000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18" name="Google Shape;118;g395328578f6_0_3"/>
          <p:cNvSpPr txBox="1"/>
          <p:nvPr/>
        </p:nvSpPr>
        <p:spPr>
          <a:xfrm>
            <a:off x="13701725" y="692476"/>
            <a:ext cx="76368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b="0" i="0" lang="en-US" sz="2400" u="sng" cap="none" strike="noStrik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mswartz@whoi.edu</a:t>
            </a:r>
            <a:r>
              <a:rPr b="0" i="0" lang="en-US" sz="2400" u="none" cap="none" strike="noStrik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19" name="Google Shape;119;g395328578f6_0_3"/>
          <p:cNvSpPr txBox="1"/>
          <p:nvPr/>
        </p:nvSpPr>
        <p:spPr>
          <a:xfrm>
            <a:off x="14231824" y="1289740"/>
            <a:ext cx="763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WHOI</a:t>
            </a:r>
            <a:endParaRPr b="0" i="0" sz="1400" u="none" cap="none" strike="noStrike">
              <a:solidFill>
                <a:srgbClr val="000000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20" name="Google Shape;120;g395328578f6_0_3"/>
          <p:cNvSpPr txBox="1"/>
          <p:nvPr/>
        </p:nvSpPr>
        <p:spPr>
          <a:xfrm>
            <a:off x="10025907" y="7772353"/>
            <a:ext cx="76368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rPr>
              <a:t>Meeting the attendees and hearing their stories, discussing how they have identified and solved resource, equipment and procedural issues, and how they help others.</a:t>
            </a:r>
            <a:endParaRPr b="0" i="0" sz="1400" u="none" cap="none" strike="noStrike">
              <a:solidFill>
                <a:srgbClr val="000000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21" name="Google Shape;121;g395328578f6_0_3"/>
          <p:cNvSpPr txBox="1"/>
          <p:nvPr/>
        </p:nvSpPr>
        <p:spPr>
          <a:xfrm>
            <a:off x="10151793" y="3072707"/>
            <a:ext cx="7431669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rPr>
              <a:t>Started at WHOI in ’76 helping develop the first CTDs Neil Brown built. Six weeks later boarded a Russian Navy ship for 16 days and knew I really liked this! Two years and 6 cruises, left to get my MBA and GE. Ten years and 6 promotions later, I was making lots of money but not happy. WHOI enticed me to return in ’92 to lead the CTD group, and I never looked back. Retired last year and still hands-on involved. I enjoy the amazing people, the mentoring opportunities and the technical challenges.</a:t>
            </a:r>
            <a:endParaRPr/>
          </a:p>
        </p:txBody>
      </p:sp>
      <p:pic>
        <p:nvPicPr>
          <p:cNvPr id="122" name="Google Shape;122;g395328578f6_0_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067" y="4158706"/>
            <a:ext cx="4188659" cy="350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95328578f6_0_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88229" y="4152780"/>
            <a:ext cx="5081436" cy="50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Marshall Swartz</dc:creator>
</cp:coreProperties>
</file>