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As we enter our 21st year, SAMOS is looking to advance our data/metadata handling and quality control system. We are seeking to automate more of the processes, which requires a better understanding of the future directions of the fleet with regards to data acquisition systems, sensors, and shipboard data processing.</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t>Generally three options for ships - volumetric gauge (RM Young being most common), acoustic (Vaisala WXT), optical (OSI APG).</a:t>
            </a:r>
            <a:endParaRPr/>
          </a:p>
        </p:txBody>
      </p:sp>
      <p:sp>
        <p:nvSpPr>
          <p:cNvPr id="131" name="Google Shape;13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Recommended orientation:</a:t>
            </a:r>
            <a:endParaRPr/>
          </a:p>
          <a:p>
            <a:pPr indent="-317500" lvl="0" marL="457200" rtl="0" algn="l">
              <a:lnSpc>
                <a:spcPct val="100000"/>
              </a:lnSpc>
              <a:spcBef>
                <a:spcPts val="0"/>
              </a:spcBef>
              <a:spcAft>
                <a:spcPts val="0"/>
              </a:spcAft>
              <a:buClr>
                <a:schemeClr val="dk1"/>
              </a:buClr>
              <a:buSzPts val="1400"/>
              <a:buFont typeface="Arial"/>
              <a:buChar char="●"/>
            </a:pPr>
            <a:r>
              <a:rPr lang="en-US"/>
              <a:t>Off-axis lens facing outboard (port or starboard)</a:t>
            </a:r>
            <a:endParaRPr/>
          </a:p>
          <a:p>
            <a:pPr indent="-317500" lvl="0" marL="457200" rtl="0" algn="l">
              <a:lnSpc>
                <a:spcPct val="100000"/>
              </a:lnSpc>
              <a:spcBef>
                <a:spcPts val="0"/>
              </a:spcBef>
              <a:spcAft>
                <a:spcPts val="0"/>
              </a:spcAft>
              <a:buClr>
                <a:schemeClr val="dk1"/>
              </a:buClr>
              <a:buSzPts val="1400"/>
              <a:buFont typeface="Arial"/>
              <a:buChar char="●"/>
            </a:pPr>
            <a:r>
              <a:rPr lang="en-US"/>
              <a:t>Mounting pipe inboard of sensor</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Experience on other vessels that this sensor sensitive to EMI, so can be challenge to find EMI free install location.</a:t>
            </a:r>
            <a:endParaRPr/>
          </a:p>
        </p:txBody>
      </p:sp>
      <p:sp>
        <p:nvSpPr>
          <p:cNvPr id="144" name="Google Shape;144;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Figure: Courtesy E. Thompson - At shorter time scales of a few hours, the deficiencies of the RMY 50202 are even more obvious. See here how the rain rate measured by ORG is accurately depicted (compared to radar, disdrometer, and other accounts of natural rainfall patterns) as varying quickly between low and high rain rates. The RMY can only depict 0 vs. 5 mm/hr changes and so it neglects/misses the high resolution rain rate time variability. The highest rain rate that the RMY can achieve is also only 18.3 mm/hr, whereas the ORG measures just over double that at 38.26 mm/hr, an error of 109%. Note also how the small increase in rain briefly just before 21 Z was also missed entirely by the RMY because it lacks sensitivity between 0 – 5 mm/hr. The minimum non-zero rain rate it can even detect is 5 mm/hr per minute due to it’s coarse resolution in rain depth per raw time step. The resulting rain accumulation estimates over this 6-hr time period differ between the two sensors. The ORG measures an increase from 62 to 74 mmm,  11 mm accumulation, whereas the RMY only increases 5 mm total, a vast underestimation by over a factor of 2. This is unacceptable for weather and climate records or for studying rain’s impact on the ocean. </a:t>
            </a:r>
            <a:endParaRPr sz="1100"/>
          </a:p>
          <a:p>
            <a:pPr indent="0" lvl="0" marL="0" rtl="0" algn="l">
              <a:lnSpc>
                <a:spcPct val="100000"/>
              </a:lnSpc>
              <a:spcBef>
                <a:spcPts val="0"/>
              </a:spcBef>
              <a:spcAft>
                <a:spcPts val="0"/>
              </a:spcAft>
              <a:buClr>
                <a:schemeClr val="dk1"/>
              </a:buClr>
              <a:buSzPts val="1400"/>
              <a:buFont typeface="Arial"/>
              <a:buNone/>
            </a:pPr>
            <a:r>
              <a:t/>
            </a:r>
            <a:endParaRPr sz="1100"/>
          </a:p>
        </p:txBody>
      </p:sp>
      <p:sp>
        <p:nvSpPr>
          <p:cNvPr id="154" name="Google Shape;154;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Note: comparisons between APG 815 and WXT are needed (along with comparisons to Vaisala Present Weather sensor).</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sz="1100"/>
              <a:t>Soot problem discovered recently on the Tangaroa.</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sz="1100"/>
              <a:t>Note: Recent concerns with S-band radar interference – looks to depend on bandwidth of radar</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b="1" lang="en-US" sz="1100"/>
              <a:t>Possible community activity:</a:t>
            </a:r>
            <a:r>
              <a:rPr lang="en-US" sz="1100"/>
              <a:t> can we get a WXT on a vessel with an optical rain sensor? Would be great to get some comparison data? Or maybe the OSU/RCRV roof lab? You get the data, FSU can find a student to analyze.</a:t>
            </a:r>
            <a:endParaRPr sz="1100"/>
          </a:p>
          <a:p>
            <a:pPr indent="0" lvl="0" marL="0" rtl="0" algn="l">
              <a:lnSpc>
                <a:spcPct val="100000"/>
              </a:lnSpc>
              <a:spcBef>
                <a:spcPts val="0"/>
              </a:spcBef>
              <a:spcAft>
                <a:spcPts val="0"/>
              </a:spcAft>
              <a:buClr>
                <a:schemeClr val="dk1"/>
              </a:buClr>
              <a:buSzPts val="1400"/>
              <a:buFont typeface="Arial"/>
              <a:buNone/>
            </a:pPr>
            <a:r>
              <a:t/>
            </a:r>
            <a:endParaRPr sz="1100"/>
          </a:p>
        </p:txBody>
      </p:sp>
      <p:sp>
        <p:nvSpPr>
          <p:cNvPr id="162" name="Google Shape;162;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Future expansion to include all SAMOS data.</a:t>
            </a:r>
            <a:endParaRPr/>
          </a:p>
        </p:txBody>
      </p:sp>
      <p:sp>
        <p:nvSpPr>
          <p:cNvPr id="179" name="Google Shape;179;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7" name="Google Shape;18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 name="Google Shape;6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 the next five years, which data acquisition/management software are you planning to use on your vessel (e.g., SCS, OpenRVDAS, CORIOLIX)? </a:t>
            </a:r>
            <a:endParaRPr sz="2200"/>
          </a:p>
          <a:p>
            <a:pPr indent="-317500" lvl="0" marL="457200" rtl="0" algn="l">
              <a:spcBef>
                <a:spcPts val="0"/>
              </a:spcBef>
              <a:spcAft>
                <a:spcPts val="0"/>
              </a:spcAft>
              <a:buSzPts val="1400"/>
              <a:buChar char="●"/>
            </a:pPr>
            <a:r>
              <a:rPr lang="en-US"/>
              <a:t>How do you plan to manage sensor metadata (e.g., hand edited spreadsheets, text files, database)?</a:t>
            </a:r>
            <a:endParaRPr/>
          </a:p>
          <a:p>
            <a:pPr indent="-317500" lvl="0" marL="457200" rtl="0" algn="l">
              <a:spcBef>
                <a:spcPts val="0"/>
              </a:spcBef>
              <a:spcAft>
                <a:spcPts val="0"/>
              </a:spcAft>
              <a:buSzPts val="1400"/>
              <a:buChar char="●"/>
            </a:pPr>
            <a:r>
              <a:rPr lang="en-US"/>
              <a:t>What is your method for documenting sensor events (e.g., cleaning, maintenance, swap, failure)?</a:t>
            </a:r>
            <a:r>
              <a:rPr lang="en-US"/>
              <a:t>After survey: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After survey:</a:t>
            </a:r>
            <a:endParaRPr/>
          </a:p>
          <a:p>
            <a:pPr indent="0" lvl="0" marL="0" rtl="0" algn="l">
              <a:spcBef>
                <a:spcPts val="360"/>
              </a:spcBef>
              <a:spcAft>
                <a:spcPts val="0"/>
              </a:spcAft>
              <a:buNone/>
            </a:pPr>
            <a:r>
              <a:rPr b="0" i="0" lang="en-US" sz="1200" u="none" strike="noStrike">
                <a:solidFill>
                  <a:schemeClr val="dk1"/>
                </a:solidFill>
                <a:latin typeface="Arial"/>
                <a:ea typeface="Arial"/>
                <a:cs typeface="Arial"/>
                <a:sym typeface="Arial"/>
              </a:rPr>
              <a:t>In the coming years, SAMOS would like to automate both the collection of sensor metadata and sensor events.</a:t>
            </a:r>
            <a:endParaRPr/>
          </a:p>
        </p:txBody>
      </p:sp>
      <p:sp>
        <p:nvSpPr>
          <p:cNvPr id="67" name="Google Shape;67;p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 name="Google Shape;7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t>Automating metadata allows technicians to enter updates in one place - in a machine harvestable system on the ship. </a:t>
            </a:r>
            <a:endParaRPr sz="1100"/>
          </a:p>
          <a:p>
            <a:pPr indent="-298450" lvl="0" marL="457200" rtl="0" algn="l">
              <a:lnSpc>
                <a:spcPct val="115000"/>
              </a:lnSpc>
              <a:spcBef>
                <a:spcPts val="0"/>
              </a:spcBef>
              <a:spcAft>
                <a:spcPts val="0"/>
              </a:spcAft>
              <a:buClr>
                <a:schemeClr val="dk1"/>
              </a:buClr>
              <a:buSzPts val="1100"/>
              <a:buChar char="●"/>
            </a:pPr>
            <a:r>
              <a:rPr lang="en-US" sz="1100"/>
              <a:t>Metadata exchange with SAMOS can then be automated via API calls or exchange of machine-parsable metadata files (SCS and CORIOLIX presently support the latter).</a:t>
            </a:r>
            <a:endParaRPr sz="1100"/>
          </a:p>
          <a:p>
            <a:pPr indent="0" lvl="0" marL="0" rtl="0" algn="l">
              <a:spcBef>
                <a:spcPts val="0"/>
              </a:spcBef>
              <a:spcAft>
                <a:spcPts val="0"/>
              </a:spcAft>
              <a:buNone/>
            </a:pPr>
            <a:r>
              <a:t/>
            </a:r>
            <a:endParaRPr/>
          </a:p>
        </p:txBody>
      </p:sp>
      <p:sp>
        <p:nvSpPr>
          <p:cNvPr id="76" name="Google Shape;76;p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t>Being able to harvest sensor events programmatically (e.g. via API call) will allow SAMOS to use events to automate quality flagging for some parameters (see Poster on this topic).</a:t>
            </a:r>
            <a:endParaRPr sz="1100"/>
          </a:p>
          <a:p>
            <a:pPr indent="0" lvl="0" marL="0" rtl="0" algn="l">
              <a:spcBef>
                <a:spcPts val="360"/>
              </a:spcBef>
              <a:spcAft>
                <a:spcPts val="0"/>
              </a:spcAft>
              <a:buNone/>
            </a:pPr>
            <a:r>
              <a:t/>
            </a:r>
            <a:endParaRPr/>
          </a:p>
        </p:txBody>
      </p:sp>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 name="Google Shape;9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Over the past few years, we have seen several changes in the available weather and ocean sensors. </a:t>
            </a:r>
            <a:endParaRPr b="0" i="0" sz="1200" u="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We want to take this opportunity to discuss some of the trends in sensors measuring SAMOS parameters.</a:t>
            </a:r>
            <a:endParaRPr b="0"/>
          </a:p>
          <a:p>
            <a:pPr indent="0" lvl="0" marL="0" rtl="0" algn="l">
              <a:spcBef>
                <a:spcPts val="360"/>
              </a:spcBef>
              <a:spcAft>
                <a:spcPts val="0"/>
              </a:spcAft>
              <a:buNone/>
            </a:pPr>
            <a:r>
              <a:t/>
            </a:r>
            <a:endParaRPr/>
          </a:p>
          <a:p>
            <a:pPr indent="0" lvl="0" marL="0" rtl="0" algn="l">
              <a:spcBef>
                <a:spcPts val="360"/>
              </a:spcBef>
              <a:spcAft>
                <a:spcPts val="0"/>
              </a:spcAft>
              <a:buNone/>
            </a:pPr>
            <a:r>
              <a:rPr lang="en-US"/>
              <a:t>Images of all-in-one weather stations, sonic anemometers, OSI optical rain sensor, K&amp;Z radiometers.</a:t>
            </a:r>
            <a:br>
              <a:rPr lang="en-US"/>
            </a:br>
            <a:endParaRPr/>
          </a:p>
        </p:txBody>
      </p:sp>
      <p:sp>
        <p:nvSpPr>
          <p:cNvPr id="91" name="Google Shape;91;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Are you</a:t>
            </a:r>
            <a:r>
              <a:rPr lang="en-US"/>
              <a:t> deploying “all in one” meteorological sensors (e.g., Vaisala WXT, Gill MetPack…)?</a:t>
            </a:r>
            <a:endParaRPr/>
          </a:p>
          <a:p>
            <a:pPr indent="0" lvl="0" marL="0" rtl="0" algn="l">
              <a:spcBef>
                <a:spcPts val="440"/>
              </a:spcBef>
              <a:spcAft>
                <a:spcPts val="0"/>
              </a:spcAft>
              <a:buNone/>
            </a:pPr>
            <a:r>
              <a:rPr lang="en-US"/>
              <a:t>Are deploying stand-alone sonic anemometers?</a:t>
            </a:r>
            <a:endParaRPr/>
          </a:p>
          <a:p>
            <a:pPr indent="0" lvl="0" marL="0" rtl="0" algn="l">
              <a:spcBef>
                <a:spcPts val="440"/>
              </a:spcBef>
              <a:spcAft>
                <a:spcPts val="0"/>
              </a:spcAft>
              <a:buNone/>
            </a:pPr>
            <a:r>
              <a:rPr lang="en-US"/>
              <a:t>Do you still operate stand-alone mechanical (propellor/vane or cup) anemometers?</a:t>
            </a:r>
            <a:endParaRPr/>
          </a:p>
          <a:p>
            <a:pPr indent="0" lvl="0" marL="0" rtl="0" algn="l">
              <a:spcBef>
                <a:spcPts val="440"/>
              </a:spcBef>
              <a:spcAft>
                <a:spcPts val="0"/>
              </a:spcAft>
              <a:buNone/>
            </a:pPr>
            <a:r>
              <a:rPr lang="en-US"/>
              <a:t>For shortwave/longwave atmospheric radiation, are you using Eppleys?</a:t>
            </a:r>
            <a:endParaRPr/>
          </a:p>
          <a:p>
            <a:pPr indent="0" lvl="0" marL="0" rtl="0" algn="l">
              <a:spcBef>
                <a:spcPts val="440"/>
              </a:spcBef>
              <a:spcAft>
                <a:spcPts val="0"/>
              </a:spcAft>
              <a:buNone/>
            </a:pPr>
            <a:r>
              <a:rPr lang="en-US"/>
              <a:t>Do you have a plan to move away from Eppley sensors?</a:t>
            </a:r>
            <a:endParaRPr/>
          </a:p>
          <a:p>
            <a:pPr indent="0" lvl="0" marL="0" rtl="0" algn="l">
              <a:spcBef>
                <a:spcPts val="440"/>
              </a:spcBef>
              <a:spcAft>
                <a:spcPts val="0"/>
              </a:spcAft>
              <a:buNone/>
            </a:pPr>
            <a:r>
              <a:rPr lang="en-US"/>
              <a:t>Do you currently have a rainfall/precipitation sensor deployed?</a:t>
            </a:r>
            <a:endParaRPr/>
          </a:p>
          <a:p>
            <a:pPr indent="0" lvl="0" marL="0" rtl="0" algn="l">
              <a:spcBef>
                <a:spcPts val="360"/>
              </a:spcBef>
              <a:spcAft>
                <a:spcPts val="0"/>
              </a:spcAft>
              <a:buNone/>
            </a:pPr>
            <a:r>
              <a:t/>
            </a:r>
            <a:endParaRPr/>
          </a:p>
        </p:txBody>
      </p:sp>
      <p:sp>
        <p:nvSpPr>
          <p:cNvPr id="104" name="Google Shape;1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t>All in ones and </a:t>
            </a:r>
            <a:r>
              <a:rPr lang="en-US" sz="1100" u="sng"/>
              <a:t>sonic anemometers</a:t>
            </a:r>
            <a:r>
              <a:rPr lang="en-US" sz="1100"/>
              <a:t> pose an </a:t>
            </a:r>
            <a:r>
              <a:rPr lang="en-US" sz="1100" u="sng"/>
              <a:t>installation challenge</a:t>
            </a:r>
            <a:r>
              <a:rPr lang="en-US" sz="1100"/>
              <a:t>.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US" sz="1100"/>
              <a:t>Note the Goal and Why.</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US" sz="1100"/>
              <a:t>How do you orient the north mark (zero line) on the sensor to ensure correct platform (ship) relative wind direction?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Clr>
                <a:schemeClr val="dk1"/>
              </a:buClr>
              <a:buSzPts val="1100"/>
              <a:buFont typeface="Arial"/>
              <a:buNone/>
            </a:pPr>
            <a:r>
              <a:rPr lang="en-US" sz="1100"/>
              <a:t>This is one of the most common problems SAMOS identifies with ship-relative winds (and subsequently the calculated true winds).</a:t>
            </a:r>
            <a:endParaRPr sz="1100"/>
          </a:p>
          <a:p>
            <a:pPr indent="0" lvl="0" marL="0" rtl="0" algn="l">
              <a:spcBef>
                <a:spcPts val="360"/>
              </a:spcBef>
              <a:spcAft>
                <a:spcPts val="0"/>
              </a:spcAft>
              <a:buNone/>
            </a:pPr>
            <a:r>
              <a:t/>
            </a:r>
            <a:endParaRPr/>
          </a:p>
        </p:txBody>
      </p:sp>
      <p:sp>
        <p:nvSpPr>
          <p:cNvPr id="111" name="Google Shape;1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9e2e5c2869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t>Open discussion (possible prompts to stimulate discussion): </a:t>
            </a:r>
            <a:endParaRPr sz="1100"/>
          </a:p>
          <a:p>
            <a:pPr indent="0" lvl="0" marL="0" rtl="0" algn="l">
              <a:lnSpc>
                <a:spcPct val="115000"/>
              </a:lnSpc>
              <a:spcBef>
                <a:spcPts val="0"/>
              </a:spcBef>
              <a:spcAft>
                <a:spcPts val="0"/>
              </a:spcAft>
              <a:buClr>
                <a:schemeClr val="dk1"/>
              </a:buClr>
              <a:buSzPts val="1100"/>
              <a:buFont typeface="Arial"/>
              <a:buNone/>
            </a:pPr>
            <a:r>
              <a:rPr b="1" lang="en-US" sz="1100"/>
              <a:t>Prompt</a:t>
            </a:r>
            <a:r>
              <a:rPr lang="en-US" sz="1100"/>
              <a:t>: Who has done this and what are your methods?</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Clr>
                <a:schemeClr val="dk1"/>
              </a:buClr>
              <a:buSzPts val="1100"/>
              <a:buFont typeface="Arial"/>
              <a:buNone/>
            </a:pPr>
            <a:r>
              <a:rPr b="1" lang="en-US" sz="1100"/>
              <a:t>Prompt:</a:t>
            </a:r>
            <a:r>
              <a:rPr lang="en-US" sz="1100"/>
              <a:t> When in port, can you use a portable compass and the ship’s heading (from gyrocompas) to help?</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en-US" sz="1100"/>
              <a:t>Prompt:</a:t>
            </a:r>
            <a:r>
              <a:rPr lang="en-US" sz="1100"/>
              <a:t> Can you orient the north mark to another easier reference point and adjust the wind direction following acquisition?</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285750" rtl="0" algn="l">
              <a:lnSpc>
                <a:spcPct val="115000"/>
              </a:lnSpc>
              <a:spcBef>
                <a:spcPts val="0"/>
              </a:spcBef>
              <a:spcAft>
                <a:spcPts val="0"/>
              </a:spcAft>
              <a:buNone/>
            </a:pPr>
            <a:r>
              <a:rPr lang="en-US" sz="1100"/>
              <a:t>Facilitator note: Here you can raise the idea of orienting along a cross spar with a known angle between the spar and the centerline. Must ensure this zero line angle correction is applied to the ship-relative wind, so may need to do in acquisition software or in sensor, but not in both. Will depend on your vessel setup.</a:t>
            </a:r>
            <a:endParaRPr sz="1100"/>
          </a:p>
          <a:p>
            <a:pPr indent="0" lvl="0" marL="285750" rtl="0" algn="l">
              <a:lnSpc>
                <a:spcPct val="115000"/>
              </a:lnSpc>
              <a:spcBef>
                <a:spcPts val="0"/>
              </a:spcBef>
              <a:spcAft>
                <a:spcPts val="0"/>
              </a:spcAft>
              <a:buNone/>
            </a:pPr>
            <a:r>
              <a:t/>
            </a:r>
            <a:endParaRPr sz="1100"/>
          </a:p>
          <a:p>
            <a:pPr indent="0" lvl="0" marL="285750" rtl="0" algn="l">
              <a:lnSpc>
                <a:spcPct val="115000"/>
              </a:lnSpc>
              <a:spcBef>
                <a:spcPts val="0"/>
              </a:spcBef>
              <a:spcAft>
                <a:spcPts val="0"/>
              </a:spcAft>
              <a:buClr>
                <a:schemeClr val="dk1"/>
              </a:buClr>
              <a:buSzPts val="1100"/>
              <a:buFont typeface="Arial"/>
              <a:buNone/>
            </a:pPr>
            <a:r>
              <a:rPr lang="en-US" sz="1100"/>
              <a:t>What do you do when anemometer position does not have good “line of sight” to front of ship?</a:t>
            </a:r>
            <a:endParaRPr sz="1100"/>
          </a:p>
          <a:p>
            <a:pPr indent="0" lvl="0" marL="0" rtl="0" algn="l">
              <a:spcBef>
                <a:spcPts val="360"/>
              </a:spcBef>
              <a:spcAft>
                <a:spcPts val="0"/>
              </a:spcAft>
              <a:buNone/>
            </a:pPr>
            <a:r>
              <a:t/>
            </a:r>
            <a:endParaRPr/>
          </a:p>
        </p:txBody>
      </p:sp>
      <p:sp>
        <p:nvSpPr>
          <p:cNvPr id="117" name="Google Shape;117;g39e2e5c2869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There has been a move in the fleet towards Kipp and Zonen for SW and LW radiation.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360"/>
              </a:spcBef>
              <a:spcAft>
                <a:spcPts val="0"/>
              </a:spcAft>
              <a:buNone/>
            </a:pPr>
            <a:r>
              <a:rPr lang="en-US"/>
              <a:t>Also community interest in diffuse SW measurement - SPN1 is a low cost option.</a:t>
            </a:r>
            <a:endParaRPr/>
          </a:p>
          <a:p>
            <a:pPr indent="0" lvl="0" marL="0" rtl="0" algn="l">
              <a:spcBef>
                <a:spcPts val="360"/>
              </a:spcBef>
              <a:spcAft>
                <a:spcPts val="0"/>
              </a:spcAft>
              <a:buNone/>
            </a:pPr>
            <a:r>
              <a:t/>
            </a:r>
            <a:endParaRPr/>
          </a:p>
          <a:p>
            <a:pPr indent="0" lvl="0" marL="0" rtl="0" algn="l">
              <a:lnSpc>
                <a:spcPct val="115000"/>
              </a:lnSpc>
              <a:spcBef>
                <a:spcPts val="0"/>
              </a:spcBef>
              <a:spcAft>
                <a:spcPts val="0"/>
              </a:spcAft>
              <a:buNone/>
            </a:pPr>
            <a:r>
              <a:rPr lang="en-US"/>
              <a:t>We have seen operators struggle with integrating Kipp and Zonen sensors into their existing systems.</a:t>
            </a:r>
            <a:endParaRPr/>
          </a:p>
          <a:p>
            <a:pPr indent="0" lvl="0" marL="0" rtl="0" algn="l">
              <a:lnSpc>
                <a:spcPct val="115000"/>
              </a:lnSpc>
              <a:spcBef>
                <a:spcPts val="0"/>
              </a:spcBef>
              <a:spcAft>
                <a:spcPts val="0"/>
              </a:spcAft>
              <a:buNone/>
            </a:pPr>
            <a:r>
              <a:t/>
            </a:r>
            <a:endParaRPr/>
          </a:p>
          <a:p>
            <a:pPr indent="0" lvl="0" marL="285750" rtl="0" algn="l">
              <a:lnSpc>
                <a:spcPct val="115000"/>
              </a:lnSpc>
              <a:spcBef>
                <a:spcPts val="0"/>
              </a:spcBef>
              <a:spcAft>
                <a:spcPts val="0"/>
              </a:spcAft>
              <a:buNone/>
            </a:pPr>
            <a:r>
              <a:rPr b="1" lang="en-US" sz="1100"/>
              <a:t>Prompt</a:t>
            </a:r>
            <a:r>
              <a:rPr lang="en-US" sz="1100"/>
              <a:t> - do you have suggestions for how to interface these sensors with your data system? Are you using MODBus vs RS485?</a:t>
            </a:r>
            <a:endParaRPr sz="1100"/>
          </a:p>
          <a:p>
            <a:pPr indent="0" lvl="0" marL="285750" rtl="0" algn="l">
              <a:lnSpc>
                <a:spcPct val="115000"/>
              </a:lnSpc>
              <a:spcBef>
                <a:spcPts val="0"/>
              </a:spcBef>
              <a:spcAft>
                <a:spcPts val="0"/>
              </a:spcAft>
              <a:buNone/>
            </a:pPr>
            <a:r>
              <a:t/>
            </a:r>
            <a:endParaRPr sz="1100"/>
          </a:p>
          <a:p>
            <a:pPr indent="0" lvl="0" marL="285750" rtl="0" algn="l">
              <a:lnSpc>
                <a:spcPct val="115000"/>
              </a:lnSpc>
              <a:spcBef>
                <a:spcPts val="0"/>
              </a:spcBef>
              <a:spcAft>
                <a:spcPts val="0"/>
              </a:spcAft>
              <a:buNone/>
            </a:pPr>
            <a:r>
              <a:rPr lang="en-US" sz="1100"/>
              <a:t>James Caison (OSU) and Carmen Greto (UAF) both note they developed custom scripts to interpret and process these sensors’ unique protocols.</a:t>
            </a:r>
            <a:endParaRPr sz="1100"/>
          </a:p>
          <a:p>
            <a:pPr indent="0" lvl="0" marL="285750" rtl="0" algn="l">
              <a:lnSpc>
                <a:spcPct val="115000"/>
              </a:lnSpc>
              <a:spcBef>
                <a:spcPts val="0"/>
              </a:spcBef>
              <a:spcAft>
                <a:spcPts val="0"/>
              </a:spcAft>
              <a:buNone/>
            </a:pPr>
            <a:r>
              <a:t/>
            </a:r>
            <a:endParaRPr sz="1100"/>
          </a:p>
          <a:p>
            <a:pPr indent="0" lvl="0" marL="285750" rtl="0" algn="l">
              <a:lnSpc>
                <a:spcPct val="115000"/>
              </a:lnSpc>
              <a:spcBef>
                <a:spcPts val="0"/>
              </a:spcBef>
              <a:spcAft>
                <a:spcPts val="0"/>
              </a:spcAft>
              <a:buNone/>
            </a:pPr>
            <a:r>
              <a:rPr b="1" lang="en-US" sz="1100"/>
              <a:t>Prompt</a:t>
            </a:r>
            <a:r>
              <a:rPr lang="en-US" sz="1100"/>
              <a:t>: K&amp;Zs have data loggers/software that can be purchased for independent operation, but will these integrate into your shipboard systems?</a:t>
            </a:r>
            <a:endParaRPr sz="1100"/>
          </a:p>
          <a:p>
            <a:pPr indent="0" lvl="0" marL="285750" rtl="0" algn="l">
              <a:lnSpc>
                <a:spcPct val="115000"/>
              </a:lnSpc>
              <a:spcBef>
                <a:spcPts val="0"/>
              </a:spcBef>
              <a:spcAft>
                <a:spcPts val="0"/>
              </a:spcAft>
              <a:buNone/>
            </a:pPr>
            <a:r>
              <a:t/>
            </a:r>
            <a:endParaRPr sz="1100"/>
          </a:p>
          <a:p>
            <a:pPr indent="0" lvl="0" marL="285750" rtl="0" algn="l">
              <a:lnSpc>
                <a:spcPct val="115000"/>
              </a:lnSpc>
              <a:spcBef>
                <a:spcPts val="0"/>
              </a:spcBef>
              <a:spcAft>
                <a:spcPts val="0"/>
              </a:spcAft>
              <a:buNone/>
            </a:pPr>
            <a:r>
              <a:rPr b="1" lang="en-US" sz="1100"/>
              <a:t>Prompt</a:t>
            </a:r>
            <a:r>
              <a:rPr lang="en-US" sz="1100"/>
              <a:t>: Can some sharing of code/procedures be done?</a:t>
            </a:r>
            <a:endParaRPr sz="1100"/>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360"/>
              </a:spcBef>
              <a:spcAft>
                <a:spcPts val="0"/>
              </a:spcAft>
              <a:buNone/>
            </a:pPr>
            <a:r>
              <a:t/>
            </a:r>
            <a:endParaRPr/>
          </a:p>
        </p:txBody>
      </p:sp>
      <p:sp>
        <p:nvSpPr>
          <p:cNvPr id="124" name="Google Shape;12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440"/>
              </a:spcBef>
              <a:spcAft>
                <a:spcPts val="0"/>
              </a:spcAft>
              <a:buSzPts val="2200"/>
              <a:buNone/>
              <a:defRPr/>
            </a:lvl1pPr>
            <a:lvl2pPr lvl="1" algn="ctr">
              <a:spcBef>
                <a:spcPts val="400"/>
              </a:spcBef>
              <a:spcAft>
                <a:spcPts val="0"/>
              </a:spcAft>
              <a:buSzPts val="2000"/>
              <a:buNone/>
              <a:defRPr/>
            </a:lvl2pPr>
            <a:lvl3pPr lvl="2" algn="ctr">
              <a:spcBef>
                <a:spcPts val="360"/>
              </a:spcBef>
              <a:spcAft>
                <a:spcPts val="0"/>
              </a:spcAft>
              <a:buSzPts val="1440"/>
              <a:buNone/>
              <a:defRPr/>
            </a:lvl3pPr>
            <a:lvl4pPr lvl="3" algn="ctr">
              <a:spcBef>
                <a:spcPts val="320"/>
              </a:spcBef>
              <a:spcAft>
                <a:spcPts val="0"/>
              </a:spcAft>
              <a:buSzPts val="1600"/>
              <a:buFont typeface="Arial"/>
              <a:buNone/>
              <a:defRPr/>
            </a:lvl4pPr>
            <a:lvl5pPr lvl="4" algn="ctr">
              <a:spcBef>
                <a:spcPts val="320"/>
              </a:spcBef>
              <a:spcAft>
                <a:spcPts val="0"/>
              </a:spcAft>
              <a:buClr>
                <a:schemeClr val="dk1"/>
              </a:buClr>
              <a:buSzPts val="1600"/>
              <a:buFont typeface="Arial"/>
              <a:buNone/>
              <a:defRPr/>
            </a:lvl5pPr>
            <a:lvl6pPr lvl="5" algn="ctr">
              <a:spcBef>
                <a:spcPts val="320"/>
              </a:spcBef>
              <a:spcAft>
                <a:spcPts val="0"/>
              </a:spcAft>
              <a:buClr>
                <a:schemeClr val="dk1"/>
              </a:buClr>
              <a:buSzPts val="1600"/>
              <a:buFont typeface="Arial"/>
              <a:buNone/>
              <a:defRPr/>
            </a:lvl6pPr>
            <a:lvl7pPr lvl="6" algn="ctr">
              <a:spcBef>
                <a:spcPts val="320"/>
              </a:spcBef>
              <a:spcAft>
                <a:spcPts val="0"/>
              </a:spcAft>
              <a:buClr>
                <a:schemeClr val="dk1"/>
              </a:buClr>
              <a:buSzPts val="1600"/>
              <a:buFont typeface="Arial"/>
              <a:buNone/>
              <a:defRPr/>
            </a:lvl7pPr>
            <a:lvl8pPr lvl="7" algn="ctr">
              <a:spcBef>
                <a:spcPts val="320"/>
              </a:spcBef>
              <a:spcAft>
                <a:spcPts val="0"/>
              </a:spcAft>
              <a:buClr>
                <a:schemeClr val="dk1"/>
              </a:buClr>
              <a:buSzPts val="1600"/>
              <a:buFont typeface="Arial"/>
              <a:buNone/>
              <a:defRPr/>
            </a:lvl8pPr>
            <a:lvl9pPr lvl="8" algn="ctr">
              <a:spcBef>
                <a:spcPts val="320"/>
              </a:spcBef>
              <a:spcAft>
                <a:spcPts val="0"/>
              </a:spcAft>
              <a:buClr>
                <a:schemeClr val="dk1"/>
              </a:buClr>
              <a:buSzPts val="1600"/>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 name="Shape 50"/>
        <p:cNvGrpSpPr/>
        <p:nvPr/>
      </p:nvGrpSpPr>
      <p:grpSpPr>
        <a:xfrm>
          <a:off x="0" y="0"/>
          <a:ext cx="0" cy="0"/>
          <a:chOff x="0" y="0"/>
          <a:chExt cx="0" cy="0"/>
        </a:xfrm>
      </p:grpSpPr>
      <p:sp>
        <p:nvSpPr>
          <p:cNvPr id="51" name="Google Shape;51;p11"/>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11"/>
          <p:cNvSpPr txBox="1"/>
          <p:nvPr>
            <p:ph idx="1" type="body"/>
          </p:nvPr>
        </p:nvSpPr>
        <p:spPr>
          <a:xfrm rot="5400000">
            <a:off x="3664743" y="-2080418"/>
            <a:ext cx="4862513" cy="11176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 name="Shape 53"/>
        <p:cNvGrpSpPr/>
        <p:nvPr/>
      </p:nvGrpSpPr>
      <p:grpSpPr>
        <a:xfrm>
          <a:off x="0" y="0"/>
          <a:ext cx="0" cy="0"/>
          <a:chOff x="0" y="0"/>
          <a:chExt cx="0" cy="0"/>
        </a:xfrm>
      </p:grpSpPr>
      <p:sp>
        <p:nvSpPr>
          <p:cNvPr id="54" name="Google Shape;54;p12"/>
          <p:cNvSpPr txBox="1"/>
          <p:nvPr>
            <p:ph type="title"/>
          </p:nvPr>
        </p:nvSpPr>
        <p:spPr>
          <a:xfrm rot="5400000">
            <a:off x="7505700" y="1765300"/>
            <a:ext cx="5562600" cy="2794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12"/>
          <p:cNvSpPr txBox="1"/>
          <p:nvPr>
            <p:ph idx="1" type="body"/>
          </p:nvPr>
        </p:nvSpPr>
        <p:spPr>
          <a:xfrm rot="5400000">
            <a:off x="1816100" y="-927100"/>
            <a:ext cx="5562600" cy="8178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3"/>
          <p:cNvSpPr txBox="1"/>
          <p:nvPr>
            <p:ph idx="1" type="body"/>
          </p:nvPr>
        </p:nvSpPr>
        <p:spPr>
          <a:xfrm>
            <a:off x="508000" y="1076325"/>
            <a:ext cx="11176000" cy="486251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4"/>
          <p:cNvSpPr txBox="1"/>
          <p:nvPr>
            <p:ph idx="1" type="body"/>
          </p:nvPr>
        </p:nvSpPr>
        <p:spPr>
          <a:xfrm>
            <a:off x="508000" y="1088572"/>
            <a:ext cx="5486400" cy="4855029"/>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30200" lvl="4" marL="2286000" algn="l">
              <a:spcBef>
                <a:spcPts val="320"/>
              </a:spcBef>
              <a:spcAft>
                <a:spcPts val="0"/>
              </a:spcAft>
              <a:buClr>
                <a:schemeClr val="dk1"/>
              </a:buClr>
              <a:buSzPts val="1600"/>
              <a:buFont typeface="Arial"/>
              <a:buChar char="»"/>
              <a:defRPr sz="16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9" name="Google Shape;29;p4"/>
          <p:cNvSpPr txBox="1"/>
          <p:nvPr>
            <p:ph idx="2" type="body"/>
          </p:nvPr>
        </p:nvSpPr>
        <p:spPr>
          <a:xfrm>
            <a:off x="6197600" y="1088572"/>
            <a:ext cx="5486400" cy="4855029"/>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30200" lvl="4" marL="2286000" algn="l">
              <a:spcBef>
                <a:spcPts val="320"/>
              </a:spcBef>
              <a:spcAft>
                <a:spcPts val="0"/>
              </a:spcAft>
              <a:buClr>
                <a:schemeClr val="dk1"/>
              </a:buClr>
              <a:buSzPts val="1600"/>
              <a:buFont typeface="Arial"/>
              <a:buChar char="»"/>
              <a:defRPr sz="16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280"/>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7"/>
          <p:cNvSpPr txBox="1"/>
          <p:nvPr>
            <p:ph type="title"/>
          </p:nvPr>
        </p:nvSpPr>
        <p:spPr>
          <a:xfrm>
            <a:off x="609600" y="274639"/>
            <a:ext cx="10972800" cy="66879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7"/>
          <p:cNvSpPr txBox="1"/>
          <p:nvPr>
            <p:ph idx="1" type="body"/>
          </p:nvPr>
        </p:nvSpPr>
        <p:spPr>
          <a:xfrm>
            <a:off x="609600" y="109969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7" name="Google Shape;37;p7"/>
          <p:cNvSpPr txBox="1"/>
          <p:nvPr>
            <p:ph idx="2" type="body"/>
          </p:nvPr>
        </p:nvSpPr>
        <p:spPr>
          <a:xfrm>
            <a:off x="609600" y="1814286"/>
            <a:ext cx="5386917" cy="4166737"/>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8" name="Google Shape;38;p7"/>
          <p:cNvSpPr txBox="1"/>
          <p:nvPr>
            <p:ph idx="3" type="body"/>
          </p:nvPr>
        </p:nvSpPr>
        <p:spPr>
          <a:xfrm>
            <a:off x="6193368" y="109969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9" name="Google Shape;39;p7"/>
          <p:cNvSpPr txBox="1"/>
          <p:nvPr>
            <p:ph idx="4" type="body"/>
          </p:nvPr>
        </p:nvSpPr>
        <p:spPr>
          <a:xfrm>
            <a:off x="6193368" y="1814286"/>
            <a:ext cx="5389033" cy="4166737"/>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50519" lvl="2" marL="1371600" algn="l">
              <a:spcBef>
                <a:spcPts val="480"/>
              </a:spcBef>
              <a:spcAft>
                <a:spcPts val="0"/>
              </a:spcAft>
              <a:buSzPts val="1920"/>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5" name="Google Shape;45;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sp>
        <p:nvSpPr>
          <p:cNvPr id="47" name="Google Shape;47;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10"/>
          <p:cNvSpPr/>
          <p:nvPr>
            <p:ph idx="2" type="pic"/>
          </p:nvPr>
        </p:nvSpPr>
        <p:spPr>
          <a:xfrm>
            <a:off x="2389717" y="612775"/>
            <a:ext cx="7315200" cy="4114800"/>
          </a:xfrm>
          <a:prstGeom prst="rect">
            <a:avLst/>
          </a:prstGeom>
          <a:noFill/>
          <a:ln>
            <a:noFill/>
          </a:ln>
        </p:spPr>
      </p:sp>
      <p:sp>
        <p:nvSpPr>
          <p:cNvPr id="49" name="Google Shape;49;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3.gif"/><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theme" Target="../theme/theme2.xml"/><Relationship Id="rId16" Type="http://schemas.openxmlformats.org/officeDocument/2006/relationships/slideLayout" Target="../slideLayouts/slideLayout11.xml"/><Relationship Id="rId5" Type="http://schemas.openxmlformats.org/officeDocument/2006/relationships/image" Target="../media/image5.gif"/><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9pPr>
          </a:lstStyle>
          <a:p/>
        </p:txBody>
      </p:sp>
      <p:sp>
        <p:nvSpPr>
          <p:cNvPr id="11" name="Google Shape;11;p1"/>
          <p:cNvSpPr txBox="1"/>
          <p:nvPr>
            <p:ph idx="1" type="body"/>
          </p:nvPr>
        </p:nvSpPr>
        <p:spPr>
          <a:xfrm>
            <a:off x="508000" y="1076325"/>
            <a:ext cx="11176000" cy="4862513"/>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FF0000"/>
              </a:buClr>
              <a:buSzPts val="2200"/>
              <a:buFont typeface="Times"/>
              <a:buChar char="•"/>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5F6DB2"/>
              </a:buClr>
              <a:buSzPts val="2000"/>
              <a:buFont typeface="Times"/>
              <a:buChar char="•"/>
              <a:defRPr b="0" i="0" sz="2000" u="none" cap="none" strike="noStrike">
                <a:solidFill>
                  <a:schemeClr val="dk1"/>
                </a:solidFill>
                <a:latin typeface="Arial"/>
                <a:ea typeface="Arial"/>
                <a:cs typeface="Arial"/>
                <a:sym typeface="Arial"/>
              </a:defRPr>
            </a:lvl2pPr>
            <a:lvl3pPr indent="-320039" lvl="2" marL="1371600" marR="0" rtl="0" algn="l">
              <a:spcBef>
                <a:spcPts val="360"/>
              </a:spcBef>
              <a:spcAft>
                <a:spcPts val="0"/>
              </a:spcAft>
              <a:buClr>
                <a:srgbClr val="FF0000"/>
              </a:buClr>
              <a:buSzPts val="144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5F6DB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nvSpPr>
        <p:spPr>
          <a:xfrm>
            <a:off x="3382963" y="6083300"/>
            <a:ext cx="2497137"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FF0000"/>
                </a:solidFill>
                <a:latin typeface="Arial"/>
                <a:ea typeface="Arial"/>
                <a:cs typeface="Arial"/>
                <a:sym typeface="Arial"/>
              </a:rPr>
              <a:t>http://samos.coaps.fsu.edu</a:t>
            </a:r>
            <a:endParaRPr b="1" i="0" sz="1400" u="none" cap="none" strike="noStrike">
              <a:solidFill>
                <a:srgbClr val="FF0000"/>
              </a:solidFill>
              <a:latin typeface="Arial"/>
              <a:ea typeface="Arial"/>
              <a:cs typeface="Arial"/>
              <a:sym typeface="Arial"/>
            </a:endParaRPr>
          </a:p>
        </p:txBody>
      </p:sp>
      <p:cxnSp>
        <p:nvCxnSpPr>
          <p:cNvPr id="13" name="Google Shape;13;p1"/>
          <p:cNvCxnSpPr/>
          <p:nvPr/>
        </p:nvCxnSpPr>
        <p:spPr>
          <a:xfrm>
            <a:off x="508000" y="1009650"/>
            <a:ext cx="11176000" cy="0"/>
          </a:xfrm>
          <a:prstGeom prst="straightConnector1">
            <a:avLst/>
          </a:prstGeom>
          <a:noFill/>
          <a:ln cap="flat" cmpd="sng" w="28575">
            <a:solidFill>
              <a:srgbClr val="5F6DB2"/>
            </a:solidFill>
            <a:prstDash val="solid"/>
            <a:round/>
            <a:headEnd len="med" w="med" type="none"/>
            <a:tailEnd len="med" w="med" type="none"/>
          </a:ln>
        </p:spPr>
      </p:cxnSp>
      <p:cxnSp>
        <p:nvCxnSpPr>
          <p:cNvPr id="14" name="Google Shape;14;p1"/>
          <p:cNvCxnSpPr/>
          <p:nvPr/>
        </p:nvCxnSpPr>
        <p:spPr>
          <a:xfrm>
            <a:off x="508000" y="6019800"/>
            <a:ext cx="11176000" cy="0"/>
          </a:xfrm>
          <a:prstGeom prst="straightConnector1">
            <a:avLst/>
          </a:prstGeom>
          <a:noFill/>
          <a:ln cap="flat" cmpd="sng" w="19050">
            <a:solidFill>
              <a:srgbClr val="5F6DB2"/>
            </a:solidFill>
            <a:prstDash val="solid"/>
            <a:round/>
            <a:headEnd len="med" w="med" type="none"/>
            <a:tailEnd len="med" w="med" type="none"/>
          </a:ln>
        </p:spPr>
      </p:cxnSp>
      <p:pic>
        <p:nvPicPr>
          <p:cNvPr descr="samos" id="15" name="Google Shape;15;p1"/>
          <p:cNvPicPr preferRelativeResize="0"/>
          <p:nvPr/>
        </p:nvPicPr>
        <p:blipFill rotWithShape="1">
          <a:blip r:embed="rId1">
            <a:alphaModFix/>
          </a:blip>
          <a:srcRect b="0" l="0" r="0" t="0"/>
          <a:stretch/>
        </p:blipFill>
        <p:spPr>
          <a:xfrm>
            <a:off x="503238" y="6172200"/>
            <a:ext cx="5281612" cy="457200"/>
          </a:xfrm>
          <a:prstGeom prst="rect">
            <a:avLst/>
          </a:prstGeom>
          <a:noFill/>
          <a:ln>
            <a:noFill/>
          </a:ln>
        </p:spPr>
      </p:pic>
      <p:pic>
        <p:nvPicPr>
          <p:cNvPr descr="Logo&#10;&#10;Description automatically generated" id="16" name="Google Shape;16;p1"/>
          <p:cNvPicPr preferRelativeResize="0"/>
          <p:nvPr/>
        </p:nvPicPr>
        <p:blipFill rotWithShape="1">
          <a:blip r:embed="rId2">
            <a:alphaModFix/>
          </a:blip>
          <a:srcRect b="0" l="0" r="0" t="0"/>
          <a:stretch/>
        </p:blipFill>
        <p:spPr>
          <a:xfrm>
            <a:off x="7115175" y="6072188"/>
            <a:ext cx="685800" cy="685800"/>
          </a:xfrm>
          <a:prstGeom prst="rect">
            <a:avLst/>
          </a:prstGeom>
          <a:noFill/>
          <a:ln>
            <a:noFill/>
          </a:ln>
        </p:spPr>
      </p:pic>
      <p:pic>
        <p:nvPicPr>
          <p:cNvPr descr="Logo, company name&#10;&#10;Description automatically generated" id="17" name="Google Shape;17;p1"/>
          <p:cNvPicPr preferRelativeResize="0"/>
          <p:nvPr/>
        </p:nvPicPr>
        <p:blipFill rotWithShape="1">
          <a:blip r:embed="rId3">
            <a:alphaModFix/>
          </a:blip>
          <a:srcRect b="0" l="0" r="0" t="0"/>
          <a:stretch/>
        </p:blipFill>
        <p:spPr>
          <a:xfrm>
            <a:off x="9345613" y="6162675"/>
            <a:ext cx="2511425" cy="457200"/>
          </a:xfrm>
          <a:prstGeom prst="rect">
            <a:avLst/>
          </a:prstGeom>
          <a:noFill/>
          <a:ln>
            <a:noFill/>
          </a:ln>
        </p:spPr>
      </p:pic>
      <p:pic>
        <p:nvPicPr>
          <p:cNvPr descr="A picture containing text&#10;&#10;Description automatically generated" id="18" name="Google Shape;18;p1"/>
          <p:cNvPicPr preferRelativeResize="0"/>
          <p:nvPr/>
        </p:nvPicPr>
        <p:blipFill rotWithShape="1">
          <a:blip r:embed="rId4">
            <a:alphaModFix/>
          </a:blip>
          <a:srcRect b="0" l="0" r="0" t="0"/>
          <a:stretch/>
        </p:blipFill>
        <p:spPr>
          <a:xfrm>
            <a:off x="8593138" y="6057900"/>
            <a:ext cx="685800" cy="685800"/>
          </a:xfrm>
          <a:prstGeom prst="rect">
            <a:avLst/>
          </a:prstGeom>
          <a:noFill/>
          <a:ln>
            <a:noFill/>
          </a:ln>
        </p:spPr>
      </p:pic>
      <p:pic>
        <p:nvPicPr>
          <p:cNvPr descr="Icon&#10;&#10;Description automatically generated" id="19" name="Google Shape;19;p1"/>
          <p:cNvPicPr preferRelativeResize="0"/>
          <p:nvPr/>
        </p:nvPicPr>
        <p:blipFill rotWithShape="1">
          <a:blip r:embed="rId5">
            <a:alphaModFix/>
          </a:blip>
          <a:srcRect b="0" l="0" r="0" t="0"/>
          <a:stretch/>
        </p:blipFill>
        <p:spPr>
          <a:xfrm>
            <a:off x="7875588" y="6072188"/>
            <a:ext cx="685800" cy="685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s://bit.ly/SAMOS_slid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23.jp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bit.ly/SAMOS_survey"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i.org/10.3389/fmars.2024.1359149"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1828800" y="339725"/>
            <a:ext cx="8610600" cy="557213"/>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Advancing SAMOS into the Next Decade</a:t>
            </a:r>
            <a:endParaRPr/>
          </a:p>
        </p:txBody>
      </p:sp>
      <p:sp>
        <p:nvSpPr>
          <p:cNvPr id="62" name="Google Shape;62;p13"/>
          <p:cNvSpPr txBox="1"/>
          <p:nvPr>
            <p:ph idx="1" type="subTitle"/>
          </p:nvPr>
        </p:nvSpPr>
        <p:spPr>
          <a:xfrm>
            <a:off x="2895600" y="1543050"/>
            <a:ext cx="6400800" cy="2530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400"/>
              <a:buNone/>
            </a:pPr>
            <a:r>
              <a:rPr lang="en-US" sz="2400"/>
              <a:t>Shawn R. Smith, Kristen Briggs, Julia O’Neill, and Amanda Lovett</a:t>
            </a:r>
            <a:endParaRPr/>
          </a:p>
          <a:p>
            <a:pPr indent="0" lvl="0" marL="0" rtl="0" algn="ctr">
              <a:spcBef>
                <a:spcPts val="480"/>
              </a:spcBef>
              <a:spcAft>
                <a:spcPts val="0"/>
              </a:spcAft>
              <a:buSzPts val="2400"/>
              <a:buNone/>
            </a:pPr>
            <a:r>
              <a:rPr lang="en-US" sz="2400"/>
              <a:t>samos@coaps.fsu.edu</a:t>
            </a:r>
            <a:endParaRPr/>
          </a:p>
          <a:p>
            <a:pPr indent="0" lvl="0" marL="0" rtl="0" algn="ctr">
              <a:spcBef>
                <a:spcPts val="300"/>
              </a:spcBef>
              <a:spcAft>
                <a:spcPts val="0"/>
              </a:spcAft>
              <a:buSzPts val="1500"/>
              <a:buNone/>
            </a:pPr>
            <a:r>
              <a:t/>
            </a:r>
            <a:endParaRPr sz="1500"/>
          </a:p>
          <a:p>
            <a:pPr indent="0" lvl="0" marL="0" rtl="0" algn="ctr">
              <a:spcBef>
                <a:spcPts val="300"/>
              </a:spcBef>
              <a:spcAft>
                <a:spcPts val="0"/>
              </a:spcAft>
              <a:buSzPts val="1500"/>
              <a:buNone/>
            </a:pPr>
            <a:r>
              <a:rPr lang="en-US" sz="1500"/>
              <a:t>Center for Ocean-Atmospheric Prediction Studies</a:t>
            </a:r>
            <a:endParaRPr/>
          </a:p>
          <a:p>
            <a:pPr indent="0" lvl="0" marL="0" rtl="0" algn="ctr">
              <a:spcBef>
                <a:spcPts val="300"/>
              </a:spcBef>
              <a:spcAft>
                <a:spcPts val="0"/>
              </a:spcAft>
              <a:buSzPts val="1500"/>
              <a:buNone/>
            </a:pPr>
            <a:r>
              <a:rPr lang="en-US" sz="1500"/>
              <a:t>The Florida State University, Tallahassee, Florida USA</a:t>
            </a:r>
            <a:endParaRPr/>
          </a:p>
          <a:p>
            <a:pPr indent="0" lvl="0" marL="0" rtl="0" algn="ctr">
              <a:spcBef>
                <a:spcPts val="300"/>
              </a:spcBef>
              <a:spcAft>
                <a:spcPts val="0"/>
              </a:spcAft>
              <a:buSzPts val="1500"/>
              <a:buNone/>
            </a:pPr>
            <a:r>
              <a:t/>
            </a:r>
            <a:endParaRPr sz="1500"/>
          </a:p>
          <a:p>
            <a:pPr indent="0" lvl="0" marL="0" rtl="0" algn="ctr">
              <a:spcBef>
                <a:spcPts val="300"/>
              </a:spcBef>
              <a:spcAft>
                <a:spcPts val="0"/>
              </a:spcAft>
              <a:buSzPts val="1500"/>
              <a:buNone/>
            </a:pPr>
            <a:r>
              <a:rPr lang="en-US" sz="1500"/>
              <a:t>RVTEC Breakout, 5 November 2025</a:t>
            </a:r>
            <a:endParaRPr/>
          </a:p>
        </p:txBody>
      </p:sp>
      <p:pic>
        <p:nvPicPr>
          <p:cNvPr descr="logo" id="63" name="Google Shape;63;p13"/>
          <p:cNvPicPr preferRelativeResize="0"/>
          <p:nvPr/>
        </p:nvPicPr>
        <p:blipFill rotWithShape="1">
          <a:blip r:embed="rId3">
            <a:alphaModFix/>
          </a:blip>
          <a:srcRect b="0" l="0" r="0" t="0"/>
          <a:stretch/>
        </p:blipFill>
        <p:spPr>
          <a:xfrm>
            <a:off x="5086350" y="4191000"/>
            <a:ext cx="2000250" cy="15446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idx="4294967295" type="title"/>
          </p:nvPr>
        </p:nvSpPr>
        <p:spPr>
          <a:xfrm>
            <a:off x="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Measuring Precipitation</a:t>
            </a:r>
            <a:endParaRPr/>
          </a:p>
        </p:txBody>
      </p:sp>
      <p:pic>
        <p:nvPicPr>
          <p:cNvPr id="134" name="Google Shape;134;p22"/>
          <p:cNvPicPr preferRelativeResize="0"/>
          <p:nvPr/>
        </p:nvPicPr>
        <p:blipFill rotWithShape="1">
          <a:blip r:embed="rId3">
            <a:alphaModFix/>
          </a:blip>
          <a:srcRect b="0" l="0" r="0" t="0"/>
          <a:stretch/>
        </p:blipFill>
        <p:spPr>
          <a:xfrm>
            <a:off x="958815" y="1556903"/>
            <a:ext cx="2105025" cy="4007968"/>
          </a:xfrm>
          <a:prstGeom prst="rect">
            <a:avLst/>
          </a:prstGeom>
          <a:noFill/>
          <a:ln>
            <a:noFill/>
          </a:ln>
        </p:spPr>
      </p:pic>
      <p:pic>
        <p:nvPicPr>
          <p:cNvPr id="135" name="Google Shape;135;p22"/>
          <p:cNvPicPr preferRelativeResize="0"/>
          <p:nvPr/>
        </p:nvPicPr>
        <p:blipFill rotWithShape="1">
          <a:blip r:embed="rId4">
            <a:alphaModFix/>
          </a:blip>
          <a:srcRect b="7306" l="56377" r="24528" t="21564"/>
          <a:stretch/>
        </p:blipFill>
        <p:spPr>
          <a:xfrm>
            <a:off x="3686175" y="1540554"/>
            <a:ext cx="2743200" cy="3829722"/>
          </a:xfrm>
          <a:prstGeom prst="rect">
            <a:avLst/>
          </a:prstGeom>
          <a:noFill/>
          <a:ln>
            <a:noFill/>
          </a:ln>
        </p:spPr>
      </p:pic>
      <p:sp>
        <p:nvSpPr>
          <p:cNvPr id="136" name="Google Shape;136;p22"/>
          <p:cNvSpPr txBox="1"/>
          <p:nvPr/>
        </p:nvSpPr>
        <p:spPr>
          <a:xfrm>
            <a:off x="3762375" y="5350555"/>
            <a:ext cx="273504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Hasse et al., 1998</a:t>
            </a:r>
            <a:endParaRPr b="0" i="0" sz="2400" u="none" cap="none" strike="noStrike">
              <a:solidFill>
                <a:schemeClr val="dk1"/>
              </a:solidFill>
              <a:latin typeface="Arial"/>
              <a:ea typeface="Arial"/>
              <a:cs typeface="Arial"/>
              <a:sym typeface="Arial"/>
            </a:endParaRPr>
          </a:p>
        </p:txBody>
      </p:sp>
      <p:sp>
        <p:nvSpPr>
          <p:cNvPr id="137" name="Google Shape;137;p22"/>
          <p:cNvSpPr txBox="1"/>
          <p:nvPr/>
        </p:nvSpPr>
        <p:spPr>
          <a:xfrm>
            <a:off x="1523734" y="5445803"/>
            <a:ext cx="1109599"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Siphon</a:t>
            </a:r>
            <a:endParaRPr b="1" i="0" sz="2400" u="none" cap="none" strike="noStrike">
              <a:solidFill>
                <a:schemeClr val="dk1"/>
              </a:solidFill>
              <a:latin typeface="Times New Roman"/>
              <a:ea typeface="Times New Roman"/>
              <a:cs typeface="Times New Roman"/>
              <a:sym typeface="Times New Roman"/>
            </a:endParaRPr>
          </a:p>
        </p:txBody>
      </p:sp>
      <p:sp>
        <p:nvSpPr>
          <p:cNvPr id="138" name="Google Shape;138;p22"/>
          <p:cNvSpPr txBox="1"/>
          <p:nvPr/>
        </p:nvSpPr>
        <p:spPr>
          <a:xfrm>
            <a:off x="8850534" y="1242156"/>
            <a:ext cx="1350738" cy="4000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Acoustic</a:t>
            </a:r>
            <a:endParaRPr b="1" i="0" sz="2000" u="none" cap="none" strike="noStrike">
              <a:solidFill>
                <a:schemeClr val="dk1"/>
              </a:solidFill>
              <a:latin typeface="Arial"/>
              <a:ea typeface="Arial"/>
              <a:cs typeface="Arial"/>
              <a:sym typeface="Arial"/>
            </a:endParaRPr>
          </a:p>
        </p:txBody>
      </p:sp>
      <p:sp>
        <p:nvSpPr>
          <p:cNvPr id="139" name="Google Shape;139;p22"/>
          <p:cNvSpPr txBox="1"/>
          <p:nvPr/>
        </p:nvSpPr>
        <p:spPr>
          <a:xfrm>
            <a:off x="2633332" y="1182500"/>
            <a:ext cx="1610055" cy="4000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Volumetric</a:t>
            </a:r>
            <a:endParaRPr b="1" i="0" sz="2000" u="none" cap="none" strike="noStrike">
              <a:solidFill>
                <a:schemeClr val="dk1"/>
              </a:solidFill>
              <a:latin typeface="Arial"/>
              <a:ea typeface="Arial"/>
              <a:cs typeface="Arial"/>
              <a:sym typeface="Arial"/>
            </a:endParaRPr>
          </a:p>
        </p:txBody>
      </p:sp>
      <p:pic>
        <p:nvPicPr>
          <p:cNvPr descr="Vaisala Weather Transmitter WXT530 Series" id="140" name="Google Shape;140;p22"/>
          <p:cNvPicPr preferRelativeResize="0"/>
          <p:nvPr/>
        </p:nvPicPr>
        <p:blipFill rotWithShape="1">
          <a:blip r:embed="rId5">
            <a:alphaModFix/>
          </a:blip>
          <a:srcRect b="20273" l="25862" r="40215" t="4886"/>
          <a:stretch/>
        </p:blipFill>
        <p:spPr>
          <a:xfrm>
            <a:off x="8490619" y="1962019"/>
            <a:ext cx="1953500" cy="324077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1400"/>
              <a:buFont typeface="Arial"/>
              <a:buNone/>
            </a:pPr>
            <a:r>
              <a:rPr lang="en-US"/>
              <a:t>Optical All Precipitation Gauge</a:t>
            </a:r>
            <a:endParaRPr/>
          </a:p>
        </p:txBody>
      </p:sp>
      <p:sp>
        <p:nvSpPr>
          <p:cNvPr id="147" name="Google Shape;147;p23"/>
          <p:cNvSpPr txBox="1"/>
          <p:nvPr>
            <p:ph idx="1" type="body"/>
          </p:nvPr>
        </p:nvSpPr>
        <p:spPr>
          <a:xfrm>
            <a:off x="524537" y="1206606"/>
            <a:ext cx="5754344" cy="473879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SzPct val="100000"/>
              <a:buNone/>
            </a:pPr>
            <a:r>
              <a:rPr lang="en-US"/>
              <a:t>Note: OWI-430 is newer version of ORG 815</a:t>
            </a:r>
            <a:endParaRPr/>
          </a:p>
          <a:p>
            <a:pPr indent="0" lvl="0" marL="0" rtl="0" algn="l">
              <a:lnSpc>
                <a:spcPct val="100000"/>
              </a:lnSpc>
              <a:spcBef>
                <a:spcPts val="372"/>
              </a:spcBef>
              <a:spcAft>
                <a:spcPts val="0"/>
              </a:spcAft>
              <a:buSzPct val="100000"/>
              <a:buNone/>
            </a:pPr>
            <a:r>
              <a:t/>
            </a:r>
            <a:endParaRPr/>
          </a:p>
          <a:p>
            <a:pPr indent="0" lvl="0" marL="0" rtl="0" algn="l">
              <a:lnSpc>
                <a:spcPct val="100000"/>
              </a:lnSpc>
              <a:spcBef>
                <a:spcPts val="372"/>
              </a:spcBef>
              <a:spcAft>
                <a:spcPts val="0"/>
              </a:spcAft>
              <a:buSzPct val="100000"/>
              <a:buNone/>
            </a:pPr>
            <a:r>
              <a:rPr lang="en-US"/>
              <a:t>Measurements:</a:t>
            </a:r>
            <a:endParaRPr/>
          </a:p>
          <a:p>
            <a:pPr indent="-342900" lvl="0" marL="342900" rtl="0" algn="l">
              <a:lnSpc>
                <a:spcPct val="100000"/>
              </a:lnSpc>
              <a:spcBef>
                <a:spcPts val="372"/>
              </a:spcBef>
              <a:spcAft>
                <a:spcPts val="0"/>
              </a:spcAft>
              <a:buSzPct val="100000"/>
              <a:buChar char="•"/>
            </a:pPr>
            <a:r>
              <a:rPr lang="en-US"/>
              <a:t>Rain and snow-water equivalent rate and accumulation</a:t>
            </a:r>
            <a:endParaRPr/>
          </a:p>
          <a:p>
            <a:pPr indent="-342900" lvl="0" marL="342900" rtl="0" algn="l">
              <a:lnSpc>
                <a:spcPct val="100000"/>
              </a:lnSpc>
              <a:spcBef>
                <a:spcPts val="372"/>
              </a:spcBef>
              <a:spcAft>
                <a:spcPts val="0"/>
              </a:spcAft>
              <a:buSzPct val="100000"/>
              <a:buChar char="•"/>
            </a:pPr>
            <a:r>
              <a:rPr lang="en-US"/>
              <a:t>Present/Past weather codes</a:t>
            </a:r>
            <a:endParaRPr/>
          </a:p>
          <a:p>
            <a:pPr indent="-285750" lvl="1" marL="742950" rtl="0" algn="l">
              <a:lnSpc>
                <a:spcPct val="100000"/>
              </a:lnSpc>
              <a:spcBef>
                <a:spcPts val="372"/>
              </a:spcBef>
              <a:spcAft>
                <a:spcPts val="0"/>
              </a:spcAft>
              <a:buSzPct val="100000"/>
              <a:buChar char="•"/>
            </a:pPr>
            <a:r>
              <a:rPr lang="en-US"/>
              <a:t>NWS – Alphabetic with intensity (+/-)</a:t>
            </a:r>
            <a:endParaRPr/>
          </a:p>
          <a:p>
            <a:pPr indent="-285750" lvl="1" marL="742950" rtl="0" algn="l">
              <a:lnSpc>
                <a:spcPct val="100000"/>
              </a:lnSpc>
              <a:spcBef>
                <a:spcPts val="372"/>
              </a:spcBef>
              <a:spcAft>
                <a:spcPts val="0"/>
              </a:spcAft>
              <a:buSzPct val="100000"/>
              <a:buChar char="•"/>
            </a:pPr>
            <a:r>
              <a:rPr lang="en-US"/>
              <a:t>WMO - Likely code table 4680, but not specified</a:t>
            </a:r>
            <a:endParaRPr/>
          </a:p>
          <a:p>
            <a:pPr indent="-342900" lvl="0" marL="342900" rtl="0" algn="l">
              <a:lnSpc>
                <a:spcPct val="100000"/>
              </a:lnSpc>
              <a:spcBef>
                <a:spcPts val="372"/>
              </a:spcBef>
              <a:spcAft>
                <a:spcPts val="0"/>
              </a:spcAft>
              <a:buSzPct val="100000"/>
              <a:buChar char="•"/>
            </a:pPr>
            <a:r>
              <a:rPr lang="en-US"/>
              <a:t>Visibility</a:t>
            </a:r>
            <a:endParaRPr/>
          </a:p>
          <a:p>
            <a:pPr indent="0" lvl="0" marL="0" rtl="0" algn="l">
              <a:lnSpc>
                <a:spcPct val="100000"/>
              </a:lnSpc>
              <a:spcBef>
                <a:spcPts val="372"/>
              </a:spcBef>
              <a:spcAft>
                <a:spcPts val="0"/>
              </a:spcAft>
              <a:buSzPct val="100000"/>
              <a:buNone/>
            </a:pPr>
            <a:r>
              <a:t/>
            </a:r>
            <a:endParaRPr/>
          </a:p>
          <a:p>
            <a:pPr indent="0" lvl="0" marL="0" rtl="0" algn="l">
              <a:lnSpc>
                <a:spcPct val="100000"/>
              </a:lnSpc>
              <a:spcBef>
                <a:spcPts val="372"/>
              </a:spcBef>
              <a:spcAft>
                <a:spcPts val="0"/>
              </a:spcAft>
              <a:buSzPct val="100000"/>
              <a:buNone/>
            </a:pPr>
            <a:r>
              <a:rPr lang="en-US"/>
              <a:t>Technology</a:t>
            </a:r>
            <a:endParaRPr/>
          </a:p>
          <a:p>
            <a:pPr indent="-342900" lvl="0" marL="342900" rtl="0" algn="l">
              <a:lnSpc>
                <a:spcPct val="100000"/>
              </a:lnSpc>
              <a:spcBef>
                <a:spcPts val="372"/>
              </a:spcBef>
              <a:spcAft>
                <a:spcPts val="0"/>
              </a:spcAft>
              <a:buSzPct val="100000"/>
              <a:buChar char="•"/>
            </a:pPr>
            <a:r>
              <a:rPr lang="en-US"/>
              <a:t>Falling precipitation varies intensity of infrared light beam along measurement path</a:t>
            </a:r>
            <a:endParaRPr/>
          </a:p>
          <a:p>
            <a:pPr indent="-342900" lvl="0" marL="342900" rtl="0" algn="l">
              <a:lnSpc>
                <a:spcPct val="100000"/>
              </a:lnSpc>
              <a:spcBef>
                <a:spcPts val="372"/>
              </a:spcBef>
              <a:spcAft>
                <a:spcPts val="0"/>
              </a:spcAft>
              <a:buSzPct val="100000"/>
              <a:buChar char="•"/>
            </a:pPr>
            <a:r>
              <a:rPr lang="en-US"/>
              <a:t>Variations, known as scintillation, have patterns that can be detected and converted to a precipitation rate</a:t>
            </a:r>
            <a:endParaRPr/>
          </a:p>
          <a:p>
            <a:pPr indent="-224790" lvl="0" marL="342900" rtl="0" algn="l">
              <a:lnSpc>
                <a:spcPct val="100000"/>
              </a:lnSpc>
              <a:spcBef>
                <a:spcPts val="372"/>
              </a:spcBef>
              <a:spcAft>
                <a:spcPts val="0"/>
              </a:spcAft>
              <a:buSzPct val="100000"/>
              <a:buNone/>
            </a:pPr>
            <a:r>
              <a:t/>
            </a:r>
            <a:endParaRPr/>
          </a:p>
        </p:txBody>
      </p:sp>
      <p:pic>
        <p:nvPicPr>
          <p:cNvPr descr="A close-up of a camera&#10;&#10;Description automatically generated" id="148" name="Google Shape;148;p23"/>
          <p:cNvPicPr preferRelativeResize="0"/>
          <p:nvPr/>
        </p:nvPicPr>
        <p:blipFill rotWithShape="1">
          <a:blip r:embed="rId3">
            <a:alphaModFix/>
          </a:blip>
          <a:srcRect b="0" l="0" r="0" t="0"/>
          <a:stretch/>
        </p:blipFill>
        <p:spPr>
          <a:xfrm>
            <a:off x="6278881" y="1959428"/>
            <a:ext cx="5303520" cy="3162732"/>
          </a:xfrm>
          <a:prstGeom prst="rect">
            <a:avLst/>
          </a:prstGeom>
          <a:noFill/>
          <a:ln>
            <a:noFill/>
          </a:ln>
        </p:spPr>
      </p:pic>
      <p:sp>
        <p:nvSpPr>
          <p:cNvPr id="149" name="Google Shape;149;p23"/>
          <p:cNvSpPr txBox="1"/>
          <p:nvPr/>
        </p:nvSpPr>
        <p:spPr>
          <a:xfrm>
            <a:off x="8576300" y="5269800"/>
            <a:ext cx="1914000" cy="523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Off-axis Lens</a:t>
            </a:r>
            <a:endParaRPr sz="2200">
              <a:solidFill>
                <a:schemeClr val="dk1"/>
              </a:solidFill>
              <a:latin typeface="Arial"/>
              <a:ea typeface="Arial"/>
              <a:cs typeface="Arial"/>
              <a:sym typeface="Arial"/>
            </a:endParaRPr>
          </a:p>
        </p:txBody>
      </p:sp>
      <p:cxnSp>
        <p:nvCxnSpPr>
          <p:cNvPr id="150" name="Google Shape;150;p23"/>
          <p:cNvCxnSpPr/>
          <p:nvPr/>
        </p:nvCxnSpPr>
        <p:spPr>
          <a:xfrm rot="10800000">
            <a:off x="9537750" y="4101650"/>
            <a:ext cx="0" cy="1236000"/>
          </a:xfrm>
          <a:prstGeom prst="straightConnector1">
            <a:avLst/>
          </a:prstGeom>
          <a:noFill/>
          <a:ln cap="flat" cmpd="sng" w="38100">
            <a:solidFill>
              <a:srgbClr val="FF3300"/>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1400"/>
              <a:buFont typeface="Arial"/>
              <a:buNone/>
            </a:pPr>
            <a:r>
              <a:rPr lang="en-US"/>
              <a:t>Why the OWI sensor?</a:t>
            </a:r>
            <a:endParaRPr/>
          </a:p>
        </p:txBody>
      </p:sp>
      <p:sp>
        <p:nvSpPr>
          <p:cNvPr id="157" name="Google Shape;157;p24"/>
          <p:cNvSpPr txBox="1"/>
          <p:nvPr>
            <p:ph idx="1" type="body"/>
          </p:nvPr>
        </p:nvSpPr>
        <p:spPr>
          <a:xfrm>
            <a:off x="609600" y="1335603"/>
            <a:ext cx="4333875" cy="4525963"/>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0"/>
              </a:spcBef>
              <a:spcAft>
                <a:spcPts val="0"/>
              </a:spcAft>
              <a:buSzPct val="100000"/>
              <a:buNone/>
            </a:pPr>
            <a:r>
              <a:rPr lang="en-US"/>
              <a:t>Recent comparisons by Dr. Elizabeth J. Thompson (NOAA/PSL) showed significant difference between RM Young 50202 and ORG 815</a:t>
            </a:r>
            <a:endParaRPr/>
          </a:p>
          <a:p>
            <a:pPr indent="-342900" lvl="0" marL="342900" rtl="0" algn="l">
              <a:lnSpc>
                <a:spcPct val="100000"/>
              </a:lnSpc>
              <a:spcBef>
                <a:spcPts val="444"/>
              </a:spcBef>
              <a:spcAft>
                <a:spcPts val="0"/>
              </a:spcAft>
              <a:buSzPct val="100000"/>
              <a:buChar char="•"/>
            </a:pPr>
            <a:r>
              <a:rPr lang="en-US"/>
              <a:t>RMY can only resolve 0 vs 5 mm/hr changes</a:t>
            </a:r>
            <a:endParaRPr/>
          </a:p>
          <a:p>
            <a:pPr indent="-342900" lvl="0" marL="342900" rtl="0" algn="l">
              <a:lnSpc>
                <a:spcPct val="100000"/>
              </a:lnSpc>
              <a:spcBef>
                <a:spcPts val="444"/>
              </a:spcBef>
              <a:spcAft>
                <a:spcPts val="0"/>
              </a:spcAft>
              <a:buSzPct val="100000"/>
              <a:buChar char="•"/>
            </a:pPr>
            <a:r>
              <a:rPr lang="en-US"/>
              <a:t>RMY can not resolve very high rain rates</a:t>
            </a:r>
            <a:endParaRPr/>
          </a:p>
          <a:p>
            <a:pPr indent="-342900" lvl="0" marL="342900" rtl="0" algn="l">
              <a:lnSpc>
                <a:spcPct val="100000"/>
              </a:lnSpc>
              <a:spcBef>
                <a:spcPts val="444"/>
              </a:spcBef>
              <a:spcAft>
                <a:spcPts val="0"/>
              </a:spcAft>
              <a:buSzPct val="100000"/>
              <a:buChar char="•"/>
            </a:pPr>
            <a:r>
              <a:rPr lang="en-US"/>
              <a:t>ORG resolves higher rates</a:t>
            </a:r>
            <a:endParaRPr/>
          </a:p>
          <a:p>
            <a:pPr indent="-342900" lvl="0" marL="342900" rtl="0" algn="l">
              <a:lnSpc>
                <a:spcPct val="100000"/>
              </a:lnSpc>
              <a:spcBef>
                <a:spcPts val="444"/>
              </a:spcBef>
              <a:spcAft>
                <a:spcPts val="0"/>
              </a:spcAft>
              <a:buSzPct val="100000"/>
              <a:buChar char="•"/>
            </a:pPr>
            <a:r>
              <a:rPr lang="en-US"/>
              <a:t>6-hour accumulation is 11 mm for ORG, only 5 mm for RMY</a:t>
            </a:r>
            <a:endParaRPr/>
          </a:p>
        </p:txBody>
      </p:sp>
      <p:pic>
        <p:nvPicPr>
          <p:cNvPr id="158" name="Google Shape;158;p24"/>
          <p:cNvPicPr preferRelativeResize="0"/>
          <p:nvPr/>
        </p:nvPicPr>
        <p:blipFill rotWithShape="1">
          <a:blip r:embed="rId3">
            <a:alphaModFix/>
          </a:blip>
          <a:srcRect b="0" l="7811" r="7015" t="0"/>
          <a:stretch/>
        </p:blipFill>
        <p:spPr>
          <a:xfrm>
            <a:off x="4943475" y="1401870"/>
            <a:ext cx="7180548" cy="42153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1400"/>
              <a:buFont typeface="Arial"/>
              <a:buNone/>
            </a:pPr>
            <a:r>
              <a:rPr lang="en-US"/>
              <a:t>Why the OWI sensor?</a:t>
            </a:r>
            <a:endParaRPr/>
          </a:p>
        </p:txBody>
      </p:sp>
      <p:sp>
        <p:nvSpPr>
          <p:cNvPr id="165" name="Google Shape;165;p25"/>
          <p:cNvSpPr txBox="1"/>
          <p:nvPr>
            <p:ph idx="1" type="body"/>
          </p:nvPr>
        </p:nvSpPr>
        <p:spPr>
          <a:xfrm>
            <a:off x="609599" y="1324971"/>
            <a:ext cx="5594781"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SzPct val="100000"/>
              <a:buChar char="•"/>
            </a:pPr>
            <a:r>
              <a:rPr lang="en-US"/>
              <a:t>RM Young 50202</a:t>
            </a:r>
            <a:endParaRPr/>
          </a:p>
          <a:p>
            <a:pPr indent="-285750" lvl="1" marL="742950" rtl="0" algn="l">
              <a:lnSpc>
                <a:spcPct val="100000"/>
              </a:lnSpc>
              <a:spcBef>
                <a:spcPts val="444"/>
              </a:spcBef>
              <a:spcAft>
                <a:spcPts val="0"/>
              </a:spcAft>
              <a:buSzPct val="100000"/>
              <a:buChar char="•"/>
            </a:pPr>
            <a:r>
              <a:rPr lang="en-US"/>
              <a:t>prone to evaporation, sloshing, data resets that make data analysis hard</a:t>
            </a:r>
            <a:endParaRPr/>
          </a:p>
          <a:p>
            <a:pPr indent="-285750" lvl="1" marL="742950" rtl="0" algn="l">
              <a:lnSpc>
                <a:spcPct val="100000"/>
              </a:lnSpc>
              <a:spcBef>
                <a:spcPts val="444"/>
              </a:spcBef>
              <a:spcAft>
                <a:spcPts val="0"/>
              </a:spcAft>
              <a:buSzPct val="100000"/>
              <a:buChar char="•"/>
            </a:pPr>
            <a:r>
              <a:rPr lang="en-US"/>
              <a:t>Flow distortion and undercatch are a problem</a:t>
            </a:r>
            <a:endParaRPr/>
          </a:p>
          <a:p>
            <a:pPr indent="-285750" lvl="1" marL="742950" rtl="0" algn="l">
              <a:lnSpc>
                <a:spcPct val="100000"/>
              </a:lnSpc>
              <a:spcBef>
                <a:spcPts val="444"/>
              </a:spcBef>
              <a:spcAft>
                <a:spcPts val="0"/>
              </a:spcAft>
              <a:buSzPct val="100000"/>
              <a:buChar char="•"/>
            </a:pPr>
            <a:r>
              <a:rPr lang="en-US"/>
              <a:t>Coarse data resolution (+/- 5 mm/hr)</a:t>
            </a:r>
            <a:endParaRPr/>
          </a:p>
          <a:p>
            <a:pPr indent="-285750" lvl="1" marL="742950" rtl="0" algn="l">
              <a:lnSpc>
                <a:spcPct val="100000"/>
              </a:lnSpc>
              <a:spcBef>
                <a:spcPts val="444"/>
              </a:spcBef>
              <a:spcAft>
                <a:spcPts val="0"/>
              </a:spcAft>
              <a:buSzPct val="100000"/>
              <a:buChar char="•"/>
            </a:pPr>
            <a:r>
              <a:rPr lang="en-US"/>
              <a:t>Soot/grit inside sensor can impact capacitance readings</a:t>
            </a:r>
            <a:endParaRPr/>
          </a:p>
          <a:p>
            <a:pPr indent="-342900" lvl="0" marL="342900" rtl="0" algn="l">
              <a:lnSpc>
                <a:spcPct val="100000"/>
              </a:lnSpc>
              <a:spcBef>
                <a:spcPts val="444"/>
              </a:spcBef>
              <a:spcAft>
                <a:spcPts val="0"/>
              </a:spcAft>
              <a:buSzPct val="100000"/>
              <a:buChar char="•"/>
            </a:pPr>
            <a:r>
              <a:rPr lang="en-US"/>
              <a:t>ORG 815</a:t>
            </a:r>
            <a:endParaRPr/>
          </a:p>
          <a:p>
            <a:pPr indent="-285750" lvl="1" marL="742950" rtl="0" algn="l">
              <a:lnSpc>
                <a:spcPct val="100000"/>
              </a:lnSpc>
              <a:spcBef>
                <a:spcPts val="444"/>
              </a:spcBef>
              <a:spcAft>
                <a:spcPts val="0"/>
              </a:spcAft>
              <a:buSzPct val="100000"/>
              <a:buChar char="•"/>
            </a:pPr>
            <a:r>
              <a:rPr lang="en-US"/>
              <a:t>Measures precipitation rate regardless of wind angle</a:t>
            </a:r>
            <a:endParaRPr/>
          </a:p>
          <a:p>
            <a:pPr indent="-285750" lvl="1" marL="742950" rtl="0" algn="l">
              <a:lnSpc>
                <a:spcPct val="100000"/>
              </a:lnSpc>
              <a:spcBef>
                <a:spcPts val="444"/>
              </a:spcBef>
              <a:spcAft>
                <a:spcPts val="0"/>
              </a:spcAft>
              <a:buSzPct val="100000"/>
              <a:buChar char="•"/>
            </a:pPr>
            <a:r>
              <a:rPr lang="en-US"/>
              <a:t>Sensitive to very low and high rain rates</a:t>
            </a:r>
            <a:endParaRPr/>
          </a:p>
          <a:p>
            <a:pPr indent="-285750" lvl="1" marL="742950" rtl="0" algn="l">
              <a:lnSpc>
                <a:spcPct val="100000"/>
              </a:lnSpc>
              <a:spcBef>
                <a:spcPts val="444"/>
              </a:spcBef>
              <a:spcAft>
                <a:spcPts val="0"/>
              </a:spcAft>
              <a:buSzPct val="100000"/>
              <a:buChar char="•"/>
            </a:pPr>
            <a:r>
              <a:rPr lang="en-US"/>
              <a:t>Suitable update rates</a:t>
            </a:r>
            <a:endParaRPr/>
          </a:p>
          <a:p>
            <a:pPr indent="-201930" lvl="0" marL="342900" rtl="0" algn="l">
              <a:lnSpc>
                <a:spcPct val="100000"/>
              </a:lnSpc>
              <a:spcBef>
                <a:spcPts val="444"/>
              </a:spcBef>
              <a:spcAft>
                <a:spcPts val="0"/>
              </a:spcAft>
              <a:buSzPct val="100000"/>
              <a:buNone/>
            </a:pPr>
            <a:r>
              <a:t/>
            </a:r>
            <a:endParaRPr/>
          </a:p>
        </p:txBody>
      </p:sp>
      <p:pic>
        <p:nvPicPr>
          <p:cNvPr descr="A black and white text with white text&#10;&#10;Description automatically generated" id="166" name="Google Shape;166;p25"/>
          <p:cNvPicPr preferRelativeResize="0"/>
          <p:nvPr/>
        </p:nvPicPr>
        <p:blipFill rotWithShape="1">
          <a:blip r:embed="rId3">
            <a:alphaModFix/>
          </a:blip>
          <a:srcRect b="0" l="0" r="0" t="0"/>
          <a:stretch/>
        </p:blipFill>
        <p:spPr>
          <a:xfrm>
            <a:off x="6364107" y="1343926"/>
            <a:ext cx="5029200" cy="4636913"/>
          </a:xfrm>
          <a:prstGeom prst="rect">
            <a:avLst/>
          </a:prstGeom>
          <a:noFill/>
          <a:ln>
            <a:noFill/>
          </a:ln>
        </p:spPr>
      </p:pic>
      <p:sp>
        <p:nvSpPr>
          <p:cNvPr id="167" name="Google Shape;167;p25"/>
          <p:cNvSpPr txBox="1"/>
          <p:nvPr/>
        </p:nvSpPr>
        <p:spPr>
          <a:xfrm>
            <a:off x="7410892" y="1041986"/>
            <a:ext cx="286328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OWI-430 Specifications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Future SAMOS Processing</a:t>
            </a:r>
            <a:endParaRPr/>
          </a:p>
        </p:txBody>
      </p:sp>
      <p:sp>
        <p:nvSpPr>
          <p:cNvPr id="174" name="Google Shape;174;p26"/>
          <p:cNvSpPr txBox="1"/>
          <p:nvPr>
            <p:ph idx="1" type="body"/>
          </p:nvPr>
        </p:nvSpPr>
        <p:spPr>
          <a:xfrm>
            <a:off x="508000" y="1088572"/>
            <a:ext cx="5486400" cy="485502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Modernizing data format</a:t>
            </a:r>
            <a:endParaRPr/>
          </a:p>
          <a:p>
            <a:pPr indent="-285750" lvl="1" marL="742950" rtl="0" algn="l">
              <a:spcBef>
                <a:spcPts val="400"/>
              </a:spcBef>
              <a:spcAft>
                <a:spcPts val="0"/>
              </a:spcAft>
              <a:buSzPts val="2000"/>
              <a:buChar char="•"/>
            </a:pPr>
            <a:r>
              <a:rPr lang="en-US" sz="2000"/>
              <a:t>NetCDF CF/ACDD standards</a:t>
            </a:r>
            <a:endParaRPr/>
          </a:p>
          <a:p>
            <a:pPr indent="-285750" lvl="1" marL="742950" rtl="0" algn="l">
              <a:spcBef>
                <a:spcPts val="400"/>
              </a:spcBef>
              <a:spcAft>
                <a:spcPts val="0"/>
              </a:spcAft>
              <a:buSzPts val="2000"/>
              <a:buChar char="•"/>
            </a:pPr>
            <a:r>
              <a:rPr lang="en-US" sz="2000"/>
              <a:t>Use of controlled vocabularies</a:t>
            </a:r>
            <a:endParaRPr/>
          </a:p>
          <a:p>
            <a:pPr indent="-285750" lvl="1" marL="742950" rtl="0" algn="l">
              <a:spcBef>
                <a:spcPts val="400"/>
              </a:spcBef>
              <a:spcAft>
                <a:spcPts val="0"/>
              </a:spcAft>
              <a:buSzPts val="2000"/>
              <a:buChar char="•"/>
            </a:pPr>
            <a:r>
              <a:rPr lang="en-US" sz="2000"/>
              <a:t>Additional parameters (flow rate, weather codes, cloud height)</a:t>
            </a:r>
            <a:endParaRPr/>
          </a:p>
          <a:p>
            <a:pPr indent="-158750" lvl="1" marL="742950" rtl="0" algn="l">
              <a:spcBef>
                <a:spcPts val="400"/>
              </a:spcBef>
              <a:spcAft>
                <a:spcPts val="0"/>
              </a:spcAft>
              <a:buSzPts val="2000"/>
              <a:buNone/>
            </a:pPr>
            <a:r>
              <a:t/>
            </a:r>
            <a:endParaRPr sz="2000"/>
          </a:p>
          <a:p>
            <a:pPr indent="-342900" lvl="0" marL="342900" rtl="0" algn="l">
              <a:spcBef>
                <a:spcPts val="480"/>
              </a:spcBef>
              <a:spcAft>
                <a:spcPts val="0"/>
              </a:spcAft>
              <a:buSzPts val="2400"/>
              <a:buChar char="•"/>
            </a:pPr>
            <a:r>
              <a:rPr lang="en-US"/>
              <a:t>QC software rewrite</a:t>
            </a:r>
            <a:endParaRPr/>
          </a:p>
          <a:p>
            <a:pPr indent="-285750" lvl="1" marL="742950" rtl="0" algn="l">
              <a:spcBef>
                <a:spcPts val="400"/>
              </a:spcBef>
              <a:spcAft>
                <a:spcPts val="0"/>
              </a:spcAft>
              <a:buSzPts val="2000"/>
              <a:buChar char="•"/>
            </a:pPr>
            <a:r>
              <a:rPr lang="en-US" sz="2000"/>
              <a:t>Single open-source code base</a:t>
            </a:r>
            <a:endParaRPr/>
          </a:p>
          <a:p>
            <a:pPr indent="-285750" lvl="1" marL="742950" rtl="0" algn="l">
              <a:spcBef>
                <a:spcPts val="400"/>
              </a:spcBef>
              <a:spcAft>
                <a:spcPts val="0"/>
              </a:spcAft>
              <a:buSzPts val="2000"/>
              <a:buChar char="•"/>
            </a:pPr>
            <a:r>
              <a:rPr lang="en-US" sz="2000"/>
              <a:t>Promote data pull from operator (vs email push)</a:t>
            </a:r>
            <a:endParaRPr/>
          </a:p>
          <a:p>
            <a:pPr indent="-285750" lvl="1" marL="742950" rtl="0" algn="l">
              <a:spcBef>
                <a:spcPts val="400"/>
              </a:spcBef>
              <a:spcAft>
                <a:spcPts val="0"/>
              </a:spcAft>
              <a:buSzPts val="2000"/>
              <a:buChar char="•"/>
            </a:pPr>
            <a:r>
              <a:rPr lang="en-US" sz="2000"/>
              <a:t>New QC procedures</a:t>
            </a:r>
            <a:endParaRPr/>
          </a:p>
          <a:p>
            <a:pPr indent="-285750" lvl="1" marL="742950" rtl="0" algn="l">
              <a:spcBef>
                <a:spcPts val="400"/>
              </a:spcBef>
              <a:spcAft>
                <a:spcPts val="0"/>
              </a:spcAft>
              <a:buSzPts val="2000"/>
              <a:buChar char="•"/>
            </a:pPr>
            <a:r>
              <a:rPr lang="en-US" sz="2000"/>
              <a:t>Updated climatology</a:t>
            </a:r>
            <a:endParaRPr/>
          </a:p>
          <a:p>
            <a:pPr indent="-285750" lvl="1" marL="742950" rtl="0" algn="l">
              <a:spcBef>
                <a:spcPts val="400"/>
              </a:spcBef>
              <a:spcAft>
                <a:spcPts val="0"/>
              </a:spcAft>
              <a:buSzPts val="2000"/>
              <a:buChar char="•"/>
            </a:pPr>
            <a:r>
              <a:rPr lang="en-US" sz="2000"/>
              <a:t>Comparisons to models, satellites</a:t>
            </a:r>
            <a:endParaRPr/>
          </a:p>
          <a:p>
            <a:pPr indent="-133350" lvl="1" marL="742950" rtl="0" algn="l">
              <a:spcBef>
                <a:spcPts val="480"/>
              </a:spcBef>
              <a:spcAft>
                <a:spcPts val="0"/>
              </a:spcAft>
              <a:buSzPts val="2400"/>
              <a:buNone/>
            </a:pPr>
            <a:r>
              <a:t/>
            </a:r>
            <a:endParaRPr/>
          </a:p>
        </p:txBody>
      </p:sp>
      <p:sp>
        <p:nvSpPr>
          <p:cNvPr id="175" name="Google Shape;175;p26"/>
          <p:cNvSpPr txBox="1"/>
          <p:nvPr>
            <p:ph idx="2" type="body"/>
          </p:nvPr>
        </p:nvSpPr>
        <p:spPr>
          <a:xfrm>
            <a:off x="6197600" y="1088572"/>
            <a:ext cx="5486400" cy="485502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Web-based visual QC tools</a:t>
            </a:r>
            <a:endParaRPr/>
          </a:p>
          <a:p>
            <a:pPr indent="-190500" lvl="0" marL="342900" rtl="0" algn="l">
              <a:spcBef>
                <a:spcPts val="480"/>
              </a:spcBef>
              <a:spcAft>
                <a:spcPts val="0"/>
              </a:spcAft>
              <a:buSzPts val="2400"/>
              <a:buNone/>
            </a:pPr>
            <a:r>
              <a:t/>
            </a:r>
            <a:endParaRPr/>
          </a:p>
          <a:p>
            <a:pPr indent="-342900" lvl="0" marL="342900" rtl="0" algn="l">
              <a:spcBef>
                <a:spcPts val="480"/>
              </a:spcBef>
              <a:spcAft>
                <a:spcPts val="0"/>
              </a:spcAft>
              <a:buSzPts val="2400"/>
              <a:buChar char="•"/>
            </a:pPr>
            <a:r>
              <a:rPr lang="en-US"/>
              <a:t>Possibly applying AI/ML approaches</a:t>
            </a:r>
            <a:endParaRPr/>
          </a:p>
          <a:p>
            <a:pPr indent="-285750" lvl="1" marL="742950" rtl="0" algn="l">
              <a:spcBef>
                <a:spcPts val="400"/>
              </a:spcBef>
              <a:spcAft>
                <a:spcPts val="0"/>
              </a:spcAft>
              <a:buSzPts val="2000"/>
              <a:buChar char="•"/>
            </a:pPr>
            <a:r>
              <a:rPr lang="en-US" sz="2000"/>
              <a:t>Visual QC data for training</a:t>
            </a:r>
            <a:endParaRPr/>
          </a:p>
          <a:p>
            <a:pPr indent="-158750" lvl="1" marL="742950" rtl="0" algn="l">
              <a:spcBef>
                <a:spcPts val="400"/>
              </a:spcBef>
              <a:spcAft>
                <a:spcPts val="0"/>
              </a:spcAft>
              <a:buSzPts val="2000"/>
              <a:buNone/>
            </a:pPr>
            <a:r>
              <a:t/>
            </a:r>
            <a:endParaRPr sz="2000"/>
          </a:p>
          <a:p>
            <a:pPr indent="-342900" lvl="0" marL="342900" rtl="0" algn="l">
              <a:spcBef>
                <a:spcPts val="480"/>
              </a:spcBef>
              <a:spcAft>
                <a:spcPts val="0"/>
              </a:spcAft>
              <a:buSzPts val="2400"/>
              <a:buChar char="•"/>
            </a:pPr>
            <a:r>
              <a:rPr lang="en-US"/>
              <a:t>Modernize data services</a:t>
            </a:r>
            <a:endParaRPr/>
          </a:p>
          <a:p>
            <a:pPr indent="-285750" lvl="1" marL="742950" rtl="0" algn="l">
              <a:spcBef>
                <a:spcPts val="400"/>
              </a:spcBef>
              <a:spcAft>
                <a:spcPts val="0"/>
              </a:spcAft>
              <a:buSzPts val="2000"/>
              <a:buChar char="•"/>
            </a:pPr>
            <a:r>
              <a:rPr lang="en-US" sz="2000"/>
              <a:t>ERDDAP</a:t>
            </a:r>
            <a:endParaRPr/>
          </a:p>
          <a:p>
            <a:pPr indent="-285750" lvl="1" marL="742950" rtl="0" algn="l">
              <a:spcBef>
                <a:spcPts val="400"/>
              </a:spcBef>
              <a:spcAft>
                <a:spcPts val="0"/>
              </a:spcAft>
              <a:buSzPts val="2000"/>
              <a:buChar char="•"/>
            </a:pPr>
            <a:r>
              <a:rPr lang="en-US" sz="2000"/>
              <a:t>Data visualization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SAMOS Air-Sea Flux Service</a:t>
            </a:r>
            <a:endParaRPr/>
          </a:p>
        </p:txBody>
      </p:sp>
      <p:pic>
        <p:nvPicPr>
          <p:cNvPr descr="A screenshot of a computer&#10;&#10;AI-generated content may be incorrect." id="182" name="Google Shape;182;p27"/>
          <p:cNvPicPr preferRelativeResize="0"/>
          <p:nvPr>
            <p:ph idx="1" type="body"/>
          </p:nvPr>
        </p:nvPicPr>
        <p:blipFill rotWithShape="1">
          <a:blip r:embed="rId3">
            <a:alphaModFix/>
          </a:blip>
          <a:srcRect b="0" l="0" r="0" t="0"/>
          <a:stretch/>
        </p:blipFill>
        <p:spPr>
          <a:xfrm>
            <a:off x="508000" y="1184475"/>
            <a:ext cx="5486400" cy="4528200"/>
          </a:xfrm>
          <a:prstGeom prst="rect">
            <a:avLst/>
          </a:prstGeom>
          <a:noFill/>
          <a:ln>
            <a:noFill/>
          </a:ln>
        </p:spPr>
      </p:pic>
      <p:pic>
        <p:nvPicPr>
          <p:cNvPr descr="A map of the world with different colored areas&#10;&#10;AI-generated content may be incorrect." id="183" name="Google Shape;183;p27"/>
          <p:cNvPicPr preferRelativeResize="0"/>
          <p:nvPr>
            <p:ph idx="2" type="body"/>
          </p:nvPr>
        </p:nvPicPr>
        <p:blipFill rotWithShape="1">
          <a:blip r:embed="rId4">
            <a:alphaModFix/>
          </a:blip>
          <a:srcRect b="0" l="0" r="0" t="0"/>
          <a:stretch/>
        </p:blipFill>
        <p:spPr>
          <a:xfrm>
            <a:off x="6287762" y="1184475"/>
            <a:ext cx="5694300" cy="3819300"/>
          </a:xfrm>
          <a:prstGeom prst="rect">
            <a:avLst/>
          </a:prstGeom>
          <a:noFill/>
          <a:ln>
            <a:noFill/>
          </a:ln>
        </p:spPr>
      </p:pic>
      <p:sp>
        <p:nvSpPr>
          <p:cNvPr id="184" name="Google Shape;184;p27"/>
          <p:cNvSpPr txBox="1"/>
          <p:nvPr/>
        </p:nvSpPr>
        <p:spPr>
          <a:xfrm>
            <a:off x="6424850" y="5265900"/>
            <a:ext cx="5420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rPr>
              <a:t>https://mdc.coaps.fsu.edu/marineflux/data</a:t>
            </a:r>
            <a:endParaRPr sz="2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Questions?</a:t>
            </a:r>
            <a:endParaRPr/>
          </a:p>
        </p:txBody>
      </p:sp>
      <p:pic>
        <p:nvPicPr>
          <p:cNvPr descr="samos2_logo_trans.png" id="190" name="Google Shape;190;p28"/>
          <p:cNvPicPr preferRelativeResize="0"/>
          <p:nvPr>
            <p:ph idx="1" type="body"/>
          </p:nvPr>
        </p:nvPicPr>
        <p:blipFill rotWithShape="1">
          <a:blip r:embed="rId3">
            <a:alphaModFix/>
          </a:blip>
          <a:srcRect b="0" l="-127" r="633" t="0"/>
          <a:stretch/>
        </p:blipFill>
        <p:spPr>
          <a:xfrm>
            <a:off x="4056063" y="1047750"/>
            <a:ext cx="4114800" cy="3344863"/>
          </a:xfrm>
          <a:prstGeom prst="rect">
            <a:avLst/>
          </a:prstGeom>
          <a:noFill/>
          <a:ln>
            <a:noFill/>
          </a:ln>
        </p:spPr>
      </p:pic>
      <p:sp>
        <p:nvSpPr>
          <p:cNvPr id="191" name="Google Shape;191;p28"/>
          <p:cNvSpPr txBox="1"/>
          <p:nvPr/>
        </p:nvSpPr>
        <p:spPr>
          <a:xfrm>
            <a:off x="508000" y="4211638"/>
            <a:ext cx="11403013" cy="1858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400"/>
              <a:buFont typeface="Times"/>
              <a:buNone/>
            </a:pPr>
            <a:r>
              <a:rPr lang="en-US" sz="1400">
                <a:solidFill>
                  <a:srgbClr val="000000"/>
                </a:solidFill>
                <a:latin typeface="Arial"/>
                <a:ea typeface="Arial"/>
                <a:cs typeface="Arial"/>
                <a:sym typeface="Arial"/>
              </a:rPr>
              <a:t>The SAMOS data center is funded by the National Oceanic and Atmospheric Administration’s (NOAA) Global Ocean Monitoring and Observing Program (FundRef number 100000192) and the Office of Marine and Aviation Operations via subawards (191001.361472.01B, 191001.361472.01F) administered by the Northern Gulf of Mexico Cooperative Institute (grant NA21OAR4320190) at the Mississippi State University.  Support for Academic Research Fleet vessels’ participation within SAMOS is provided by the National Science Foundation (NSF), Oceanographic Instrumentation and Technical Services Program via a subcontract from the University of California San Diego grant OCE-2439640.  The Schmidt Ocean Institute (SOI) provides contract funding to include the </a:t>
            </a:r>
            <a:r>
              <a:rPr i="1" lang="en-US" sz="1400">
                <a:solidFill>
                  <a:srgbClr val="000000"/>
                </a:solidFill>
                <a:latin typeface="Arial"/>
                <a:ea typeface="Arial"/>
                <a:cs typeface="Arial"/>
                <a:sym typeface="Arial"/>
              </a:rPr>
              <a:t>RV Falkor </a:t>
            </a:r>
            <a:r>
              <a:rPr lang="en-US" sz="1400">
                <a:solidFill>
                  <a:srgbClr val="000000"/>
                </a:solidFill>
                <a:latin typeface="Arial"/>
                <a:ea typeface="Arial"/>
                <a:cs typeface="Arial"/>
                <a:sym typeface="Arial"/>
              </a:rPr>
              <a:t>and</a:t>
            </a:r>
            <a:r>
              <a:rPr i="1" lang="en-US" sz="1400">
                <a:solidFill>
                  <a:srgbClr val="000000"/>
                </a:solidFill>
                <a:latin typeface="Arial"/>
                <a:ea typeface="Arial"/>
                <a:cs typeface="Arial"/>
                <a:sym typeface="Arial"/>
              </a:rPr>
              <a:t> Falkor (too)</a:t>
            </a:r>
            <a:r>
              <a:rPr lang="en-US" sz="1400">
                <a:solidFill>
                  <a:srgbClr val="000000"/>
                </a:solidFill>
                <a:latin typeface="Arial"/>
                <a:ea typeface="Arial"/>
                <a:cs typeface="Arial"/>
                <a:sym typeface="Arial"/>
              </a:rPr>
              <a:t> in the SAMOS initiative</a:t>
            </a:r>
            <a:r>
              <a:rPr lang="en-US" sz="1400">
                <a:solidFill>
                  <a:schemeClr val="dk1"/>
                </a:solidFill>
                <a:latin typeface="Arial"/>
                <a:ea typeface="Arial"/>
                <a:cs typeface="Arial"/>
                <a:sym typeface="Arial"/>
              </a:rPr>
              <a:t>.  </a:t>
            </a:r>
            <a:endParaRPr/>
          </a:p>
          <a:p>
            <a:pPr indent="0" lvl="0" marL="0" marR="0" rtl="0" algn="ctr">
              <a:spcBef>
                <a:spcPts val="280"/>
              </a:spcBef>
              <a:spcAft>
                <a:spcPts val="0"/>
              </a:spcAft>
              <a:buClr>
                <a:srgbClr val="FF0000"/>
              </a:buClr>
              <a:buSzPts val="1400"/>
              <a:buFont typeface="Times"/>
              <a:buNone/>
            </a:pPr>
            <a:r>
              <a:rPr lang="en-US" sz="1400">
                <a:solidFill>
                  <a:schemeClr val="dk1"/>
                </a:solidFill>
                <a:latin typeface="Arial"/>
                <a:ea typeface="Arial"/>
                <a:cs typeface="Arial"/>
                <a:sym typeface="Arial"/>
              </a:rPr>
              <a:t>Any opinions, findings, and conclusions or recommendations expressed in this presentation are those of the author and do not necessarily reflect the views of NOAA, NSF, or SOI.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Data Acquisition</a:t>
            </a:r>
            <a:endParaRPr/>
          </a:p>
        </p:txBody>
      </p:sp>
      <p:sp>
        <p:nvSpPr>
          <p:cNvPr id="70" name="Google Shape;70;p14"/>
          <p:cNvSpPr txBox="1"/>
          <p:nvPr>
            <p:ph idx="1" type="body"/>
          </p:nvPr>
        </p:nvSpPr>
        <p:spPr>
          <a:xfrm>
            <a:off x="508000" y="1076325"/>
            <a:ext cx="11176000" cy="4862513"/>
          </a:xfrm>
          <a:prstGeom prst="rect">
            <a:avLst/>
          </a:prstGeom>
          <a:noFill/>
          <a:ln>
            <a:noFill/>
          </a:ln>
        </p:spPr>
        <p:txBody>
          <a:bodyPr anchorCtr="0" anchor="t" bIns="45700" lIns="91425" spcFirstLastPara="1" rIns="91425" wrap="square" tIns="45700">
            <a:noAutofit/>
          </a:bodyPr>
          <a:lstStyle/>
          <a:p>
            <a:pPr indent="-342900" lvl="0" marL="342900" rtl="0" algn="l">
              <a:spcBef>
                <a:spcPts val="440"/>
              </a:spcBef>
              <a:spcAft>
                <a:spcPts val="0"/>
              </a:spcAft>
              <a:buSzPts val="2200"/>
              <a:buChar char="•"/>
            </a:pPr>
            <a:r>
              <a:rPr lang="en-US"/>
              <a:t>To start, we want to gather some information regarding data acquisition and metadata management on your vessels. </a:t>
            </a:r>
            <a:endParaRPr/>
          </a:p>
        </p:txBody>
      </p:sp>
      <p:pic>
        <p:nvPicPr>
          <p:cNvPr id="71" name="Google Shape;71;p14"/>
          <p:cNvPicPr preferRelativeResize="0"/>
          <p:nvPr/>
        </p:nvPicPr>
        <p:blipFill>
          <a:blip r:embed="rId3">
            <a:alphaModFix/>
          </a:blip>
          <a:stretch>
            <a:fillRect/>
          </a:stretch>
        </p:blipFill>
        <p:spPr>
          <a:xfrm>
            <a:off x="1579375" y="2104425"/>
            <a:ext cx="3561875" cy="3561875"/>
          </a:xfrm>
          <a:prstGeom prst="rect">
            <a:avLst/>
          </a:prstGeom>
          <a:noFill/>
          <a:ln>
            <a:noFill/>
          </a:ln>
        </p:spPr>
      </p:pic>
      <p:sp>
        <p:nvSpPr>
          <p:cNvPr id="72" name="Google Shape;72;p14"/>
          <p:cNvSpPr txBox="1"/>
          <p:nvPr/>
        </p:nvSpPr>
        <p:spPr>
          <a:xfrm>
            <a:off x="5842875" y="3167100"/>
            <a:ext cx="5941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u="sng">
                <a:solidFill>
                  <a:schemeClr val="hlink"/>
                </a:solidFill>
                <a:hlinkClick r:id="rId4"/>
              </a:rPr>
              <a:t>https://bit.ly/SAMOS_slido</a:t>
            </a:r>
            <a:endParaRPr sz="2400"/>
          </a:p>
          <a:p>
            <a:pPr indent="0" lvl="0" marL="0" rtl="0" algn="l">
              <a:spcBef>
                <a:spcPts val="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Automating Metadata Exchange</a:t>
            </a:r>
            <a:endParaRPr/>
          </a:p>
        </p:txBody>
      </p:sp>
      <p:sp>
        <p:nvSpPr>
          <p:cNvPr id="79" name="Google Shape;79;p15"/>
          <p:cNvSpPr txBox="1"/>
          <p:nvPr>
            <p:ph idx="1" type="body"/>
          </p:nvPr>
        </p:nvSpPr>
        <p:spPr>
          <a:xfrm>
            <a:off x="508000" y="1088572"/>
            <a:ext cx="5486400" cy="485502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Why? </a:t>
            </a:r>
            <a:endParaRPr/>
          </a:p>
          <a:p>
            <a:pPr indent="-285750" lvl="1" marL="742950" rtl="0" algn="l">
              <a:spcBef>
                <a:spcPts val="480"/>
              </a:spcBef>
              <a:spcAft>
                <a:spcPts val="0"/>
              </a:spcAft>
              <a:buSzPts val="2400"/>
              <a:buChar char="•"/>
            </a:pPr>
            <a:r>
              <a:rPr lang="en-US"/>
              <a:t>Up-to-date metadata benefits downstream data users</a:t>
            </a:r>
            <a:endParaRPr/>
          </a:p>
          <a:p>
            <a:pPr indent="-285750" lvl="1" marL="742950" rtl="0" algn="l">
              <a:spcBef>
                <a:spcPts val="480"/>
              </a:spcBef>
              <a:spcAft>
                <a:spcPts val="0"/>
              </a:spcAft>
              <a:buSzPts val="2400"/>
              <a:buChar char="•"/>
            </a:pPr>
            <a:r>
              <a:rPr lang="en-US"/>
              <a:t>Also supports data QC and sensor evaluation</a:t>
            </a:r>
            <a:endParaRPr/>
          </a:p>
          <a:p>
            <a:pPr indent="-190500" lvl="0" marL="342900" rtl="0" algn="l">
              <a:spcBef>
                <a:spcPts val="480"/>
              </a:spcBef>
              <a:spcAft>
                <a:spcPts val="0"/>
              </a:spcAft>
              <a:buSzPts val="2400"/>
              <a:buNone/>
            </a:pPr>
            <a:r>
              <a:t/>
            </a:r>
            <a:endParaRPr/>
          </a:p>
          <a:p>
            <a:pPr indent="-342900" lvl="0" marL="342900" rtl="0" algn="l">
              <a:spcBef>
                <a:spcPts val="480"/>
              </a:spcBef>
              <a:spcAft>
                <a:spcPts val="0"/>
              </a:spcAft>
              <a:buSzPts val="2400"/>
              <a:buChar char="•"/>
            </a:pPr>
            <a:r>
              <a:rPr lang="en-US"/>
              <a:t>Trying to move away from email exchange of metadata</a:t>
            </a:r>
            <a:endParaRPr/>
          </a:p>
          <a:p>
            <a:pPr indent="-190500" lvl="0" marL="342900" rtl="0" algn="l">
              <a:spcBef>
                <a:spcPts val="480"/>
              </a:spcBef>
              <a:spcAft>
                <a:spcPts val="0"/>
              </a:spcAft>
              <a:buSzPts val="2400"/>
              <a:buNone/>
            </a:pPr>
            <a:r>
              <a:t/>
            </a:r>
            <a:endParaRPr/>
          </a:p>
          <a:p>
            <a:pPr indent="-342900" lvl="0" marL="342900" rtl="0" algn="l">
              <a:spcBef>
                <a:spcPts val="480"/>
              </a:spcBef>
              <a:spcAft>
                <a:spcPts val="0"/>
              </a:spcAft>
              <a:buSzPts val="2400"/>
              <a:buChar char="•"/>
            </a:pPr>
            <a:r>
              <a:rPr lang="en-US"/>
              <a:t>CORIOLIX and SCS5 support XML metadata exchange to SAMOS</a:t>
            </a:r>
            <a:endParaRPr/>
          </a:p>
        </p:txBody>
      </p:sp>
      <p:pic>
        <p:nvPicPr>
          <p:cNvPr descr="A screen shot of a computer code&#10;&#10;AI-generated content may be incorrect." id="80" name="Google Shape;80;p15"/>
          <p:cNvPicPr preferRelativeResize="0"/>
          <p:nvPr>
            <p:ph idx="2" type="body"/>
          </p:nvPr>
        </p:nvPicPr>
        <p:blipFill rotWithShape="1">
          <a:blip r:embed="rId3">
            <a:alphaModFix/>
          </a:blip>
          <a:srcRect b="0" l="0" r="0" t="0"/>
          <a:stretch/>
        </p:blipFill>
        <p:spPr>
          <a:xfrm>
            <a:off x="5968499" y="1088572"/>
            <a:ext cx="5832095" cy="47635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Sensor Logs to Support QC</a:t>
            </a:r>
            <a:endParaRPr/>
          </a:p>
        </p:txBody>
      </p:sp>
      <p:pic>
        <p:nvPicPr>
          <p:cNvPr id="86" name="Google Shape;86;p16"/>
          <p:cNvPicPr preferRelativeResize="0"/>
          <p:nvPr>
            <p:ph idx="1" type="body"/>
          </p:nvPr>
        </p:nvPicPr>
        <p:blipFill rotWithShape="1">
          <a:blip r:embed="rId3">
            <a:alphaModFix/>
          </a:blip>
          <a:srcRect b="0" l="0" r="0" t="0"/>
          <a:stretch/>
        </p:blipFill>
        <p:spPr>
          <a:xfrm>
            <a:off x="947709" y="1089025"/>
            <a:ext cx="4606982" cy="4854575"/>
          </a:xfrm>
          <a:prstGeom prst="rect">
            <a:avLst/>
          </a:prstGeom>
          <a:noFill/>
          <a:ln>
            <a:noFill/>
          </a:ln>
        </p:spPr>
      </p:pic>
      <p:sp>
        <p:nvSpPr>
          <p:cNvPr id="87" name="Google Shape;87;p16"/>
          <p:cNvSpPr txBox="1"/>
          <p:nvPr>
            <p:ph idx="2" type="body"/>
          </p:nvPr>
        </p:nvSpPr>
        <p:spPr>
          <a:xfrm>
            <a:off x="6292193" y="2654615"/>
            <a:ext cx="5486400" cy="110809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a:t>More Info: See R2R EventLog; Sensor Log Poster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Changing Sensor Landscape</a:t>
            </a:r>
            <a:endParaRPr/>
          </a:p>
        </p:txBody>
      </p:sp>
      <p:pic>
        <p:nvPicPr>
          <p:cNvPr descr="A white object with a clear sphere&#10;&#10;Description automatically generated" id="94" name="Google Shape;94;p17"/>
          <p:cNvPicPr preferRelativeResize="0"/>
          <p:nvPr/>
        </p:nvPicPr>
        <p:blipFill rotWithShape="1">
          <a:blip r:embed="rId3">
            <a:alphaModFix/>
          </a:blip>
          <a:srcRect b="0" l="0" r="0" t="0"/>
          <a:stretch/>
        </p:blipFill>
        <p:spPr>
          <a:xfrm>
            <a:off x="8440466" y="1284961"/>
            <a:ext cx="3243534" cy="1828800"/>
          </a:xfrm>
          <a:prstGeom prst="rect">
            <a:avLst/>
          </a:prstGeom>
          <a:noFill/>
          <a:ln>
            <a:noFill/>
          </a:ln>
        </p:spPr>
      </p:pic>
      <p:pic>
        <p:nvPicPr>
          <p:cNvPr descr="A white round object with a round base&#10;&#10;Description automatically generated" id="95" name="Google Shape;95;p17"/>
          <p:cNvPicPr preferRelativeResize="0"/>
          <p:nvPr/>
        </p:nvPicPr>
        <p:blipFill rotWithShape="1">
          <a:blip r:embed="rId4">
            <a:alphaModFix/>
          </a:blip>
          <a:srcRect b="0" l="0" r="0" t="0"/>
          <a:stretch/>
        </p:blipFill>
        <p:spPr>
          <a:xfrm>
            <a:off x="8483600" y="3333941"/>
            <a:ext cx="3200400" cy="1592318"/>
          </a:xfrm>
          <a:prstGeom prst="rect">
            <a:avLst/>
          </a:prstGeom>
          <a:noFill/>
          <a:ln>
            <a:noFill/>
          </a:ln>
        </p:spPr>
      </p:pic>
      <p:pic>
        <p:nvPicPr>
          <p:cNvPr descr="A black metal object with a white label&#10;&#10;Description automatically generated" id="96" name="Google Shape;96;p17"/>
          <p:cNvPicPr preferRelativeResize="0"/>
          <p:nvPr/>
        </p:nvPicPr>
        <p:blipFill rotWithShape="1">
          <a:blip r:embed="rId5">
            <a:alphaModFix/>
          </a:blip>
          <a:srcRect b="0" l="0" r="0" t="0"/>
          <a:stretch/>
        </p:blipFill>
        <p:spPr>
          <a:xfrm>
            <a:off x="6244057" y="1143000"/>
            <a:ext cx="913067" cy="2286000"/>
          </a:xfrm>
          <a:prstGeom prst="rect">
            <a:avLst/>
          </a:prstGeom>
          <a:noFill/>
          <a:ln>
            <a:noFill/>
          </a:ln>
        </p:spPr>
      </p:pic>
      <p:pic>
        <p:nvPicPr>
          <p:cNvPr descr="A close-up of a camera&#10;&#10;Description automatically generated" id="97" name="Google Shape;97;p17"/>
          <p:cNvPicPr preferRelativeResize="0"/>
          <p:nvPr/>
        </p:nvPicPr>
        <p:blipFill rotWithShape="1">
          <a:blip r:embed="rId6">
            <a:alphaModFix/>
          </a:blip>
          <a:srcRect b="0" l="0" r="0" t="0"/>
          <a:stretch/>
        </p:blipFill>
        <p:spPr>
          <a:xfrm>
            <a:off x="5486419" y="3952878"/>
            <a:ext cx="2743200" cy="1635895"/>
          </a:xfrm>
          <a:prstGeom prst="rect">
            <a:avLst/>
          </a:prstGeom>
          <a:noFill/>
          <a:ln>
            <a:noFill/>
          </a:ln>
        </p:spPr>
      </p:pic>
      <p:pic>
        <p:nvPicPr>
          <p:cNvPr id="98" name="Google Shape;98;p17"/>
          <p:cNvPicPr preferRelativeResize="0"/>
          <p:nvPr>
            <p:ph idx="1" type="body"/>
          </p:nvPr>
        </p:nvPicPr>
        <p:blipFill rotWithShape="1">
          <a:blip r:embed="rId7">
            <a:alphaModFix/>
          </a:blip>
          <a:srcRect b="0" l="0" r="0" t="0"/>
          <a:stretch/>
        </p:blipFill>
        <p:spPr>
          <a:xfrm>
            <a:off x="3737021" y="1139825"/>
            <a:ext cx="1553743" cy="4480560"/>
          </a:xfrm>
          <a:prstGeom prst="rect">
            <a:avLst/>
          </a:prstGeom>
          <a:noFill/>
          <a:ln>
            <a:noFill/>
          </a:ln>
        </p:spPr>
      </p:pic>
      <p:pic>
        <p:nvPicPr>
          <p:cNvPr descr="A white machine with a round object on top&#10;&#10;AI-generated content may be incorrect." id="99" name="Google Shape;99;p17"/>
          <p:cNvPicPr preferRelativeResize="0"/>
          <p:nvPr/>
        </p:nvPicPr>
        <p:blipFill rotWithShape="1">
          <a:blip r:embed="rId8">
            <a:alphaModFix/>
          </a:blip>
          <a:srcRect b="0" l="0" r="0" t="0"/>
          <a:stretch/>
        </p:blipFill>
        <p:spPr>
          <a:xfrm>
            <a:off x="1064452" y="2800349"/>
            <a:ext cx="2455178" cy="3128967"/>
          </a:xfrm>
          <a:prstGeom prst="rect">
            <a:avLst/>
          </a:prstGeom>
          <a:noFill/>
          <a:ln>
            <a:noFill/>
          </a:ln>
        </p:spPr>
      </p:pic>
      <p:pic>
        <p:nvPicPr>
          <p:cNvPr descr="Vaisala Weather Transmitter WXT530 Series" id="100" name="Google Shape;100;p17"/>
          <p:cNvPicPr preferRelativeResize="0"/>
          <p:nvPr/>
        </p:nvPicPr>
        <p:blipFill rotWithShape="1">
          <a:blip r:embed="rId9">
            <a:alphaModFix/>
          </a:blip>
          <a:srcRect b="20272" l="25862" r="40215" t="4888"/>
          <a:stretch/>
        </p:blipFill>
        <p:spPr>
          <a:xfrm>
            <a:off x="768585" y="1284961"/>
            <a:ext cx="1235103" cy="2048980"/>
          </a:xfrm>
          <a:prstGeom prst="rect">
            <a:avLst/>
          </a:prstGeom>
          <a:noFill/>
          <a:ln cap="flat" cmpd="sng" w="9525">
            <a:solidFill>
              <a:schemeClr val="dk1"/>
            </a:solidFill>
            <a:prstDash val="solid"/>
            <a:round/>
            <a:headEnd len="sm" w="sm" type="none"/>
            <a:tailEnd len="sm" w="sm" type="none"/>
          </a:ln>
        </p:spPr>
      </p:pic>
      <p:sp>
        <p:nvSpPr>
          <p:cNvPr id="101" name="Google Shape;101;p17"/>
          <p:cNvSpPr txBox="1"/>
          <p:nvPr/>
        </p:nvSpPr>
        <p:spPr>
          <a:xfrm>
            <a:off x="3737019" y="5619708"/>
            <a:ext cx="80161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Images courtesy: Vaisala, Gill Instruments, RM Young, OSI, Kipp and Zonen</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Current Sensor Usage</a:t>
            </a:r>
            <a:endParaRPr/>
          </a:p>
        </p:txBody>
      </p:sp>
      <p:sp>
        <p:nvSpPr>
          <p:cNvPr id="107" name="Google Shape;107;p18"/>
          <p:cNvSpPr txBox="1"/>
          <p:nvPr>
            <p:ph idx="1" type="body"/>
          </p:nvPr>
        </p:nvSpPr>
        <p:spPr>
          <a:xfrm>
            <a:off x="508000" y="1076325"/>
            <a:ext cx="11176000" cy="4862513"/>
          </a:xfrm>
          <a:prstGeom prst="rect">
            <a:avLst/>
          </a:prstGeom>
          <a:noFill/>
          <a:ln>
            <a:noFill/>
          </a:ln>
        </p:spPr>
        <p:txBody>
          <a:bodyPr anchorCtr="0" anchor="t" bIns="45700" lIns="91425" spcFirstLastPara="1" rIns="91425" wrap="square" tIns="45700">
            <a:noAutofit/>
          </a:bodyPr>
          <a:lstStyle/>
          <a:p>
            <a:pPr indent="-342900" lvl="0" marL="342900" rtl="0" algn="l">
              <a:spcBef>
                <a:spcPts val="440"/>
              </a:spcBef>
              <a:spcAft>
                <a:spcPts val="0"/>
              </a:spcAft>
              <a:buSzPts val="1800"/>
              <a:buChar char="•"/>
            </a:pPr>
            <a:r>
              <a:rPr lang="en-US"/>
              <a:t>Please take a few moments to fill out this quick device survey for your vessel.</a:t>
            </a:r>
            <a:endParaRPr/>
          </a:p>
          <a:p>
            <a:pPr indent="0" lvl="0" marL="342900" rtl="0" algn="l">
              <a:spcBef>
                <a:spcPts val="0"/>
              </a:spcBef>
              <a:spcAft>
                <a:spcPts val="0"/>
              </a:spcAft>
              <a:buNone/>
            </a:pPr>
            <a:r>
              <a:t/>
            </a:r>
            <a:endParaRPr/>
          </a:p>
          <a:p>
            <a:pPr indent="0" lvl="0" marL="0" rtl="0" algn="ctr">
              <a:spcBef>
                <a:spcPts val="440"/>
              </a:spcBef>
              <a:spcAft>
                <a:spcPts val="0"/>
              </a:spcAft>
              <a:buNone/>
            </a:pPr>
            <a:r>
              <a:rPr lang="en-US" sz="2400" u="sng">
                <a:solidFill>
                  <a:schemeClr val="hlink"/>
                </a:solidFill>
                <a:highlight>
                  <a:srgbClr val="F8F8F8"/>
                </a:highlight>
                <a:hlinkClick r:id="rId3"/>
              </a:rPr>
              <a:t>https://bit.ly/SAMOS_survey</a:t>
            </a:r>
            <a:endParaRPr sz="2400">
              <a:highlight>
                <a:srgbClr val="F8F8F8"/>
              </a:highlight>
            </a:endParaRPr>
          </a:p>
          <a:p>
            <a:pPr indent="0" lvl="0" marL="0" rtl="0" algn="ctr">
              <a:spcBef>
                <a:spcPts val="440"/>
              </a:spcBef>
              <a:spcAft>
                <a:spcPts val="0"/>
              </a:spcAft>
              <a:buNone/>
            </a:pPr>
            <a:r>
              <a:t/>
            </a:r>
            <a:endParaRPr sz="2400">
              <a:highlight>
                <a:srgbClr val="F8F8F8"/>
              </a:highlight>
            </a:endParaRPr>
          </a:p>
        </p:txBody>
      </p:sp>
      <p:pic>
        <p:nvPicPr>
          <p:cNvPr id="108" name="Google Shape;108;p18"/>
          <p:cNvPicPr preferRelativeResize="0"/>
          <p:nvPr/>
        </p:nvPicPr>
        <p:blipFill>
          <a:blip r:embed="rId4">
            <a:alphaModFix/>
          </a:blip>
          <a:stretch>
            <a:fillRect/>
          </a:stretch>
        </p:blipFill>
        <p:spPr>
          <a:xfrm>
            <a:off x="4464550" y="2366650"/>
            <a:ext cx="3437300" cy="342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Orienting Sonic Anemometers</a:t>
            </a:r>
            <a:endParaRPr/>
          </a:p>
        </p:txBody>
      </p:sp>
      <p:sp>
        <p:nvSpPr>
          <p:cNvPr id="114" name="Google Shape;114;p19"/>
          <p:cNvSpPr txBox="1"/>
          <p:nvPr>
            <p:ph idx="1" type="body"/>
          </p:nvPr>
        </p:nvSpPr>
        <p:spPr>
          <a:xfrm>
            <a:off x="508000" y="1076325"/>
            <a:ext cx="11176000" cy="4862513"/>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SzPts val="2400"/>
              <a:buChar char="•"/>
            </a:pPr>
            <a:r>
              <a:rPr lang="en-US" sz="2400" u="sng"/>
              <a:t>Goal</a:t>
            </a:r>
            <a:r>
              <a:rPr lang="en-US" sz="2400"/>
              <a:t>: To orient the North mark in a direction </a:t>
            </a:r>
            <a:r>
              <a:rPr i="1" lang="en-US" sz="2400"/>
              <a:t>parallel to the center line of the vessel </a:t>
            </a:r>
            <a:r>
              <a:rPr lang="en-US" sz="2400"/>
              <a:t>and facing towards the bow.</a:t>
            </a:r>
            <a:br>
              <a:rPr b="0" lang="en-US" sz="2400"/>
            </a:br>
            <a:endParaRPr b="0" sz="2400"/>
          </a:p>
          <a:p>
            <a:pPr indent="-355600" lvl="0" marL="342900" rtl="0" algn="l">
              <a:spcBef>
                <a:spcPts val="440"/>
              </a:spcBef>
              <a:spcAft>
                <a:spcPts val="0"/>
              </a:spcAft>
              <a:buSzPts val="2400"/>
              <a:buChar char="•"/>
            </a:pPr>
            <a:r>
              <a:rPr lang="en-US" sz="2400" u="sng"/>
              <a:t>Why</a:t>
            </a:r>
            <a:r>
              <a:rPr lang="en-US" sz="2400"/>
              <a:t>: This results in a wind blowing directly from the bow having a ship-relative wind direction equal to zero degrees.</a:t>
            </a:r>
            <a:endParaRPr b="0" sz="2400"/>
          </a:p>
          <a:p>
            <a:pPr indent="0" lvl="0" marL="0" rtl="0" algn="l">
              <a:spcBef>
                <a:spcPts val="440"/>
              </a:spcBef>
              <a:spcAft>
                <a:spcPts val="0"/>
              </a:spcAft>
              <a:buSzPts val="2200"/>
              <a:buNone/>
            </a:pPr>
            <a:br>
              <a:rPr lang="en-US" sz="2400"/>
            </a:b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508000" y="236538"/>
            <a:ext cx="111759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Orienting Sonic Anemometers</a:t>
            </a:r>
            <a:endParaRPr/>
          </a:p>
        </p:txBody>
      </p:sp>
      <p:sp>
        <p:nvSpPr>
          <p:cNvPr id="120" name="Google Shape;120;p20"/>
          <p:cNvSpPr txBox="1"/>
          <p:nvPr>
            <p:ph idx="1" type="body"/>
          </p:nvPr>
        </p:nvSpPr>
        <p:spPr>
          <a:xfrm>
            <a:off x="508000" y="1076325"/>
            <a:ext cx="11175900" cy="4862400"/>
          </a:xfrm>
          <a:prstGeom prst="rect">
            <a:avLst/>
          </a:prstGeom>
          <a:noFill/>
          <a:ln>
            <a:noFill/>
          </a:ln>
        </p:spPr>
        <p:txBody>
          <a:bodyPr anchorCtr="0" anchor="t" bIns="45700" lIns="91425" spcFirstLastPara="1" rIns="91425" wrap="square" tIns="45700">
            <a:noAutofit/>
          </a:bodyPr>
          <a:lstStyle/>
          <a:p>
            <a:pPr indent="0" lvl="0" marL="342900" rtl="0" algn="l">
              <a:spcBef>
                <a:spcPts val="440"/>
              </a:spcBef>
              <a:spcAft>
                <a:spcPts val="0"/>
              </a:spcAft>
              <a:buNone/>
            </a:pPr>
            <a:r>
              <a:t/>
            </a:r>
            <a:endParaRPr b="0" sz="2400"/>
          </a:p>
          <a:p>
            <a:pPr indent="0" lvl="0" marL="0" rtl="0" algn="l">
              <a:spcBef>
                <a:spcPts val="440"/>
              </a:spcBef>
              <a:spcAft>
                <a:spcPts val="0"/>
              </a:spcAft>
              <a:buSzPts val="2200"/>
              <a:buNone/>
            </a:pPr>
            <a:br>
              <a:rPr lang="en-US" sz="2400"/>
            </a:br>
            <a:endParaRPr sz="2400"/>
          </a:p>
        </p:txBody>
      </p:sp>
      <p:pic>
        <p:nvPicPr>
          <p:cNvPr id="121" name="Google Shape;121;p20" title="Sonic_wind_orientation.png"/>
          <p:cNvPicPr preferRelativeResize="0"/>
          <p:nvPr/>
        </p:nvPicPr>
        <p:blipFill>
          <a:blip r:embed="rId3">
            <a:alphaModFix/>
          </a:blip>
          <a:stretch>
            <a:fillRect/>
          </a:stretch>
        </p:blipFill>
        <p:spPr>
          <a:xfrm>
            <a:off x="0" y="1651992"/>
            <a:ext cx="12192000" cy="35540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508000" y="236538"/>
            <a:ext cx="11176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SW and LW Atmospheric Radiation</a:t>
            </a:r>
            <a:endParaRPr/>
          </a:p>
        </p:txBody>
      </p:sp>
      <p:sp>
        <p:nvSpPr>
          <p:cNvPr id="127" name="Google Shape;127;p21"/>
          <p:cNvSpPr txBox="1"/>
          <p:nvPr>
            <p:ph idx="1" type="body"/>
          </p:nvPr>
        </p:nvSpPr>
        <p:spPr>
          <a:xfrm>
            <a:off x="508000" y="1076325"/>
            <a:ext cx="6724200" cy="48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Eppley radiometers getting hard to maintain.</a:t>
            </a:r>
            <a:br>
              <a:rPr lang="en-US"/>
            </a:br>
            <a:endParaRPr/>
          </a:p>
          <a:p>
            <a:pPr indent="-342900" lvl="0" marL="342900" rtl="0" algn="l">
              <a:spcBef>
                <a:spcPts val="440"/>
              </a:spcBef>
              <a:spcAft>
                <a:spcPts val="0"/>
              </a:spcAft>
              <a:buSzPts val="2200"/>
              <a:buChar char="•"/>
            </a:pPr>
            <a:r>
              <a:rPr lang="en-US"/>
              <a:t>Replacement options</a:t>
            </a:r>
            <a:endParaRPr/>
          </a:p>
          <a:p>
            <a:pPr indent="-285750" lvl="1" marL="742950" rtl="0" algn="l">
              <a:spcBef>
                <a:spcPts val="440"/>
              </a:spcBef>
              <a:spcAft>
                <a:spcPts val="0"/>
              </a:spcAft>
              <a:buSzPts val="1800"/>
              <a:buChar char="•"/>
            </a:pPr>
            <a:r>
              <a:rPr lang="en-US"/>
              <a:t>Based on current best practice document</a:t>
            </a:r>
            <a:endParaRPr/>
          </a:p>
          <a:p>
            <a:pPr indent="-203200" lvl="2" marL="1143000" rtl="0" algn="l">
              <a:lnSpc>
                <a:spcPct val="120000"/>
              </a:lnSpc>
              <a:spcBef>
                <a:spcPts val="0"/>
              </a:spcBef>
              <a:spcAft>
                <a:spcPts val="0"/>
              </a:spcAft>
              <a:buClr>
                <a:schemeClr val="dk1"/>
              </a:buClr>
              <a:buSzPts val="1040"/>
              <a:buChar char="▪"/>
            </a:pPr>
            <a:r>
              <a:rPr lang="en-US" sz="2000"/>
              <a:t>Riihimaki et al. 2024</a:t>
            </a:r>
            <a:endParaRPr sz="2000"/>
          </a:p>
          <a:p>
            <a:pPr indent="-203200" lvl="2" marL="1143000" rtl="0" algn="l">
              <a:lnSpc>
                <a:spcPct val="120000"/>
              </a:lnSpc>
              <a:spcBef>
                <a:spcPts val="0"/>
              </a:spcBef>
              <a:spcAft>
                <a:spcPts val="0"/>
              </a:spcAft>
              <a:buSzPts val="1040"/>
              <a:buChar char="▪"/>
            </a:pPr>
            <a:r>
              <a:rPr lang="en-US" sz="2000" u="sng">
                <a:solidFill>
                  <a:schemeClr val="hlink"/>
                </a:solidFill>
                <a:hlinkClick r:id="rId3"/>
              </a:rPr>
              <a:t>https://doi.org/10.3389/fmars.2024.1359149</a:t>
            </a:r>
            <a:endParaRPr/>
          </a:p>
          <a:p>
            <a:pPr indent="-285750" lvl="1" marL="742950" rtl="0" algn="l">
              <a:spcBef>
                <a:spcPts val="440"/>
              </a:spcBef>
              <a:spcAft>
                <a:spcPts val="0"/>
              </a:spcAft>
              <a:buSzPts val="1800"/>
              <a:buChar char="•"/>
            </a:pPr>
            <a:r>
              <a:rPr lang="en-US"/>
              <a:t>Ideally looking for Class A pyranometer (SW)</a:t>
            </a:r>
            <a:endParaRPr/>
          </a:p>
          <a:p>
            <a:pPr indent="-285750" lvl="1" marL="742950" rtl="0" algn="l">
              <a:spcBef>
                <a:spcPts val="440"/>
              </a:spcBef>
              <a:spcAft>
                <a:spcPts val="0"/>
              </a:spcAft>
              <a:buSzPts val="1800"/>
              <a:buChar char="•"/>
            </a:pPr>
            <a:r>
              <a:rPr lang="en-US"/>
              <a:t>Pyrgeometers (LW) have no present standard</a:t>
            </a:r>
            <a:endParaRPr/>
          </a:p>
          <a:p>
            <a:pPr indent="-285750" lvl="1" marL="742950" rtl="0" algn="l">
              <a:spcBef>
                <a:spcPts val="440"/>
              </a:spcBef>
              <a:spcAft>
                <a:spcPts val="0"/>
              </a:spcAft>
              <a:buSzPts val="1800"/>
              <a:buChar char="•"/>
            </a:pPr>
            <a:r>
              <a:rPr lang="en-US"/>
              <a:t>Kipp and Zonen are being deployed on some vessels.</a:t>
            </a:r>
            <a:endParaRPr/>
          </a:p>
          <a:p>
            <a:pPr indent="0" lvl="0" marL="0" rtl="0" algn="l">
              <a:spcBef>
                <a:spcPts val="0"/>
              </a:spcBef>
              <a:spcAft>
                <a:spcPts val="0"/>
              </a:spcAft>
              <a:buSzPts val="2200"/>
              <a:buNone/>
            </a:pPr>
            <a:r>
              <a:t/>
            </a:r>
            <a:endParaRPr/>
          </a:p>
        </p:txBody>
      </p:sp>
      <p:pic>
        <p:nvPicPr>
          <p:cNvPr id="128" name="Google Shape;128;p21" title="Screenshot 2025-10-29 at 1.23.49 PM.png"/>
          <p:cNvPicPr preferRelativeResize="0"/>
          <p:nvPr/>
        </p:nvPicPr>
        <p:blipFill>
          <a:blip r:embed="rId4">
            <a:alphaModFix/>
          </a:blip>
          <a:stretch>
            <a:fillRect/>
          </a:stretch>
        </p:blipFill>
        <p:spPr>
          <a:xfrm>
            <a:off x="7556046" y="1074748"/>
            <a:ext cx="3790242" cy="4862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