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Candara" panose="020E0502030303020204" pitchFamily="34" charset="0"/>
      <p:regular r:id="rId47"/>
      <p:bold r:id="rId48"/>
      <p:italic r:id="rId49"/>
      <p:boldItalic r:id="rId50"/>
    </p:embeddedFont>
    <p:embeddedFont>
      <p:font typeface="Corbel" panose="020B0503020204020204" pitchFamily="34"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923298-04B5-4838-B27A-8F2D45D006C6}">
  <a:tblStyle styleId="{5D923298-04B5-4838-B27A-8F2D45D006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D0372E-F8F9-48F5-9137-2E64A395865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70" autoAdjust="0"/>
  </p:normalViewPr>
  <p:slideViewPr>
    <p:cSldViewPr snapToGrid="0">
      <p:cViewPr varScale="1">
        <p:scale>
          <a:sx n="100" d="100"/>
          <a:sy n="100" d="100"/>
        </p:scale>
        <p:origin x="426" y="102"/>
      </p:cViewPr>
      <p:guideLst>
        <p:guide orient="horz" pos="2160"/>
        <p:guide pos="4080"/>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b5922a29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39b5922a2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9b5922a29d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9b5922a29d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2011 MAC has worked to improve MB data quality</a:t>
            </a:r>
            <a:endParaRPr/>
          </a:p>
          <a:p>
            <a:pPr marL="0" lvl="0" indent="0" algn="l" rtl="0">
              <a:spcBef>
                <a:spcPts val="0"/>
              </a:spcBef>
              <a:spcAft>
                <a:spcPts val="0"/>
              </a:spcAft>
              <a:buNone/>
            </a:pPr>
            <a:r>
              <a:rPr lang="en-US"/>
              <a:t>Standardize performance testing</a:t>
            </a:r>
            <a:endParaRPr/>
          </a:p>
          <a:p>
            <a:pPr marL="0" lvl="0" indent="0" algn="l" rtl="0">
              <a:spcBef>
                <a:spcPts val="0"/>
              </a:spcBef>
              <a:spcAft>
                <a:spcPts val="0"/>
              </a:spcAft>
              <a:buNone/>
            </a:pPr>
            <a:r>
              <a:rPr lang="en-US"/>
              <a:t>Provide on-board and remote support</a:t>
            </a:r>
            <a:endParaRPr/>
          </a:p>
          <a:p>
            <a:pPr marL="0" lvl="0" indent="0" algn="l" rtl="0">
              <a:spcBef>
                <a:spcPts val="0"/>
              </a:spcBef>
              <a:spcAft>
                <a:spcPts val="0"/>
              </a:spcAft>
              <a:buNone/>
            </a:pPr>
            <a:r>
              <a:rPr lang="en-US"/>
              <a:t>Report all major testing activities</a:t>
            </a:r>
            <a:endParaRPr/>
          </a:p>
          <a:p>
            <a:pPr marL="0" lvl="0" indent="0" algn="l" rtl="0">
              <a:spcBef>
                <a:spcPts val="0"/>
              </a:spcBef>
              <a:spcAft>
                <a:spcPts val="0"/>
              </a:spcAft>
              <a:buNone/>
            </a:pPr>
            <a:r>
              <a:rPr lang="en-US"/>
              <a:t>Website, helpdesk, wiki</a:t>
            </a:r>
            <a:endParaRPr/>
          </a:p>
          <a:p>
            <a:pPr marL="0" lvl="0" indent="0" algn="l" rtl="0">
              <a:spcBef>
                <a:spcPts val="0"/>
              </a:spcBef>
              <a:spcAft>
                <a:spcPts val="0"/>
              </a:spcAft>
              <a:buNone/>
            </a:pPr>
            <a:endParaRPr/>
          </a:p>
        </p:txBody>
      </p:sp>
      <p:sp>
        <p:nvSpPr>
          <p:cNvPr id="302" name="Google Shape;302;g39b5922a29d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9b5922a29d_0_3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39b5922a29d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c7986e543b_0_2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MAC continues to use the OMC Wiki</a:t>
            </a:r>
            <a:endParaRPr dirty="0"/>
          </a:p>
          <a:p>
            <a:pPr marL="0" lvl="0" indent="0" algn="l" rtl="0">
              <a:spcBef>
                <a:spcPts val="0"/>
              </a:spcBef>
              <a:spcAft>
                <a:spcPts val="0"/>
              </a:spcAft>
              <a:buNone/>
            </a:pPr>
            <a:r>
              <a:rPr lang="en-US" dirty="0"/>
              <a:t>Co-admins with Shannon Hoy and Colleen Peters</a:t>
            </a:r>
            <a:endParaRPr dirty="0"/>
          </a:p>
          <a:p>
            <a:pPr marL="0" lvl="0" indent="0" algn="l" rtl="0">
              <a:spcBef>
                <a:spcPts val="0"/>
              </a:spcBef>
              <a:spcAft>
                <a:spcPts val="0"/>
              </a:spcAft>
              <a:buNone/>
            </a:pPr>
            <a:r>
              <a:rPr lang="en-US" dirty="0"/>
              <a:t>Public platform to share resources and post issues</a:t>
            </a:r>
            <a:endParaRPr dirty="0"/>
          </a:p>
          <a:p>
            <a:pPr marL="0" lvl="0" indent="0" algn="l" rtl="0">
              <a:spcBef>
                <a:spcPts val="0"/>
              </a:spcBef>
              <a:spcAft>
                <a:spcPts val="0"/>
              </a:spcAft>
              <a:buNone/>
            </a:pPr>
            <a:r>
              <a:rPr lang="en-US" dirty="0"/>
              <a:t>Sticking with </a:t>
            </a:r>
            <a:r>
              <a:rPr lang="en-US" dirty="0" err="1"/>
              <a:t>Github</a:t>
            </a:r>
            <a:r>
              <a:rPr lang="en-US" dirty="0"/>
              <a:t> for now</a:t>
            </a:r>
            <a:endParaRPr dirty="0"/>
          </a:p>
          <a:p>
            <a:pPr marL="0" lvl="0" indent="0" algn="l" rtl="0">
              <a:spcBef>
                <a:spcPts val="0"/>
              </a:spcBef>
              <a:spcAft>
                <a:spcPts val="0"/>
              </a:spcAft>
              <a:buNone/>
            </a:pPr>
            <a:endParaRPr dirty="0"/>
          </a:p>
        </p:txBody>
      </p:sp>
      <p:sp>
        <p:nvSpPr>
          <p:cNvPr id="318" name="Google Shape;318;g2c7986e543b_0_2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0ba5f39950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Like all wikis, this grows from the user base</a:t>
            </a:r>
            <a:endParaRPr/>
          </a:p>
          <a:p>
            <a:pPr marL="0" lvl="0" indent="0" algn="l" rtl="0">
              <a:spcBef>
                <a:spcPts val="0"/>
              </a:spcBef>
              <a:spcAft>
                <a:spcPts val="0"/>
              </a:spcAft>
              <a:buNone/>
            </a:pPr>
            <a:r>
              <a:rPr lang="en-US"/>
              <a:t>All are welcome to contribute</a:t>
            </a:r>
            <a:endParaRPr/>
          </a:p>
          <a:p>
            <a:pPr marL="0" lvl="0" indent="0" algn="l" rtl="0">
              <a:spcBef>
                <a:spcPts val="0"/>
              </a:spcBef>
              <a:spcAft>
                <a:spcPts val="0"/>
              </a:spcAft>
              <a:buNone/>
            </a:pPr>
            <a:r>
              <a:rPr lang="en-US"/>
              <a:t>Post ISSUES or add areas of interest</a:t>
            </a:r>
            <a:endParaRPr/>
          </a:p>
          <a:p>
            <a:pPr marL="0" lvl="0" indent="0" algn="l" rtl="0">
              <a:spcBef>
                <a:spcPts val="0"/>
              </a:spcBef>
              <a:spcAft>
                <a:spcPts val="0"/>
              </a:spcAft>
              <a:buNone/>
            </a:pPr>
            <a:r>
              <a:rPr lang="en-US"/>
              <a:t>Lots of resources for new members</a:t>
            </a:r>
            <a:endParaRPr/>
          </a:p>
          <a:p>
            <a:pPr marL="0" lvl="0" indent="0" algn="l" rtl="0">
              <a:spcBef>
                <a:spcPts val="0"/>
              </a:spcBef>
              <a:spcAft>
                <a:spcPts val="0"/>
              </a:spcAft>
              <a:buNone/>
            </a:pPr>
            <a:r>
              <a:rPr lang="en-US"/>
              <a:t>Email Wiki or MAC helpdesk for more</a:t>
            </a:r>
            <a:endParaRPr/>
          </a:p>
        </p:txBody>
      </p:sp>
      <p:sp>
        <p:nvSpPr>
          <p:cNvPr id="327" name="Google Shape;327;g30ba5f39950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9b587bebf0_0_2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39b587bebf0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9ce7ec198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39ce7ec198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9dcad574f7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9dcad574f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9dcad574f7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9dcad574f7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9dcad574f7_0_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39dcad574f7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9dcad574f7_0_3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9dcad574f7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9b5922a29d_0_3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39b5922a29d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9dcad574f7_0_3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39dcad574f7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9dcad574f7_0_3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9dcad574f7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9dcad574f7_0_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39dcad574f7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9dcad574f7_0_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39dcad574f7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9dcad574f7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39dcad574f7_0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9dcad574f7_0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39dcad574f7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6cebc10862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36cebc1086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a91ce995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Reuse proven test sites whenever possible</a:t>
            </a:r>
            <a:endParaRPr dirty="0"/>
          </a:p>
          <a:p>
            <a:pPr marL="0" lvl="0" indent="0" algn="l" rtl="0">
              <a:spcBef>
                <a:spcPts val="0"/>
              </a:spcBef>
              <a:spcAft>
                <a:spcPts val="0"/>
              </a:spcAft>
              <a:buNone/>
            </a:pPr>
            <a:r>
              <a:rPr lang="en-US" dirty="0"/>
              <a:t>Building a web interface to simplify this process</a:t>
            </a:r>
            <a:endParaRPr dirty="0"/>
          </a:p>
          <a:p>
            <a:pPr marL="0" lvl="0" indent="0" algn="l" rtl="0">
              <a:spcBef>
                <a:spcPts val="0"/>
              </a:spcBef>
              <a:spcAft>
                <a:spcPts val="0"/>
              </a:spcAft>
              <a:buNone/>
            </a:pPr>
            <a:r>
              <a:rPr lang="en-US" dirty="0"/>
              <a:t>Interface includes several planning layers</a:t>
            </a:r>
            <a:endParaRPr dirty="0"/>
          </a:p>
          <a:p>
            <a:pPr marL="0" lvl="0" indent="0" algn="l" rtl="0">
              <a:spcBef>
                <a:spcPts val="0"/>
              </a:spcBef>
              <a:spcAft>
                <a:spcPts val="0"/>
              </a:spcAft>
              <a:buNone/>
            </a:pPr>
            <a:r>
              <a:rPr lang="en-US" dirty="0"/>
              <a:t>Each site includes line plans, settings, reports</a:t>
            </a:r>
            <a:endParaRPr dirty="0"/>
          </a:p>
          <a:p>
            <a:pPr marL="0" lvl="0" indent="0" algn="l" rtl="0">
              <a:spcBef>
                <a:spcPts val="0"/>
              </a:spcBef>
              <a:spcAft>
                <a:spcPts val="0"/>
              </a:spcAft>
              <a:buNone/>
            </a:pPr>
            <a:r>
              <a:rPr lang="en-US" dirty="0"/>
              <a:t>Backlog of MAC sites to be added</a:t>
            </a:r>
            <a:endParaRPr dirty="0"/>
          </a:p>
          <a:p>
            <a:pPr marL="0" lvl="0" indent="0" algn="l" rtl="0">
              <a:spcBef>
                <a:spcPts val="0"/>
              </a:spcBef>
              <a:spcAft>
                <a:spcPts val="0"/>
              </a:spcAft>
              <a:buNone/>
            </a:pPr>
            <a:endParaRPr dirty="0"/>
          </a:p>
        </p:txBody>
      </p:sp>
      <p:sp>
        <p:nvSpPr>
          <p:cNvPr id="459" name="Google Shape;459;g30a91ce995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9ce7ec1983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8" name="Google Shape;468;g39ce7ec198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9b5922a29d_0_4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7" name="Google Shape;477;g39b5922a29d_0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6f9ead084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c6f9ead084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2011 MAC has worked to improve MB data quality</a:t>
            </a:r>
            <a:endParaRPr/>
          </a:p>
          <a:p>
            <a:pPr marL="0" lvl="0" indent="0" algn="l" rtl="0">
              <a:spcBef>
                <a:spcPts val="0"/>
              </a:spcBef>
              <a:spcAft>
                <a:spcPts val="0"/>
              </a:spcAft>
              <a:buNone/>
            </a:pPr>
            <a:r>
              <a:rPr lang="en-US"/>
              <a:t>Standardize performance testing</a:t>
            </a:r>
            <a:endParaRPr/>
          </a:p>
          <a:p>
            <a:pPr marL="0" lvl="0" indent="0" algn="l" rtl="0">
              <a:spcBef>
                <a:spcPts val="0"/>
              </a:spcBef>
              <a:spcAft>
                <a:spcPts val="0"/>
              </a:spcAft>
              <a:buNone/>
            </a:pPr>
            <a:r>
              <a:rPr lang="en-US"/>
              <a:t>Provide on-board and remote support</a:t>
            </a:r>
            <a:endParaRPr/>
          </a:p>
          <a:p>
            <a:pPr marL="0" lvl="0" indent="0" algn="l" rtl="0">
              <a:spcBef>
                <a:spcPts val="0"/>
              </a:spcBef>
              <a:spcAft>
                <a:spcPts val="0"/>
              </a:spcAft>
              <a:buNone/>
            </a:pPr>
            <a:r>
              <a:rPr lang="en-US"/>
              <a:t>Report all major testing activities</a:t>
            </a:r>
            <a:endParaRPr/>
          </a:p>
          <a:p>
            <a:pPr marL="0" lvl="0" indent="0" algn="l" rtl="0">
              <a:spcBef>
                <a:spcPts val="0"/>
              </a:spcBef>
              <a:spcAft>
                <a:spcPts val="0"/>
              </a:spcAft>
              <a:buNone/>
            </a:pPr>
            <a:r>
              <a:rPr lang="en-US"/>
              <a:t>Website, helpdesk, wiki</a:t>
            </a:r>
            <a:endParaRPr/>
          </a:p>
          <a:p>
            <a:pPr marL="0" lvl="0" indent="0" algn="l" rtl="0">
              <a:spcBef>
                <a:spcPts val="0"/>
              </a:spcBef>
              <a:spcAft>
                <a:spcPts val="0"/>
              </a:spcAft>
              <a:buNone/>
            </a:pPr>
            <a:endParaRPr/>
          </a:p>
        </p:txBody>
      </p:sp>
      <p:sp>
        <p:nvSpPr>
          <p:cNvPr id="189" name="Google Shape;189;g2c6f9ead084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9b5922a29d_0_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6" name="Google Shape;486;g39b5922a29d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9ce7ec198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6" name="Google Shape;496;g39ce7ec198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9b5922a29d_0_3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39b5922a29d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98281943f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98281943f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398281943f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9b5922a29d_0_3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g39b5922a29d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9ce7ec1983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g39ce7ec1983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0ba850b66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30ba850b668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9dcad574f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39dcad574f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We started the merge, and at the beginning of 2016 the first release of Sound Speed Manager was made publicly available.</a:t>
            </a:r>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Since then, we have been developing and improving Sound Speed Manager. </a:t>
            </a:r>
            <a:endParaRPr/>
          </a:p>
          <a:p>
            <a:pPr marL="0" lvl="0" indent="0" algn="l" rtl="0">
              <a:spcBef>
                <a:spcPts val="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SSM has now reached a good level of maturity, with an important users base spanning from the scientific community to several commercial companies.  It is widely used both within the US and world-wide with more than 10,000 downloads just from the HydrOffice website. </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560" name="Google Shape;560;g39dcad574f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9dcad574f7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39dcad574f7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For example, the addition of a generic NMEA-0183 network listener is a great example of contributed code that improves and extends Sound Speed Manager.</a:t>
            </a:r>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In this specific case, most of the credits for the contribution go to Jean-Guy Nistad from the German Hydrographic Office.</a:t>
            </a:r>
            <a:endParaRPr/>
          </a:p>
          <a:p>
            <a:pPr marL="0" lvl="0" indent="0" algn="l" rtl="0">
              <a:spcBef>
                <a:spcPts val="0"/>
              </a:spcBef>
              <a:spcAft>
                <a:spcPts val="0"/>
              </a:spcAft>
              <a:buNone/>
            </a:pPr>
            <a:endParaRPr/>
          </a:p>
        </p:txBody>
      </p:sp>
      <p:sp>
        <p:nvSpPr>
          <p:cNvPr id="577" name="Google Shape;577;g39dcad574f7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9dcad574f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39dcad574f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Recent changes to the NCEI Operational Forecast System have required relevant changes to continue the support for synthetic profiles derived from OFS. </a:t>
            </a:r>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During such a work, the support has been extended to recently added OFS like, for instance, the West Coast OFS.</a:t>
            </a:r>
            <a:endParaRPr/>
          </a:p>
          <a:p>
            <a:pPr marL="0" lvl="0" indent="0" algn="l" rtl="0">
              <a:spcBef>
                <a:spcPts val="0"/>
              </a:spcBef>
              <a:spcAft>
                <a:spcPts val="0"/>
              </a:spcAft>
              <a:buNone/>
            </a:pPr>
            <a:endParaRPr/>
          </a:p>
        </p:txBody>
      </p:sp>
      <p:sp>
        <p:nvSpPr>
          <p:cNvPr id="601" name="Google Shape;601;g39dcad574f7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1f8e7adb9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g21f8e7adb9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9dcad574f7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39dcad574f7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Relevant improvements have been applied to the integration with Hypack and Kongsberg Sis.</a:t>
            </a:r>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The ongoing collaboration with Kongsberg has triggered the creation of a dedicated SSM datagram starting with Sis 5.14 (released in November 2024). This improvement greatly reduces the network traffic and further simplifies the SSM initial setup on the Sis app to a single field. </a:t>
            </a:r>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Furthermore, a guide to integrating SSM with Sis is now included in the Sis installation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US"/>
              <a:t>Given the current bug for DataDistrib in SIS 5.15.0, using the #SSM datagram is the ONLY working method.</a:t>
            </a:r>
            <a:endParaRPr/>
          </a:p>
        </p:txBody>
      </p:sp>
      <p:sp>
        <p:nvSpPr>
          <p:cNvPr id="623" name="Google Shape;623;g39dcad574f7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9dcad574f7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39dcad574f7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Another relevant improvement has been that the SSM taskbar now shows different colors to capture user attention in case of issues (for example, ‘Not pinging for a while’ alert). </a:t>
            </a: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648" name="Google Shape;648;g39dcad574f7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9dcad574f7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39dcad574f7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Finally, the set of currently supported profile formats has been extended and improved. </a:t>
            </a:r>
            <a:endParaRPr/>
          </a:p>
          <a:p>
            <a:pPr marL="0" lvl="0" indent="0" algn="l" rtl="0">
              <a:spcBef>
                <a:spcPts val="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The "Kongsberg driver" has been extended to not only export ASVP format, but also export SSP format (that also contains temperature and salinity). As also recently clarified in Sis documentation, the use of the SSP file ensures that all absorption coefficients are updated in Sis.</a:t>
            </a:r>
            <a:endParaRPr/>
          </a:p>
          <a:p>
            <a:pPr marL="0" lvl="0" indent="0" algn="l" rtl="0">
              <a:spcBef>
                <a:spcPts val="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Furthermore, a few changes have been required during the year to extend and improve supported formats (for example, MiniCTD probes in the Valeport driver).</a:t>
            </a:r>
            <a:endParaRPr/>
          </a:p>
          <a:p>
            <a:pPr marL="0" lvl="0" indent="0" algn="l" rtl="0">
              <a:spcBef>
                <a:spcPts val="0"/>
              </a:spcBef>
              <a:spcAft>
                <a:spcPts val="0"/>
              </a:spcAft>
              <a:buNone/>
            </a:pPr>
            <a:endParaRPr/>
          </a:p>
        </p:txBody>
      </p:sp>
      <p:sp>
        <p:nvSpPr>
          <p:cNvPr id="670" name="Google Shape;670;g39dcad574f7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9dcad574f7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39dcad574f7_0_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Finally, the set of currently supported profile formats has been extended and improved. </a:t>
            </a:r>
            <a:endParaRPr/>
          </a:p>
          <a:p>
            <a:pPr marL="0" lvl="0" indent="0" algn="l" rtl="0">
              <a:spcBef>
                <a:spcPts val="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The "Kongsberg driver" has been extended to not only export ASVP format, but also export SSP format (that also contains temperature and salinity). As also recently clarified in Sis documentation, the use of the SSP file ensures that all absorption coefficients are updated in Sis.</a:t>
            </a:r>
            <a:endParaRPr/>
          </a:p>
          <a:p>
            <a:pPr marL="0" lvl="0" indent="0" algn="l" rtl="0">
              <a:spcBef>
                <a:spcPts val="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Furthermore, a few changes have been required during the year to extend and improve supported formats (for example, MiniCTD probes in the Valeport driver).</a:t>
            </a:r>
            <a:endParaRPr/>
          </a:p>
          <a:p>
            <a:pPr marL="0" lvl="0" indent="0" algn="l" rtl="0">
              <a:spcBef>
                <a:spcPts val="0"/>
              </a:spcBef>
              <a:spcAft>
                <a:spcPts val="0"/>
              </a:spcAft>
              <a:buNone/>
            </a:pPr>
            <a:endParaRPr/>
          </a:p>
        </p:txBody>
      </p:sp>
      <p:sp>
        <p:nvSpPr>
          <p:cNvPr id="699" name="Google Shape;699;g39dcad574f7_0_4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9ce7ec1983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5" name="Google Shape;705;g39ce7ec198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9b73016008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9b73016008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Follow a standard order of operations</a:t>
            </a:r>
            <a:endParaRPr dirty="0"/>
          </a:p>
          <a:p>
            <a:pPr marL="0" lvl="0" indent="0" algn="l" rtl="0">
              <a:spcBef>
                <a:spcPts val="0"/>
              </a:spcBef>
              <a:spcAft>
                <a:spcPts val="0"/>
              </a:spcAft>
              <a:buNone/>
            </a:pPr>
            <a:r>
              <a:rPr lang="en-US" dirty="0"/>
              <a:t>Applies for ON BOARD and REMOTE support</a:t>
            </a:r>
            <a:endParaRPr dirty="0"/>
          </a:p>
          <a:p>
            <a:pPr marL="0" lvl="0" indent="0" algn="l" rtl="0">
              <a:spcBef>
                <a:spcPts val="0"/>
              </a:spcBef>
              <a:spcAft>
                <a:spcPts val="0"/>
              </a:spcAft>
              <a:buNone/>
            </a:pPr>
            <a:r>
              <a:rPr lang="en-US" dirty="0"/>
              <a:t>Takeaway: support is by request, early as possible</a:t>
            </a:r>
            <a:endParaRPr dirty="0"/>
          </a:p>
        </p:txBody>
      </p:sp>
      <p:sp>
        <p:nvSpPr>
          <p:cNvPr id="222" name="Google Shape;222;g39b73016008_0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9b5922a29d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39b5922a29d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39b5922a29d_0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9b73016008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39b73016008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g39b73016008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9ce7ec198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9ce7ec1983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Quick highlights since 2024</a:t>
            </a:r>
            <a:endParaRPr dirty="0"/>
          </a:p>
          <a:p>
            <a:pPr marL="0" lvl="0" indent="0" algn="l" rtl="0">
              <a:spcBef>
                <a:spcPts val="0"/>
              </a:spcBef>
              <a:spcAft>
                <a:spcPts val="0"/>
              </a:spcAft>
              <a:buNone/>
            </a:pPr>
            <a:r>
              <a:rPr lang="en-US" dirty="0"/>
              <a:t>MAC-related projects</a:t>
            </a:r>
            <a:endParaRPr dirty="0"/>
          </a:p>
          <a:p>
            <a:pPr marL="0" lvl="0" indent="0" algn="l" rtl="0">
              <a:spcBef>
                <a:spcPts val="0"/>
              </a:spcBef>
              <a:spcAft>
                <a:spcPts val="0"/>
              </a:spcAft>
              <a:buNone/>
            </a:pPr>
            <a:r>
              <a:rPr lang="en-US" dirty="0"/>
              <a:t>Other field work that improves the process</a:t>
            </a:r>
            <a:endParaRPr dirty="0"/>
          </a:p>
        </p:txBody>
      </p:sp>
      <p:sp>
        <p:nvSpPr>
          <p:cNvPr id="281" name="Google Shape;281;g39ce7ec1983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9e00800d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9e00800d8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39e00800d8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 name="Google Shape;19;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23" name="Google Shape;23;p2"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SmallLeft">
  <p:cSld name="Title_SmallLeft">
    <p:spTree>
      <p:nvGrpSpPr>
        <p:cNvPr id="1" name="Shape 103"/>
        <p:cNvGrpSpPr/>
        <p:nvPr/>
      </p:nvGrpSpPr>
      <p:grpSpPr>
        <a:xfrm>
          <a:off x="0" y="0"/>
          <a:ext cx="0" cy="0"/>
          <a:chOff x="0" y="0"/>
          <a:chExt cx="0" cy="0"/>
        </a:xfrm>
      </p:grpSpPr>
      <p:sp>
        <p:nvSpPr>
          <p:cNvPr id="104" name="Google Shape;104;p11"/>
          <p:cNvSpPr txBox="1">
            <a:spLocks noGrp="1"/>
          </p:cNvSpPr>
          <p:nvPr>
            <p:ph type="body" idx="1"/>
          </p:nvPr>
        </p:nvSpPr>
        <p:spPr>
          <a:xfrm>
            <a:off x="92765" y="862012"/>
            <a:ext cx="4691400" cy="5859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p11"/>
          <p:cNvSpPr txBox="1">
            <a:spLocks noGrp="1"/>
          </p:cNvSpPr>
          <p:nvPr>
            <p:ph type="title"/>
          </p:nvPr>
        </p:nvSpPr>
        <p:spPr>
          <a:xfrm>
            <a:off x="-1" y="0"/>
            <a:ext cx="120993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1"/>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1"/>
          <p:cNvSpPr txBox="1">
            <a:spLocks noGrp="1"/>
          </p:cNvSpPr>
          <p:nvPr>
            <p:ph type="body" idx="2"/>
          </p:nvPr>
        </p:nvSpPr>
        <p:spPr>
          <a:xfrm>
            <a:off x="4890052" y="859536"/>
            <a:ext cx="7209300" cy="5862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10" name="Google Shape;110;p11"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11" name="Google Shape;111;p11"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2ndTitle-Content">
  <p:cSld name="1_Title-2ndTitle-Content">
    <p:spTree>
      <p:nvGrpSpPr>
        <p:cNvPr id="1" name="Shape 112"/>
        <p:cNvGrpSpPr/>
        <p:nvPr/>
      </p:nvGrpSpPr>
      <p:grpSpPr>
        <a:xfrm>
          <a:off x="0" y="0"/>
          <a:ext cx="0" cy="0"/>
          <a:chOff x="0" y="0"/>
          <a:chExt cx="0" cy="0"/>
        </a:xfrm>
      </p:grpSpPr>
      <p:sp>
        <p:nvSpPr>
          <p:cNvPr id="113" name="Google Shape;113;p12"/>
          <p:cNvSpPr txBox="1">
            <a:spLocks noGrp="1"/>
          </p:cNvSpPr>
          <p:nvPr>
            <p:ph type="title"/>
          </p:nvPr>
        </p:nvSpPr>
        <p:spPr>
          <a:xfrm>
            <a:off x="0" y="0"/>
            <a:ext cx="60351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2"/>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12"/>
          <p:cNvSpPr txBox="1">
            <a:spLocks noGrp="1"/>
          </p:cNvSpPr>
          <p:nvPr>
            <p:ph type="body" idx="1"/>
          </p:nvPr>
        </p:nvSpPr>
        <p:spPr>
          <a:xfrm>
            <a:off x="6156960" y="0"/>
            <a:ext cx="6035100" cy="777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3200"/>
              <a:buNone/>
              <a:defRPr sz="3200"/>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8" name="Google Shape;118;p12"/>
          <p:cNvSpPr txBox="1">
            <a:spLocks noGrp="1"/>
          </p:cNvSpPr>
          <p:nvPr>
            <p:ph type="body" idx="2"/>
          </p:nvPr>
        </p:nvSpPr>
        <p:spPr>
          <a:xfrm>
            <a:off x="92765" y="862012"/>
            <a:ext cx="11993100" cy="5998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19" name="Google Shape;119;p12"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20" name="Google Shape;120;p12"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0" y="0"/>
            <a:ext cx="121920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13"/>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13"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27" name="Google Shape;127;p13"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14"/>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2" name="Google Shape;132;p14"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33" name="Google Shape;133;p14"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15"/>
          <p:cNvSpPr txBox="1">
            <a:spLocks noGrp="1"/>
          </p:cNvSpPr>
          <p:nvPr>
            <p:ph type="body" idx="1"/>
          </p:nvPr>
        </p:nvSpPr>
        <p:spPr>
          <a:xfrm>
            <a:off x="5183188" y="457200"/>
            <a:ext cx="6172200" cy="54039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lt1"/>
              </a:buClr>
              <a:buSzPts val="3200"/>
              <a:buChar char="•"/>
              <a:defRPr sz="3200"/>
            </a:lvl1pPr>
            <a:lvl2pPr marL="914400" lvl="1" indent="-406400" algn="l" rtl="0">
              <a:lnSpc>
                <a:spcPct val="90000"/>
              </a:lnSpc>
              <a:spcBef>
                <a:spcPts val="500"/>
              </a:spcBef>
              <a:spcAft>
                <a:spcPts val="0"/>
              </a:spcAft>
              <a:buClr>
                <a:schemeClr val="lt1"/>
              </a:buClr>
              <a:buSzPts val="2800"/>
              <a:buChar char="•"/>
              <a:defRPr sz="2800"/>
            </a:lvl2pPr>
            <a:lvl3pPr marL="1371600" lvl="2" indent="-381000" algn="l" rtl="0">
              <a:lnSpc>
                <a:spcPct val="90000"/>
              </a:lnSpc>
              <a:spcBef>
                <a:spcPts val="500"/>
              </a:spcBef>
              <a:spcAft>
                <a:spcPts val="0"/>
              </a:spcAft>
              <a:buClr>
                <a:schemeClr val="lt1"/>
              </a:buClr>
              <a:buSzPts val="2400"/>
              <a:buChar char="•"/>
              <a:defRPr sz="2400"/>
            </a:lvl3pPr>
            <a:lvl4pPr marL="1828800" lvl="3" indent="-355600" algn="l" rtl="0">
              <a:lnSpc>
                <a:spcPct val="90000"/>
              </a:lnSpc>
              <a:spcBef>
                <a:spcPts val="500"/>
              </a:spcBef>
              <a:spcAft>
                <a:spcPts val="0"/>
              </a:spcAft>
              <a:buClr>
                <a:schemeClr val="lt1"/>
              </a:buClr>
              <a:buSzPts val="2000"/>
              <a:buChar char="•"/>
              <a:defRPr sz="2000"/>
            </a:lvl4pPr>
            <a:lvl5pPr marL="2286000" lvl="4" indent="-355600" algn="l" rtl="0">
              <a:lnSpc>
                <a:spcPct val="90000"/>
              </a:lnSpc>
              <a:spcBef>
                <a:spcPts val="500"/>
              </a:spcBef>
              <a:spcAft>
                <a:spcPts val="0"/>
              </a:spcAft>
              <a:buClr>
                <a:schemeClr val="lt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7" name="Google Shape;137;p1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15"/>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1" name="Google Shape;141;p15"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42" name="Google Shape;142;p15"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16"/>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6" name="Google Shape;146;p1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7" name="Google Shape;147;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16"/>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0" name="Google Shape;150;p16"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51" name="Google Shape;151;p16"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0" y="5896"/>
            <a:ext cx="121890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17"/>
          <p:cNvSpPr txBox="1">
            <a:spLocks noGrp="1"/>
          </p:cNvSpPr>
          <p:nvPr>
            <p:ph type="body" idx="1"/>
          </p:nvPr>
        </p:nvSpPr>
        <p:spPr>
          <a:xfrm rot="5400000">
            <a:off x="3110550" y="-2223446"/>
            <a:ext cx="5970900" cy="12192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17"/>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8" name="Google Shape;158;p17"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59" name="Google Shape;159;p17"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1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3" name="Google Shape;163;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p18"/>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66"/>
        <p:cNvGrpSpPr/>
        <p:nvPr/>
      </p:nvGrpSpPr>
      <p:grpSpPr>
        <a:xfrm>
          <a:off x="0" y="0"/>
          <a:ext cx="0" cy="0"/>
          <a:chOff x="0" y="0"/>
          <a:chExt cx="0" cy="0"/>
        </a:xfrm>
      </p:grpSpPr>
      <p:sp>
        <p:nvSpPr>
          <p:cNvPr id="167" name="Google Shape;167;p19"/>
          <p:cNvSpPr txBox="1">
            <a:spLocks noGrp="1"/>
          </p:cNvSpPr>
          <p:nvPr>
            <p:ph type="title"/>
          </p:nvPr>
        </p:nvSpPr>
        <p:spPr>
          <a:xfrm>
            <a:off x="839788" y="365125"/>
            <a:ext cx="10515600" cy="3534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19"/>
          <p:cNvSpPr txBox="1">
            <a:spLocks noGrp="1"/>
          </p:cNvSpPr>
          <p:nvPr>
            <p:ph type="body" idx="1"/>
          </p:nvPr>
        </p:nvSpPr>
        <p:spPr>
          <a:xfrm>
            <a:off x="839788" y="4489399"/>
            <a:ext cx="10514100" cy="15018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9" name="Google Shape;169;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92764" y="850166"/>
            <a:ext cx="5942400" cy="5871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3"/>
          <p:cNvSpPr txBox="1">
            <a:spLocks noGrp="1"/>
          </p:cNvSpPr>
          <p:nvPr>
            <p:ph type="body" idx="2"/>
          </p:nvPr>
        </p:nvSpPr>
        <p:spPr>
          <a:xfrm>
            <a:off x="6156960" y="838200"/>
            <a:ext cx="5942400" cy="588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32" name="Google Shape;32;p3"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Smaller Left">
  <p:cSld name="Two Content Smaller Left">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2764" y="850166"/>
            <a:ext cx="4279500" cy="5871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4445876" y="838200"/>
            <a:ext cx="7653300" cy="588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9356035"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4"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41" name="Google Shape;41;p4"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5"/>
          <p:cNvSpPr txBox="1">
            <a:spLocks noGrp="1"/>
          </p:cNvSpPr>
          <p:nvPr>
            <p:ph type="body" idx="1"/>
          </p:nvPr>
        </p:nvSpPr>
        <p:spPr>
          <a:xfrm>
            <a:off x="92764" y="858982"/>
            <a:ext cx="12006600" cy="5879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title"/>
          </p:nvPr>
        </p:nvSpPr>
        <p:spPr>
          <a:xfrm>
            <a:off x="0" y="0"/>
            <a:ext cx="121920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5"/>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5"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49" name="Google Shape;49;p5"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6"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57" name="Google Shape;57;p6"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7"/>
          <p:cNvSpPr txBox="1">
            <a:spLocks noGrp="1"/>
          </p:cNvSpPr>
          <p:nvPr>
            <p:ph type="body" idx="1"/>
          </p:nvPr>
        </p:nvSpPr>
        <p:spPr>
          <a:xfrm>
            <a:off x="92765" y="1788226"/>
            <a:ext cx="5942400" cy="4933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title"/>
          </p:nvPr>
        </p:nvSpPr>
        <p:spPr>
          <a:xfrm>
            <a:off x="0" y="0"/>
            <a:ext cx="12192000" cy="777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7"/>
          <p:cNvSpPr txBox="1">
            <a:spLocks noGrp="1"/>
          </p:cNvSpPr>
          <p:nvPr>
            <p:ph type="body" idx="2"/>
          </p:nvPr>
        </p:nvSpPr>
        <p:spPr>
          <a:xfrm>
            <a:off x="92765" y="869683"/>
            <a:ext cx="5942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2" name="Google Shape;62;p7"/>
          <p:cNvSpPr txBox="1">
            <a:spLocks noGrp="1"/>
          </p:cNvSpPr>
          <p:nvPr>
            <p:ph type="body" idx="3"/>
          </p:nvPr>
        </p:nvSpPr>
        <p:spPr>
          <a:xfrm>
            <a:off x="6156960" y="869683"/>
            <a:ext cx="6035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3" name="Google Shape;63;p7"/>
          <p:cNvSpPr txBox="1">
            <a:spLocks noGrp="1"/>
          </p:cNvSpPr>
          <p:nvPr>
            <p:ph type="body" idx="4"/>
          </p:nvPr>
        </p:nvSpPr>
        <p:spPr>
          <a:xfrm>
            <a:off x="6144491" y="1788224"/>
            <a:ext cx="5954700" cy="4933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7"/>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7" name="Google Shape;67;p7"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68" name="Google Shape;68;p7"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3">
  <p:cSld name="1_Comparison3">
    <p:spTree>
      <p:nvGrpSpPr>
        <p:cNvPr id="1" name="Shape 69"/>
        <p:cNvGrpSpPr/>
        <p:nvPr/>
      </p:nvGrpSpPr>
      <p:grpSpPr>
        <a:xfrm>
          <a:off x="0" y="0"/>
          <a:ext cx="0" cy="0"/>
          <a:chOff x="0" y="0"/>
          <a:chExt cx="0" cy="0"/>
        </a:xfrm>
      </p:grpSpPr>
      <p:sp>
        <p:nvSpPr>
          <p:cNvPr id="70" name="Google Shape;70;p8"/>
          <p:cNvSpPr txBox="1">
            <a:spLocks noGrp="1"/>
          </p:cNvSpPr>
          <p:nvPr>
            <p:ph type="body" idx="1"/>
          </p:nvPr>
        </p:nvSpPr>
        <p:spPr>
          <a:xfrm>
            <a:off x="92764" y="1788226"/>
            <a:ext cx="3931800" cy="5069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 name="Google Shape;71;p8"/>
          <p:cNvSpPr txBox="1">
            <a:spLocks noGrp="1"/>
          </p:cNvSpPr>
          <p:nvPr>
            <p:ph type="title"/>
          </p:nvPr>
        </p:nvSpPr>
        <p:spPr>
          <a:xfrm>
            <a:off x="-1" y="0"/>
            <a:ext cx="6056100" cy="777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8"/>
          <p:cNvSpPr txBox="1">
            <a:spLocks noGrp="1"/>
          </p:cNvSpPr>
          <p:nvPr>
            <p:ph type="body" idx="2"/>
          </p:nvPr>
        </p:nvSpPr>
        <p:spPr>
          <a:xfrm>
            <a:off x="92764" y="869683"/>
            <a:ext cx="39318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3" name="Google Shape;73;p8"/>
          <p:cNvSpPr txBox="1">
            <a:spLocks noGrp="1"/>
          </p:cNvSpPr>
          <p:nvPr>
            <p:ph type="body" idx="3"/>
          </p:nvPr>
        </p:nvSpPr>
        <p:spPr>
          <a:xfrm>
            <a:off x="4129045" y="877975"/>
            <a:ext cx="39318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4" name="Google Shape;74;p8"/>
          <p:cNvSpPr txBox="1">
            <a:spLocks noGrp="1"/>
          </p:cNvSpPr>
          <p:nvPr>
            <p:ph type="body" idx="4"/>
          </p:nvPr>
        </p:nvSpPr>
        <p:spPr>
          <a:xfrm>
            <a:off x="4136004" y="1803985"/>
            <a:ext cx="3931800" cy="5069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 name="Google Shape;7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8"/>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8"/>
          <p:cNvSpPr txBox="1">
            <a:spLocks noGrp="1"/>
          </p:cNvSpPr>
          <p:nvPr>
            <p:ph type="body" idx="5"/>
          </p:nvPr>
        </p:nvSpPr>
        <p:spPr>
          <a:xfrm>
            <a:off x="8153399" y="877975"/>
            <a:ext cx="39318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9" name="Google Shape;79;p8"/>
          <p:cNvSpPr txBox="1">
            <a:spLocks noGrp="1"/>
          </p:cNvSpPr>
          <p:nvPr>
            <p:ph type="body" idx="6"/>
          </p:nvPr>
        </p:nvSpPr>
        <p:spPr>
          <a:xfrm>
            <a:off x="8153399" y="1778298"/>
            <a:ext cx="3931800" cy="5069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0" name="Google Shape;80;p8"/>
          <p:cNvSpPr txBox="1">
            <a:spLocks noGrp="1"/>
          </p:cNvSpPr>
          <p:nvPr>
            <p:ph type="body" idx="7"/>
          </p:nvPr>
        </p:nvSpPr>
        <p:spPr>
          <a:xfrm>
            <a:off x="6156960" y="0"/>
            <a:ext cx="5928300" cy="777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3200"/>
              <a:buNone/>
              <a:defRPr sz="3200"/>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1" name="Google Shape;81;p8"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82" name="Google Shape;82;p8"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2ndTitle">
  <p:cSld name="Title-2ndTitle">
    <p:spTree>
      <p:nvGrpSpPr>
        <p:cNvPr id="1" name="Shape 83"/>
        <p:cNvGrpSpPr/>
        <p:nvPr/>
      </p:nvGrpSpPr>
      <p:grpSpPr>
        <a:xfrm>
          <a:off x="0" y="0"/>
          <a:ext cx="0" cy="0"/>
          <a:chOff x="0" y="0"/>
          <a:chExt cx="0" cy="0"/>
        </a:xfrm>
      </p:grpSpPr>
      <p:sp>
        <p:nvSpPr>
          <p:cNvPr id="84" name="Google Shape;84;p9"/>
          <p:cNvSpPr txBox="1">
            <a:spLocks noGrp="1"/>
          </p:cNvSpPr>
          <p:nvPr>
            <p:ph type="body" idx="1"/>
          </p:nvPr>
        </p:nvSpPr>
        <p:spPr>
          <a:xfrm>
            <a:off x="106017" y="862012"/>
            <a:ext cx="5928900" cy="5859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5" name="Google Shape;85;p9"/>
          <p:cNvSpPr txBox="1">
            <a:spLocks noGrp="1"/>
          </p:cNvSpPr>
          <p:nvPr>
            <p:ph type="title"/>
          </p:nvPr>
        </p:nvSpPr>
        <p:spPr>
          <a:xfrm>
            <a:off x="0" y="0"/>
            <a:ext cx="60351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9"/>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9"/>
          <p:cNvSpPr txBox="1">
            <a:spLocks noGrp="1"/>
          </p:cNvSpPr>
          <p:nvPr>
            <p:ph type="body" idx="2"/>
          </p:nvPr>
        </p:nvSpPr>
        <p:spPr>
          <a:xfrm>
            <a:off x="6156960" y="0"/>
            <a:ext cx="6035100" cy="777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3200"/>
              <a:buNone/>
              <a:defRPr sz="3200"/>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0" name="Google Shape;90;p9"/>
          <p:cNvSpPr txBox="1">
            <a:spLocks noGrp="1"/>
          </p:cNvSpPr>
          <p:nvPr>
            <p:ph type="body" idx="3"/>
          </p:nvPr>
        </p:nvSpPr>
        <p:spPr>
          <a:xfrm>
            <a:off x="6156960" y="859536"/>
            <a:ext cx="5942400" cy="5862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1" name="Google Shape;91;p9"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92" name="Google Shape;92;p9"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2ndTitle_SmallLeft">
  <p:cSld name="1_Title-2ndTitle_SmallLeft">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0" y="0"/>
            <a:ext cx="6035100" cy="777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0"/>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0"/>
          <p:cNvSpPr txBox="1">
            <a:spLocks noGrp="1"/>
          </p:cNvSpPr>
          <p:nvPr>
            <p:ph type="body" idx="1"/>
          </p:nvPr>
        </p:nvSpPr>
        <p:spPr>
          <a:xfrm>
            <a:off x="6156960" y="0"/>
            <a:ext cx="6035100" cy="777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3200"/>
              <a:buNone/>
              <a:defRPr sz="3200"/>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p10"/>
          <p:cNvSpPr txBox="1">
            <a:spLocks noGrp="1"/>
          </p:cNvSpPr>
          <p:nvPr>
            <p:ph type="body" idx="2"/>
          </p:nvPr>
        </p:nvSpPr>
        <p:spPr>
          <a:xfrm>
            <a:off x="92765" y="862012"/>
            <a:ext cx="4691400" cy="5998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0" name="Google Shape;100;p10"/>
          <p:cNvSpPr txBox="1">
            <a:spLocks noGrp="1"/>
          </p:cNvSpPr>
          <p:nvPr>
            <p:ph type="body" idx="3"/>
          </p:nvPr>
        </p:nvSpPr>
        <p:spPr>
          <a:xfrm>
            <a:off x="4890052" y="859536"/>
            <a:ext cx="7209300" cy="5998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01" name="Google Shape;101;p10" descr="Home"/>
          <p:cNvPicPr preferRelativeResize="0"/>
          <p:nvPr/>
        </p:nvPicPr>
        <p:blipFill rotWithShape="1">
          <a:blip r:embed="rId2">
            <a:alphaModFix/>
          </a:blip>
          <a:srcRect/>
          <a:stretch/>
        </p:blipFill>
        <p:spPr>
          <a:xfrm>
            <a:off x="1367964" y="6286498"/>
            <a:ext cx="2667000" cy="504825"/>
          </a:xfrm>
          <a:prstGeom prst="rect">
            <a:avLst/>
          </a:prstGeom>
          <a:noFill/>
          <a:ln>
            <a:noFill/>
          </a:ln>
        </p:spPr>
      </p:pic>
      <p:pic>
        <p:nvPicPr>
          <p:cNvPr id="102" name="Google Shape;102;p10" descr="Logo&#10;&#10;Description automatically generated"/>
          <p:cNvPicPr preferRelativeResize="0"/>
          <p:nvPr/>
        </p:nvPicPr>
        <p:blipFill rotWithShape="1">
          <a:blip r:embed="rId3">
            <a:alphaModFix/>
          </a:blip>
          <a:srcRect/>
          <a:stretch/>
        </p:blipFill>
        <p:spPr>
          <a:xfrm>
            <a:off x="801190" y="6215524"/>
            <a:ext cx="493980" cy="600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5896"/>
            <a:ext cx="12189000" cy="7773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0" y="887104"/>
            <a:ext cx="12192000" cy="5970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21">
            <a:alphaModFix/>
          </a:blip>
          <a:srcRect/>
          <a:stretch/>
        </p:blipFill>
        <p:spPr>
          <a:xfrm>
            <a:off x="56941" y="6162815"/>
            <a:ext cx="656273" cy="65627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hyperlink" Target="mailto:mac-help@unols.org"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175" name="Google Shape;175;p20"/>
          <p:cNvSpPr txBox="1">
            <a:spLocks noGrp="1"/>
          </p:cNvSpPr>
          <p:nvPr>
            <p:ph type="ctrTitle"/>
          </p:nvPr>
        </p:nvSpPr>
        <p:spPr>
          <a:xfrm>
            <a:off x="84700" y="4829250"/>
            <a:ext cx="6296100" cy="202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Calibri"/>
              <a:buNone/>
            </a:pPr>
            <a:r>
              <a:rPr lang="en-US" sz="3200" b="1" dirty="0">
                <a:solidFill>
                  <a:schemeClr val="lt1"/>
                </a:solidFill>
              </a:rPr>
              <a:t>M</a:t>
            </a:r>
            <a:r>
              <a:rPr lang="en-US" sz="3200" b="1" dirty="0"/>
              <a:t>ultibeam Advisory Committee</a:t>
            </a:r>
            <a:endParaRPr sz="3200" b="1" dirty="0"/>
          </a:p>
          <a:p>
            <a:pPr marL="0" lvl="0" indent="0" algn="l" rtl="0">
              <a:spcBef>
                <a:spcPts val="1000"/>
              </a:spcBef>
              <a:spcAft>
                <a:spcPts val="0"/>
              </a:spcAft>
              <a:buClr>
                <a:schemeClr val="lt1"/>
              </a:buClr>
              <a:buSzPts val="3600"/>
              <a:buFont typeface="Calibri"/>
              <a:buNone/>
            </a:pPr>
            <a:r>
              <a:rPr lang="en-US" sz="2600" i="1" dirty="0"/>
              <a:t>RVTEC Update - 5 Nov 2025 - La Jolla, CA</a:t>
            </a:r>
            <a:endParaRPr sz="2600" i="1" dirty="0"/>
          </a:p>
          <a:p>
            <a:pPr marL="0" lvl="0" indent="0" algn="l" rtl="0">
              <a:spcBef>
                <a:spcPts val="1000"/>
              </a:spcBef>
              <a:spcAft>
                <a:spcPts val="0"/>
              </a:spcAft>
              <a:buClr>
                <a:schemeClr val="lt1"/>
              </a:buClr>
              <a:buSzPts val="3600"/>
              <a:buFont typeface="Calibri"/>
              <a:buNone/>
            </a:pPr>
            <a:r>
              <a:rPr lang="en-US" sz="2600" i="1" dirty="0"/>
              <a:t>Paul Johnson, Vicki Ferrini, Kevin Jerram</a:t>
            </a:r>
            <a:endParaRPr sz="2600" i="1" dirty="0"/>
          </a:p>
          <a:p>
            <a:pPr marL="0" lvl="0" indent="0" algn="l" rtl="0">
              <a:spcBef>
                <a:spcPts val="1000"/>
              </a:spcBef>
              <a:spcAft>
                <a:spcPts val="0"/>
              </a:spcAft>
              <a:buClr>
                <a:schemeClr val="lt1"/>
              </a:buClr>
              <a:buSzPts val="3600"/>
              <a:buFont typeface="Calibri"/>
              <a:buNone/>
            </a:pPr>
            <a:r>
              <a:rPr lang="en-US" sz="2300" dirty="0">
                <a:solidFill>
                  <a:srgbClr val="A4C2F4"/>
                </a:solidFill>
              </a:rPr>
              <a:t>www.mac.unols.org       mac-help@unols.org</a:t>
            </a:r>
            <a:endParaRPr sz="1600" i="1" dirty="0"/>
          </a:p>
        </p:txBody>
      </p:sp>
      <p:pic>
        <p:nvPicPr>
          <p:cNvPr id="176" name="Google Shape;176;p20"/>
          <p:cNvPicPr preferRelativeResize="0"/>
          <p:nvPr/>
        </p:nvPicPr>
        <p:blipFill rotWithShape="1">
          <a:blip r:embed="rId4">
            <a:alphaModFix/>
          </a:blip>
          <a:srcRect/>
          <a:stretch/>
        </p:blipFill>
        <p:spPr>
          <a:xfrm>
            <a:off x="10481624" y="4829252"/>
            <a:ext cx="1581150" cy="1581150"/>
          </a:xfrm>
          <a:prstGeom prst="rect">
            <a:avLst/>
          </a:prstGeom>
          <a:noFill/>
          <a:ln>
            <a:noFill/>
          </a:ln>
        </p:spPr>
      </p:pic>
      <p:pic>
        <p:nvPicPr>
          <p:cNvPr id="177" name="Google Shape;177;p20" title="MAC logo (1).png"/>
          <p:cNvPicPr preferRelativeResize="0"/>
          <p:nvPr/>
        </p:nvPicPr>
        <p:blipFill>
          <a:blip r:embed="rId5">
            <a:alphaModFix/>
          </a:blip>
          <a:stretch>
            <a:fillRect/>
          </a:stretch>
        </p:blipFill>
        <p:spPr>
          <a:xfrm>
            <a:off x="6781585" y="4829250"/>
            <a:ext cx="1615043" cy="1581149"/>
          </a:xfrm>
          <a:prstGeom prst="rect">
            <a:avLst/>
          </a:prstGeom>
          <a:noFill/>
          <a:ln>
            <a:noFill/>
          </a:ln>
        </p:spPr>
      </p:pic>
      <p:pic>
        <p:nvPicPr>
          <p:cNvPr id="178" name="Google Shape;178;p20"/>
          <p:cNvPicPr preferRelativeResize="0"/>
          <p:nvPr/>
        </p:nvPicPr>
        <p:blipFill rotWithShape="1">
          <a:blip r:embed="rId6">
            <a:alphaModFix/>
          </a:blip>
          <a:srcRect/>
          <a:stretch/>
        </p:blipFill>
        <p:spPr>
          <a:xfrm>
            <a:off x="8648550" y="4829252"/>
            <a:ext cx="1581150" cy="1581150"/>
          </a:xfrm>
          <a:prstGeom prst="rect">
            <a:avLst/>
          </a:prstGeom>
          <a:noFill/>
          <a:ln>
            <a:noFill/>
          </a:ln>
        </p:spPr>
      </p:pic>
      <p:sp>
        <p:nvSpPr>
          <p:cNvPr id="179" name="Google Shape;179;p20"/>
          <p:cNvSpPr txBox="1"/>
          <p:nvPr/>
        </p:nvSpPr>
        <p:spPr>
          <a:xfrm>
            <a:off x="6380700" y="6400875"/>
            <a:ext cx="5811300" cy="4341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1000"/>
              </a:spcBef>
              <a:spcAft>
                <a:spcPts val="0"/>
              </a:spcAft>
              <a:buNone/>
            </a:pPr>
            <a:r>
              <a:rPr lang="en-US" sz="1800" i="1" dirty="0">
                <a:solidFill>
                  <a:schemeClr val="lt1"/>
                </a:solidFill>
                <a:latin typeface="Calibri"/>
                <a:ea typeface="Calibri"/>
                <a:cs typeface="Calibri"/>
                <a:sym typeface="Calibri"/>
              </a:rPr>
              <a:t>Supported by NSF grants 1933720 (UNH) 1933776 (LDEO)</a:t>
            </a:r>
            <a:endParaRPr sz="1800" i="1"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9"/>
          <p:cNvPicPr preferRelativeResize="0"/>
          <p:nvPr/>
        </p:nvPicPr>
        <p:blipFill rotWithShape="1">
          <a:blip r:embed="rId3">
            <a:alphaModFix/>
          </a:blip>
          <a:srcRect t="7884" b="3226"/>
          <a:stretch/>
        </p:blipFill>
        <p:spPr>
          <a:xfrm>
            <a:off x="5910146" y="3526002"/>
            <a:ext cx="6123730" cy="3260774"/>
          </a:xfrm>
          <a:prstGeom prst="rect">
            <a:avLst/>
          </a:prstGeom>
          <a:noFill/>
          <a:ln>
            <a:noFill/>
          </a:ln>
        </p:spPr>
      </p:pic>
      <p:pic>
        <p:nvPicPr>
          <p:cNvPr id="305" name="Google Shape;305;p29"/>
          <p:cNvPicPr preferRelativeResize="0"/>
          <p:nvPr/>
        </p:nvPicPr>
        <p:blipFill rotWithShape="1">
          <a:blip r:embed="rId4">
            <a:alphaModFix/>
          </a:blip>
          <a:srcRect l="19117" r="18894"/>
          <a:stretch>
            <a:fillRect/>
          </a:stretch>
        </p:blipFill>
        <p:spPr>
          <a:xfrm>
            <a:off x="8967012" y="869803"/>
            <a:ext cx="3066864" cy="2548048"/>
          </a:xfrm>
          <a:prstGeom prst="rect">
            <a:avLst/>
          </a:prstGeom>
          <a:noFill/>
          <a:ln>
            <a:noFill/>
          </a:ln>
        </p:spPr>
      </p:pic>
      <p:sp>
        <p:nvSpPr>
          <p:cNvPr id="306" name="Google Shape;306;p29"/>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The (Next) Multibeam Advisory Committee (MAC)</a:t>
            </a:r>
            <a:endParaRPr sz="4000">
              <a:solidFill>
                <a:schemeClr val="lt1"/>
              </a:solidFill>
            </a:endParaRPr>
          </a:p>
        </p:txBody>
      </p:sp>
      <p:sp>
        <p:nvSpPr>
          <p:cNvPr id="307" name="Google Shape;307;p29"/>
          <p:cNvSpPr txBox="1">
            <a:spLocks noGrp="1"/>
          </p:cNvSpPr>
          <p:nvPr>
            <p:ph type="body" idx="1"/>
          </p:nvPr>
        </p:nvSpPr>
        <p:spPr>
          <a:xfrm>
            <a:off x="103900" y="1077475"/>
            <a:ext cx="6002400" cy="549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200"/>
              <a:t>Current grant is ending mid-2026</a:t>
            </a:r>
            <a:endParaRPr sz="2200"/>
          </a:p>
          <a:p>
            <a:pPr marL="0" lvl="0" indent="0" algn="l" rtl="0">
              <a:lnSpc>
                <a:spcPct val="90000"/>
              </a:lnSpc>
              <a:spcBef>
                <a:spcPts val="0"/>
              </a:spcBef>
              <a:spcAft>
                <a:spcPts val="0"/>
              </a:spcAft>
              <a:buNone/>
            </a:pPr>
            <a:endParaRPr sz="2200"/>
          </a:p>
          <a:p>
            <a:pPr marL="0" lvl="0" indent="0" algn="l" rtl="0">
              <a:lnSpc>
                <a:spcPct val="90000"/>
              </a:lnSpc>
              <a:spcBef>
                <a:spcPts val="0"/>
              </a:spcBef>
              <a:spcAft>
                <a:spcPts val="0"/>
              </a:spcAft>
              <a:buNone/>
            </a:pPr>
            <a:r>
              <a:rPr lang="en-US" sz="2200"/>
              <a:t>Next proposal will include:</a:t>
            </a:r>
            <a:endParaRPr sz="2200"/>
          </a:p>
          <a:p>
            <a:pPr marL="0" lvl="0" indent="0" algn="l" rtl="0">
              <a:lnSpc>
                <a:spcPct val="90000"/>
              </a:lnSpc>
              <a:spcBef>
                <a:spcPts val="0"/>
              </a:spcBef>
              <a:spcAft>
                <a:spcPts val="0"/>
              </a:spcAft>
              <a:buNone/>
            </a:pPr>
            <a:endParaRPr sz="2200"/>
          </a:p>
          <a:p>
            <a:pPr marL="457200" lvl="0" indent="-368300" algn="l" rtl="0">
              <a:lnSpc>
                <a:spcPct val="90000"/>
              </a:lnSpc>
              <a:spcBef>
                <a:spcPts val="0"/>
              </a:spcBef>
              <a:spcAft>
                <a:spcPts val="0"/>
              </a:spcAft>
              <a:buClr>
                <a:schemeClr val="lt1"/>
              </a:buClr>
              <a:buSzPts val="2200"/>
              <a:buChar char="●"/>
            </a:pPr>
            <a:r>
              <a:rPr lang="en-US" sz="2200" b="1"/>
              <a:t>Continuing on-board and remote support</a:t>
            </a:r>
            <a:endParaRPr sz="2200" b="1"/>
          </a:p>
          <a:p>
            <a:pPr marL="457200" lvl="0" indent="-368300" algn="l" rtl="0">
              <a:lnSpc>
                <a:spcPct val="90000"/>
              </a:lnSpc>
              <a:spcBef>
                <a:spcPts val="1000"/>
              </a:spcBef>
              <a:spcAft>
                <a:spcPts val="0"/>
              </a:spcAft>
              <a:buSzPts val="2200"/>
              <a:buChar char="●"/>
            </a:pPr>
            <a:r>
              <a:rPr lang="en-US" sz="2200" b="1"/>
              <a:t>Continuing helpdesk email support</a:t>
            </a:r>
            <a:endParaRPr sz="2200" b="1"/>
          </a:p>
          <a:p>
            <a:pPr marL="457200" lvl="0" indent="-368300" algn="l" rtl="0">
              <a:lnSpc>
                <a:spcPct val="90000"/>
              </a:lnSpc>
              <a:spcBef>
                <a:spcPts val="1000"/>
              </a:spcBef>
              <a:spcAft>
                <a:spcPts val="0"/>
              </a:spcAft>
              <a:buClr>
                <a:schemeClr val="lt1"/>
              </a:buClr>
              <a:buSzPts val="2200"/>
              <a:buChar char="●"/>
            </a:pPr>
            <a:r>
              <a:rPr lang="en-US" sz="2200" b="1"/>
              <a:t>Expansion of planning and assessment tools</a:t>
            </a:r>
            <a:endParaRPr sz="2200" b="1"/>
          </a:p>
          <a:p>
            <a:pPr marL="457200" lvl="0" indent="-368300" algn="l" rtl="0">
              <a:lnSpc>
                <a:spcPct val="90000"/>
              </a:lnSpc>
              <a:spcBef>
                <a:spcPts val="1000"/>
              </a:spcBef>
              <a:spcAft>
                <a:spcPts val="0"/>
              </a:spcAft>
              <a:buSzPts val="2200"/>
              <a:buChar char="●"/>
            </a:pPr>
            <a:r>
              <a:rPr lang="en-US" sz="2200" b="1"/>
              <a:t>Support for vessel / sensor offset surveys</a:t>
            </a:r>
            <a:endParaRPr sz="2200" b="1"/>
          </a:p>
          <a:p>
            <a:pPr marL="914400" lvl="1" indent="-368300" algn="l" rtl="0">
              <a:lnSpc>
                <a:spcPct val="90000"/>
              </a:lnSpc>
              <a:spcBef>
                <a:spcPts val="0"/>
              </a:spcBef>
              <a:spcAft>
                <a:spcPts val="0"/>
              </a:spcAft>
              <a:buSzPts val="2200"/>
              <a:buFont typeface="Calibri"/>
              <a:buChar char="○"/>
            </a:pPr>
            <a:r>
              <a:rPr lang="en-US" sz="2200"/>
              <a:t>Technical guidance and review</a:t>
            </a:r>
            <a:endParaRPr sz="2200"/>
          </a:p>
          <a:p>
            <a:pPr marL="914400" lvl="1" indent="-368300" algn="l" rtl="0">
              <a:lnSpc>
                <a:spcPct val="90000"/>
              </a:lnSpc>
              <a:spcBef>
                <a:spcPts val="0"/>
              </a:spcBef>
              <a:spcAft>
                <a:spcPts val="0"/>
              </a:spcAft>
              <a:buSzPts val="2200"/>
              <a:buFont typeface="Calibri"/>
              <a:buChar char="○"/>
            </a:pPr>
            <a:r>
              <a:rPr lang="en-US" sz="2200"/>
              <a:t>Not replacing commercial surveyors</a:t>
            </a:r>
            <a:endParaRPr sz="2200"/>
          </a:p>
          <a:p>
            <a:pPr marL="457200" lvl="0" indent="-368300" algn="l" rtl="0">
              <a:spcBef>
                <a:spcPts val="1000"/>
              </a:spcBef>
              <a:spcAft>
                <a:spcPts val="0"/>
              </a:spcAft>
              <a:buSzPts val="2200"/>
              <a:buChar char="●"/>
            </a:pPr>
            <a:r>
              <a:rPr lang="en-US" sz="2200" b="1"/>
              <a:t>Your feedback and suggestions</a:t>
            </a:r>
            <a:endParaRPr sz="2200" b="1"/>
          </a:p>
          <a:p>
            <a:pPr marL="914400" lvl="1" indent="-368300" algn="l" rtl="0">
              <a:spcBef>
                <a:spcPts val="0"/>
              </a:spcBef>
              <a:spcAft>
                <a:spcPts val="0"/>
              </a:spcAft>
              <a:buSzPts val="2200"/>
              <a:buFont typeface="Calibri"/>
              <a:buChar char="○"/>
            </a:pPr>
            <a:r>
              <a:rPr lang="en-US" sz="2200"/>
              <a:t>What do you need from the MAC?</a:t>
            </a:r>
            <a:endParaRPr sz="2200"/>
          </a:p>
        </p:txBody>
      </p:sp>
      <p:sp>
        <p:nvSpPr>
          <p:cNvPr id="308" name="Google Shape;308;p29"/>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309" name="Google Shape;309;p29"/>
          <p:cNvPicPr preferRelativeResize="0"/>
          <p:nvPr/>
        </p:nvPicPr>
        <p:blipFill rotWithShape="1">
          <a:blip r:embed="rId5">
            <a:alphaModFix/>
          </a:blip>
          <a:srcRect/>
          <a:stretch/>
        </p:blipFill>
        <p:spPr>
          <a:xfrm>
            <a:off x="4135965" y="6164850"/>
            <a:ext cx="620885" cy="621925"/>
          </a:xfrm>
          <a:prstGeom prst="rect">
            <a:avLst/>
          </a:prstGeom>
          <a:noFill/>
          <a:ln>
            <a:noFill/>
          </a:ln>
        </p:spPr>
      </p:pic>
      <p:pic>
        <p:nvPicPr>
          <p:cNvPr id="4" name="Google Shape;426;p41">
            <a:extLst>
              <a:ext uri="{FF2B5EF4-FFF2-40B4-BE49-F238E27FC236}">
                <a16:creationId xmlns:a16="http://schemas.microsoft.com/office/drawing/2014/main" id="{3B9F0D24-FDB4-12E5-1A33-67CB918A4361}"/>
              </a:ext>
            </a:extLst>
          </p:cNvPr>
          <p:cNvPicPr preferRelativeResize="0"/>
          <p:nvPr/>
        </p:nvPicPr>
        <p:blipFill>
          <a:blip r:embed="rId6">
            <a:alphaModFix/>
          </a:blip>
          <a:stretch>
            <a:fillRect/>
          </a:stretch>
        </p:blipFill>
        <p:spPr>
          <a:xfrm>
            <a:off x="5910146" y="880952"/>
            <a:ext cx="2932771" cy="2536899"/>
          </a:xfrm>
          <a:prstGeom prst="rect">
            <a:avLst/>
          </a:prstGeom>
          <a:noFill/>
          <a:ln w="38100" cap="flat" cmpd="sng">
            <a:no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0"/>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315" name="Google Shape;315;p30"/>
          <p:cNvSpPr txBox="1">
            <a:spLocks noGrp="1"/>
          </p:cNvSpPr>
          <p:nvPr>
            <p:ph type="ctrTitle"/>
          </p:nvPr>
        </p:nvSpPr>
        <p:spPr>
          <a:xfrm>
            <a:off x="0" y="3558575"/>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Font typeface="Calibri"/>
              <a:buNone/>
            </a:pPr>
            <a:r>
              <a:rPr lang="en-US" sz="7200" b="1"/>
              <a:t>Ocean Mapping</a:t>
            </a:r>
            <a:endParaRPr sz="7200" b="1"/>
          </a:p>
          <a:p>
            <a:pPr marL="0" lvl="0" indent="0" algn="ctr" rtl="0">
              <a:lnSpc>
                <a:spcPct val="90000"/>
              </a:lnSpc>
              <a:spcBef>
                <a:spcPts val="1000"/>
              </a:spcBef>
              <a:spcAft>
                <a:spcPts val="1000"/>
              </a:spcAft>
              <a:buClr>
                <a:schemeClr val="lt1"/>
              </a:buClr>
              <a:buSzPts val="3600"/>
              <a:buFont typeface="Calibri"/>
              <a:buNone/>
            </a:pPr>
            <a:r>
              <a:rPr lang="en-US" sz="7200" b="1"/>
              <a:t>Community Wiki</a:t>
            </a:r>
            <a:endParaRPr sz="72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0" y="0"/>
            <a:ext cx="12192000" cy="1282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000"/>
              <a:t>Ocean Mapping</a:t>
            </a:r>
            <a:endParaRPr sz="4000"/>
          </a:p>
          <a:p>
            <a:pPr marL="0" lvl="0" indent="0" algn="l" rtl="0">
              <a:lnSpc>
                <a:spcPct val="90000"/>
              </a:lnSpc>
              <a:spcBef>
                <a:spcPts val="0"/>
              </a:spcBef>
              <a:spcAft>
                <a:spcPts val="0"/>
              </a:spcAft>
              <a:buClr>
                <a:schemeClr val="lt1"/>
              </a:buClr>
              <a:buSzPts val="4400"/>
              <a:buFont typeface="Calibri"/>
              <a:buNone/>
            </a:pPr>
            <a:r>
              <a:rPr lang="en-US" sz="4000"/>
              <a:t>Community Wiki</a:t>
            </a:r>
            <a:endParaRPr sz="4000"/>
          </a:p>
        </p:txBody>
      </p:sp>
      <p:pic>
        <p:nvPicPr>
          <p:cNvPr id="321" name="Google Shape;321;p31" title="RVTEC 2025 OMC wiki home page updated.png"/>
          <p:cNvPicPr preferRelativeResize="0"/>
          <p:nvPr/>
        </p:nvPicPr>
        <p:blipFill rotWithShape="1">
          <a:blip r:embed="rId3">
            <a:alphaModFix/>
          </a:blip>
          <a:srcRect t="627" b="11049"/>
          <a:stretch/>
        </p:blipFill>
        <p:spPr>
          <a:xfrm>
            <a:off x="216161" y="1282150"/>
            <a:ext cx="5630278" cy="5575850"/>
          </a:xfrm>
          <a:prstGeom prst="rect">
            <a:avLst/>
          </a:prstGeom>
          <a:noFill/>
          <a:ln w="9525" cap="flat" cmpd="sng">
            <a:solidFill>
              <a:schemeClr val="lt1"/>
            </a:solidFill>
            <a:prstDash val="solid"/>
            <a:round/>
            <a:headEnd type="none" w="sm" len="sm"/>
            <a:tailEnd type="none" w="sm" len="sm"/>
          </a:ln>
        </p:spPr>
      </p:pic>
      <p:sp>
        <p:nvSpPr>
          <p:cNvPr id="322" name="Google Shape;322;p31"/>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323" name="Google Shape;323;p31"/>
          <p:cNvSpPr txBox="1">
            <a:spLocks noGrp="1"/>
          </p:cNvSpPr>
          <p:nvPr>
            <p:ph type="body" idx="1"/>
          </p:nvPr>
        </p:nvSpPr>
        <p:spPr>
          <a:xfrm>
            <a:off x="5073675" y="0"/>
            <a:ext cx="6948000" cy="12822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None/>
            </a:pPr>
            <a:r>
              <a:rPr lang="en-US" sz="3200" i="1">
                <a:solidFill>
                  <a:srgbClr val="FFFF00"/>
                </a:solidFill>
              </a:rPr>
              <a:t>oceanmapping.wiki</a:t>
            </a:r>
            <a:endParaRPr sz="3200" i="1">
              <a:solidFill>
                <a:srgbClr val="FFFF00"/>
              </a:solidFill>
            </a:endParaRPr>
          </a:p>
          <a:p>
            <a:pPr marL="0" lvl="0" indent="0" algn="r" rtl="0">
              <a:lnSpc>
                <a:spcPct val="115000"/>
              </a:lnSpc>
              <a:spcBef>
                <a:spcPts val="0"/>
              </a:spcBef>
              <a:spcAft>
                <a:spcPts val="0"/>
              </a:spcAft>
              <a:buNone/>
            </a:pPr>
            <a:r>
              <a:rPr lang="en-US" sz="3200" i="1">
                <a:solidFill>
                  <a:srgbClr val="FFFF00"/>
                </a:solidFill>
              </a:rPr>
              <a:t>omcadmin@ccom.unh.edu</a:t>
            </a:r>
            <a:endParaRPr sz="3200" i="1">
              <a:solidFill>
                <a:srgbClr val="FFFF00"/>
              </a:solidFill>
            </a:endParaRPr>
          </a:p>
        </p:txBody>
      </p:sp>
      <p:pic>
        <p:nvPicPr>
          <p:cNvPr id="324" name="Google Shape;324;p31"/>
          <p:cNvPicPr preferRelativeResize="0"/>
          <p:nvPr/>
        </p:nvPicPr>
        <p:blipFill>
          <a:blip r:embed="rId4">
            <a:alphaModFix/>
          </a:blip>
          <a:stretch>
            <a:fillRect/>
          </a:stretch>
        </p:blipFill>
        <p:spPr>
          <a:xfrm>
            <a:off x="5846445" y="1282150"/>
            <a:ext cx="6062266" cy="557585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2" title="RVTEC 2025 OMC wiki home page updated.png"/>
          <p:cNvPicPr preferRelativeResize="0"/>
          <p:nvPr/>
        </p:nvPicPr>
        <p:blipFill rotWithShape="1">
          <a:blip r:embed="rId3">
            <a:alphaModFix/>
          </a:blip>
          <a:srcRect t="627" b="11049"/>
          <a:stretch/>
        </p:blipFill>
        <p:spPr>
          <a:xfrm>
            <a:off x="216161" y="1282150"/>
            <a:ext cx="5630278" cy="5575850"/>
          </a:xfrm>
          <a:prstGeom prst="rect">
            <a:avLst/>
          </a:prstGeom>
          <a:noFill/>
          <a:ln w="9525" cap="flat" cmpd="sng">
            <a:solidFill>
              <a:schemeClr val="lt1"/>
            </a:solidFill>
            <a:prstDash val="solid"/>
            <a:round/>
            <a:headEnd type="none" w="sm" len="sm"/>
            <a:tailEnd type="none" w="sm" len="sm"/>
          </a:ln>
        </p:spPr>
      </p:pic>
      <p:pic>
        <p:nvPicPr>
          <p:cNvPr id="330" name="Google Shape;330;p32"/>
          <p:cNvPicPr preferRelativeResize="0"/>
          <p:nvPr/>
        </p:nvPicPr>
        <p:blipFill>
          <a:blip r:embed="rId4">
            <a:alphaModFix/>
          </a:blip>
          <a:stretch>
            <a:fillRect/>
          </a:stretch>
        </p:blipFill>
        <p:spPr>
          <a:xfrm>
            <a:off x="5846445" y="1282150"/>
            <a:ext cx="6062266" cy="5575850"/>
          </a:xfrm>
          <a:prstGeom prst="rect">
            <a:avLst/>
          </a:prstGeom>
          <a:noFill/>
          <a:ln w="9525" cap="flat" cmpd="sng">
            <a:solidFill>
              <a:schemeClr val="lt1"/>
            </a:solidFill>
            <a:prstDash val="solid"/>
            <a:round/>
            <a:headEnd type="none" w="sm" len="sm"/>
            <a:tailEnd type="none" w="sm" len="sm"/>
          </a:ln>
        </p:spPr>
      </p:pic>
      <p:sp>
        <p:nvSpPr>
          <p:cNvPr id="331" name="Google Shape;331;p32"/>
          <p:cNvSpPr txBox="1">
            <a:spLocks noGrp="1"/>
          </p:cNvSpPr>
          <p:nvPr>
            <p:ph type="title"/>
          </p:nvPr>
        </p:nvSpPr>
        <p:spPr>
          <a:xfrm>
            <a:off x="0" y="0"/>
            <a:ext cx="12192000" cy="1282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000"/>
              <a:t>Ocean Mapping</a:t>
            </a:r>
            <a:endParaRPr sz="4000"/>
          </a:p>
          <a:p>
            <a:pPr marL="0" lvl="0" indent="0" algn="l" rtl="0">
              <a:lnSpc>
                <a:spcPct val="90000"/>
              </a:lnSpc>
              <a:spcBef>
                <a:spcPts val="0"/>
              </a:spcBef>
              <a:spcAft>
                <a:spcPts val="0"/>
              </a:spcAft>
              <a:buClr>
                <a:schemeClr val="lt1"/>
              </a:buClr>
              <a:buSzPts val="4400"/>
              <a:buFont typeface="Calibri"/>
              <a:buNone/>
            </a:pPr>
            <a:r>
              <a:rPr lang="en-US" sz="4000"/>
              <a:t>Community Wiki</a:t>
            </a:r>
            <a:endParaRPr sz="4000"/>
          </a:p>
        </p:txBody>
      </p:sp>
      <p:sp>
        <p:nvSpPr>
          <p:cNvPr id="332" name="Google Shape;332;p32"/>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333" name="Google Shape;333;p32"/>
          <p:cNvPicPr preferRelativeResize="0"/>
          <p:nvPr/>
        </p:nvPicPr>
        <p:blipFill rotWithShape="1">
          <a:blip r:embed="rId5">
            <a:alphaModFix/>
          </a:blip>
          <a:srcRect t="36804"/>
          <a:stretch/>
        </p:blipFill>
        <p:spPr>
          <a:xfrm rot="792520">
            <a:off x="3342988" y="854213"/>
            <a:ext cx="5649949" cy="5319504"/>
          </a:xfrm>
          <a:prstGeom prst="rect">
            <a:avLst/>
          </a:prstGeom>
          <a:noFill/>
          <a:ln w="19050" cap="flat" cmpd="sng">
            <a:solidFill>
              <a:schemeClr val="lt1"/>
            </a:solidFill>
            <a:prstDash val="solid"/>
            <a:round/>
            <a:headEnd type="none" w="sm" len="sm"/>
            <a:tailEnd type="none" w="sm" len="sm"/>
          </a:ln>
        </p:spPr>
      </p:pic>
      <p:sp>
        <p:nvSpPr>
          <p:cNvPr id="334" name="Google Shape;334;p32"/>
          <p:cNvSpPr txBox="1">
            <a:spLocks noGrp="1"/>
          </p:cNvSpPr>
          <p:nvPr>
            <p:ph type="body" idx="1"/>
          </p:nvPr>
        </p:nvSpPr>
        <p:spPr>
          <a:xfrm>
            <a:off x="5073675" y="0"/>
            <a:ext cx="6948000" cy="12822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None/>
            </a:pPr>
            <a:r>
              <a:rPr lang="en-US" sz="3200" i="1">
                <a:solidFill>
                  <a:srgbClr val="FFFF00"/>
                </a:solidFill>
              </a:rPr>
              <a:t>oceanmapping.wiki</a:t>
            </a:r>
            <a:endParaRPr sz="3200" i="1">
              <a:solidFill>
                <a:srgbClr val="FFFF00"/>
              </a:solidFill>
            </a:endParaRPr>
          </a:p>
          <a:p>
            <a:pPr marL="0" lvl="0" indent="0" algn="r" rtl="0">
              <a:lnSpc>
                <a:spcPct val="115000"/>
              </a:lnSpc>
              <a:spcBef>
                <a:spcPts val="0"/>
              </a:spcBef>
              <a:spcAft>
                <a:spcPts val="0"/>
              </a:spcAft>
              <a:buNone/>
            </a:pPr>
            <a:r>
              <a:rPr lang="en-US" sz="3200" i="1">
                <a:solidFill>
                  <a:srgbClr val="FFFF00"/>
                </a:solidFill>
              </a:rPr>
              <a:t>omcadmin@ccom.unh.edu</a:t>
            </a:r>
            <a:endParaRPr sz="3200" i="1">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3"/>
          <p:cNvSpPr txBox="1">
            <a:spLocks noGrp="1"/>
          </p:cNvSpPr>
          <p:nvPr>
            <p:ph type="sldNum" idx="12"/>
          </p:nvPr>
        </p:nvSpPr>
        <p:spPr>
          <a:xfrm>
            <a:off x="7084314" y="4767263"/>
            <a:ext cx="20577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340" name="Google Shape;340;p33"/>
          <p:cNvPicPr preferRelativeResize="0"/>
          <p:nvPr/>
        </p:nvPicPr>
        <p:blipFill>
          <a:blip r:embed="rId3">
            <a:alphaModFix/>
          </a:blip>
          <a:stretch>
            <a:fillRect/>
          </a:stretch>
        </p:blipFill>
        <p:spPr>
          <a:xfrm>
            <a:off x="271644" y="1282150"/>
            <a:ext cx="3865256" cy="5544900"/>
          </a:xfrm>
          <a:prstGeom prst="rect">
            <a:avLst/>
          </a:prstGeom>
          <a:noFill/>
          <a:ln>
            <a:noFill/>
          </a:ln>
        </p:spPr>
      </p:pic>
      <p:pic>
        <p:nvPicPr>
          <p:cNvPr id="341" name="Google Shape;341;p33"/>
          <p:cNvPicPr preferRelativeResize="0"/>
          <p:nvPr/>
        </p:nvPicPr>
        <p:blipFill rotWithShape="1">
          <a:blip r:embed="rId4">
            <a:alphaModFix/>
          </a:blip>
          <a:srcRect b="51980"/>
          <a:stretch/>
        </p:blipFill>
        <p:spPr>
          <a:xfrm>
            <a:off x="4205875" y="1282150"/>
            <a:ext cx="3792200" cy="3331135"/>
          </a:xfrm>
          <a:prstGeom prst="rect">
            <a:avLst/>
          </a:prstGeom>
          <a:noFill/>
          <a:ln>
            <a:noFill/>
          </a:ln>
        </p:spPr>
      </p:pic>
      <p:pic>
        <p:nvPicPr>
          <p:cNvPr id="342" name="Google Shape;342;p33"/>
          <p:cNvPicPr preferRelativeResize="0"/>
          <p:nvPr/>
        </p:nvPicPr>
        <p:blipFill rotWithShape="1">
          <a:blip r:embed="rId4">
            <a:alphaModFix/>
          </a:blip>
          <a:srcRect t="63380" b="5419"/>
          <a:stretch/>
        </p:blipFill>
        <p:spPr>
          <a:xfrm>
            <a:off x="4205875" y="4667275"/>
            <a:ext cx="3792191" cy="2164425"/>
          </a:xfrm>
          <a:prstGeom prst="rect">
            <a:avLst/>
          </a:prstGeom>
          <a:noFill/>
          <a:ln>
            <a:noFill/>
          </a:ln>
        </p:spPr>
      </p:pic>
      <p:pic>
        <p:nvPicPr>
          <p:cNvPr id="343" name="Google Shape;343;p33"/>
          <p:cNvPicPr preferRelativeResize="0"/>
          <p:nvPr/>
        </p:nvPicPr>
        <p:blipFill rotWithShape="1">
          <a:blip r:embed="rId5">
            <a:alphaModFix/>
          </a:blip>
          <a:srcRect/>
          <a:stretch/>
        </p:blipFill>
        <p:spPr>
          <a:xfrm>
            <a:off x="8067050" y="1286800"/>
            <a:ext cx="4008900" cy="5544900"/>
          </a:xfrm>
          <a:prstGeom prst="rect">
            <a:avLst/>
          </a:prstGeom>
          <a:noFill/>
          <a:ln>
            <a:noFill/>
          </a:ln>
        </p:spPr>
      </p:pic>
      <p:pic>
        <p:nvPicPr>
          <p:cNvPr id="344" name="Google Shape;344;p33"/>
          <p:cNvPicPr preferRelativeResize="0"/>
          <p:nvPr/>
        </p:nvPicPr>
        <p:blipFill rotWithShape="1">
          <a:blip r:embed="rId6">
            <a:alphaModFix/>
          </a:blip>
          <a:srcRect t="69669"/>
          <a:stretch/>
        </p:blipFill>
        <p:spPr>
          <a:xfrm>
            <a:off x="147767" y="2546033"/>
            <a:ext cx="5948233" cy="1983926"/>
          </a:xfrm>
          <a:prstGeom prst="rect">
            <a:avLst/>
          </a:prstGeom>
          <a:noFill/>
          <a:ln w="50800" cap="flat" cmpd="sng">
            <a:solidFill>
              <a:srgbClr val="00FF00"/>
            </a:solidFill>
            <a:prstDash val="solid"/>
            <a:round/>
            <a:headEnd type="none" w="sm" len="sm"/>
            <a:tailEnd type="none" w="sm" len="sm"/>
          </a:ln>
        </p:spPr>
      </p:pic>
      <p:pic>
        <p:nvPicPr>
          <p:cNvPr id="345" name="Google Shape;345;p33"/>
          <p:cNvPicPr preferRelativeResize="0"/>
          <p:nvPr/>
        </p:nvPicPr>
        <p:blipFill>
          <a:blip r:embed="rId7">
            <a:alphaModFix/>
          </a:blip>
          <a:stretch>
            <a:fillRect/>
          </a:stretch>
        </p:blipFill>
        <p:spPr>
          <a:xfrm>
            <a:off x="6502067" y="1427476"/>
            <a:ext cx="4700800" cy="5254239"/>
          </a:xfrm>
          <a:prstGeom prst="rect">
            <a:avLst/>
          </a:prstGeom>
          <a:noFill/>
          <a:ln w="50800" cap="flat" cmpd="sng">
            <a:solidFill>
              <a:srgbClr val="00FF00"/>
            </a:solidFill>
            <a:prstDash val="solid"/>
            <a:round/>
            <a:headEnd type="none" w="sm" len="sm"/>
            <a:tailEnd type="none" w="sm" len="sm"/>
          </a:ln>
        </p:spPr>
      </p:pic>
      <p:sp>
        <p:nvSpPr>
          <p:cNvPr id="346" name="Google Shape;346;p33"/>
          <p:cNvSpPr/>
          <p:nvPr/>
        </p:nvSpPr>
        <p:spPr>
          <a:xfrm>
            <a:off x="205100" y="3363533"/>
            <a:ext cx="5518800" cy="232800"/>
          </a:xfrm>
          <a:prstGeom prst="rect">
            <a:avLst/>
          </a:prstGeom>
          <a:noFill/>
          <a:ln w="2540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347" name="Google Shape;347;p33"/>
          <p:cNvSpPr/>
          <p:nvPr/>
        </p:nvSpPr>
        <p:spPr>
          <a:xfrm>
            <a:off x="205100" y="4032426"/>
            <a:ext cx="5828700" cy="395100"/>
          </a:xfrm>
          <a:prstGeom prst="rect">
            <a:avLst/>
          </a:prstGeom>
          <a:noFill/>
          <a:ln w="2540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348" name="Google Shape;348;p33"/>
          <p:cNvSpPr txBox="1">
            <a:spLocks noGrp="1"/>
          </p:cNvSpPr>
          <p:nvPr>
            <p:ph type="body" idx="1"/>
          </p:nvPr>
        </p:nvSpPr>
        <p:spPr>
          <a:xfrm>
            <a:off x="5073675" y="0"/>
            <a:ext cx="6948000" cy="12822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None/>
            </a:pPr>
            <a:r>
              <a:rPr lang="en-US" sz="3200" i="1">
                <a:solidFill>
                  <a:srgbClr val="FFFF00"/>
                </a:solidFill>
              </a:rPr>
              <a:t>oceanmapping.wiki</a:t>
            </a:r>
            <a:endParaRPr sz="3200" i="1">
              <a:solidFill>
                <a:srgbClr val="FFFF00"/>
              </a:solidFill>
            </a:endParaRPr>
          </a:p>
          <a:p>
            <a:pPr marL="0" lvl="0" indent="0" algn="r" rtl="0">
              <a:lnSpc>
                <a:spcPct val="115000"/>
              </a:lnSpc>
              <a:spcBef>
                <a:spcPts val="0"/>
              </a:spcBef>
              <a:spcAft>
                <a:spcPts val="0"/>
              </a:spcAft>
              <a:buNone/>
            </a:pPr>
            <a:r>
              <a:rPr lang="en-US" sz="3200" i="1">
                <a:solidFill>
                  <a:srgbClr val="FFFF00"/>
                </a:solidFill>
              </a:rPr>
              <a:t>omcadmin@ccom.unh.edu</a:t>
            </a:r>
            <a:endParaRPr sz="3200" i="1">
              <a:solidFill>
                <a:srgbClr val="FFFF00"/>
              </a:solidFill>
            </a:endParaRPr>
          </a:p>
        </p:txBody>
      </p:sp>
      <p:sp>
        <p:nvSpPr>
          <p:cNvPr id="349" name="Google Shape;349;p33"/>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350" name="Google Shape;350;p33"/>
          <p:cNvSpPr txBox="1">
            <a:spLocks noGrp="1"/>
          </p:cNvSpPr>
          <p:nvPr>
            <p:ph type="title"/>
          </p:nvPr>
        </p:nvSpPr>
        <p:spPr>
          <a:xfrm>
            <a:off x="0" y="0"/>
            <a:ext cx="12192000" cy="1282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000"/>
              <a:t>Ocean Mapping</a:t>
            </a:r>
            <a:endParaRPr sz="4000"/>
          </a:p>
          <a:p>
            <a:pPr marL="0" lvl="0" indent="0" algn="l" rtl="0">
              <a:lnSpc>
                <a:spcPct val="90000"/>
              </a:lnSpc>
              <a:spcBef>
                <a:spcPts val="0"/>
              </a:spcBef>
              <a:spcAft>
                <a:spcPts val="0"/>
              </a:spcAft>
              <a:buClr>
                <a:schemeClr val="lt1"/>
              </a:buClr>
              <a:buSzPts val="4400"/>
              <a:buFont typeface="Calibri"/>
              <a:buNone/>
            </a:pPr>
            <a:r>
              <a:rPr lang="en-US" sz="4000"/>
              <a:t>Community Wiki</a:t>
            </a:r>
            <a:endParaRPr sz="4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4"/>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356" name="Google Shape;356;p34"/>
          <p:cNvSpPr txBox="1">
            <a:spLocks noGrp="1"/>
          </p:cNvSpPr>
          <p:nvPr>
            <p:ph type="ctrTitle"/>
          </p:nvPr>
        </p:nvSpPr>
        <p:spPr>
          <a:xfrm>
            <a:off x="0" y="3558575"/>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Assessment Tools</a:t>
            </a:r>
            <a:endParaRPr sz="72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5"/>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362" name="Google Shape;362;p35"/>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BIST Plotter</a:t>
            </a:r>
            <a:endParaRPr sz="4000">
              <a:solidFill>
                <a:schemeClr val="lt1"/>
              </a:solidFill>
            </a:endParaRPr>
          </a:p>
        </p:txBody>
      </p:sp>
      <p:pic>
        <p:nvPicPr>
          <p:cNvPr id="363" name="Google Shape;363;p35" title="BIST plotter 2025 rx noise traditional with menu.png"/>
          <p:cNvPicPr preferRelativeResize="0"/>
          <p:nvPr/>
        </p:nvPicPr>
        <p:blipFill rotWithShape="1">
          <a:blip r:embed="rId3">
            <a:alphaModFix/>
          </a:blip>
          <a:srcRect/>
          <a:stretch/>
        </p:blipFill>
        <p:spPr>
          <a:xfrm>
            <a:off x="1990463" y="941050"/>
            <a:ext cx="8973066" cy="5780402"/>
          </a:xfrm>
          <a:prstGeom prst="rect">
            <a:avLst/>
          </a:prstGeom>
          <a:noFill/>
          <a:ln w="9525" cap="flat" cmpd="sng">
            <a:solidFill>
              <a:schemeClr val="lt1"/>
            </a:solidFill>
            <a:prstDash val="solid"/>
            <a:round/>
            <a:headEnd type="none" w="sm" len="sm"/>
            <a:tailEnd type="none" w="sm" len="sm"/>
          </a:ln>
        </p:spPr>
      </p:pic>
      <p:sp>
        <p:nvSpPr>
          <p:cNvPr id="364" name="Google Shape;364;p35"/>
          <p:cNvSpPr/>
          <p:nvPr/>
        </p:nvSpPr>
        <p:spPr>
          <a:xfrm>
            <a:off x="8975610" y="2458250"/>
            <a:ext cx="1836300" cy="9219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6"/>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70" name="Google Shape;370;p36"/>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BIST Plotter</a:t>
            </a:r>
            <a:endParaRPr sz="4000">
              <a:solidFill>
                <a:schemeClr val="lt1"/>
              </a:solidFill>
            </a:endParaRPr>
          </a:p>
        </p:txBody>
      </p:sp>
      <p:pic>
        <p:nvPicPr>
          <p:cNvPr id="371" name="Google Shape;371;p36" title="BIST plotter 2025 rx noise binned.png"/>
          <p:cNvPicPr preferRelativeResize="0"/>
          <p:nvPr/>
        </p:nvPicPr>
        <p:blipFill rotWithShape="1">
          <a:blip r:embed="rId3">
            <a:alphaModFix/>
          </a:blip>
          <a:srcRect/>
          <a:stretch/>
        </p:blipFill>
        <p:spPr>
          <a:xfrm>
            <a:off x="1990463" y="941050"/>
            <a:ext cx="8973066" cy="5780402"/>
          </a:xfrm>
          <a:prstGeom prst="rect">
            <a:avLst/>
          </a:prstGeom>
          <a:noFill/>
          <a:ln w="9525" cap="flat" cmpd="sng">
            <a:solidFill>
              <a:schemeClr val="lt1"/>
            </a:solidFill>
            <a:prstDash val="solid"/>
            <a:round/>
            <a:headEnd type="none" w="sm" len="sm"/>
            <a:tailEnd type="none" w="sm" len="sm"/>
          </a:ln>
        </p:spPr>
      </p:pic>
      <p:sp>
        <p:nvSpPr>
          <p:cNvPr id="372" name="Google Shape;372;p36"/>
          <p:cNvSpPr/>
          <p:nvPr/>
        </p:nvSpPr>
        <p:spPr>
          <a:xfrm>
            <a:off x="8975600" y="3342160"/>
            <a:ext cx="1836300" cy="17223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3" name="Google Shape;373;p36"/>
          <p:cNvSpPr/>
          <p:nvPr/>
        </p:nvSpPr>
        <p:spPr>
          <a:xfrm>
            <a:off x="3976885" y="6374930"/>
            <a:ext cx="4914900" cy="236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7"/>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79" name="Google Shape;379;p37"/>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Swath Accuracy Plotter</a:t>
            </a:r>
            <a:endParaRPr sz="4000">
              <a:solidFill>
                <a:schemeClr val="lt1"/>
              </a:solidFill>
            </a:endParaRPr>
          </a:p>
        </p:txBody>
      </p:sp>
      <p:sp>
        <p:nvSpPr>
          <p:cNvPr id="380" name="Google Shape;380;p37"/>
          <p:cNvSpPr/>
          <p:nvPr/>
        </p:nvSpPr>
        <p:spPr>
          <a:xfrm>
            <a:off x="9158500" y="5064289"/>
            <a:ext cx="1775400" cy="12117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1" name="Google Shape;381;p37"/>
          <p:cNvSpPr/>
          <p:nvPr/>
        </p:nvSpPr>
        <p:spPr>
          <a:xfrm>
            <a:off x="3976885" y="6374930"/>
            <a:ext cx="4914900" cy="236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82" name="Google Shape;382;p37" title="RVTEC 2025 swath accuracy example 2.png"/>
          <p:cNvPicPr preferRelativeResize="0"/>
          <p:nvPr/>
        </p:nvPicPr>
        <p:blipFill rotWithShape="1">
          <a:blip r:embed="rId3">
            <a:alphaModFix/>
          </a:blip>
          <a:srcRect/>
          <a:stretch/>
        </p:blipFill>
        <p:spPr>
          <a:xfrm>
            <a:off x="1930400" y="941050"/>
            <a:ext cx="9092224" cy="5780401"/>
          </a:xfrm>
          <a:prstGeom prst="rect">
            <a:avLst/>
          </a:prstGeom>
          <a:noFill/>
          <a:ln w="9525" cap="flat" cmpd="sng">
            <a:solidFill>
              <a:schemeClr val="lt1"/>
            </a:solidFill>
            <a:prstDash val="solid"/>
            <a:round/>
            <a:headEnd type="none" w="sm" len="sm"/>
            <a:tailEnd type="none" w="sm" len="sm"/>
          </a:ln>
        </p:spPr>
      </p:pic>
      <p:sp>
        <p:nvSpPr>
          <p:cNvPr id="383" name="Google Shape;383;p37"/>
          <p:cNvSpPr/>
          <p:nvPr/>
        </p:nvSpPr>
        <p:spPr>
          <a:xfrm>
            <a:off x="9158500" y="4157500"/>
            <a:ext cx="1775400" cy="1623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4" name="Google Shape;384;p37"/>
          <p:cNvSpPr/>
          <p:nvPr/>
        </p:nvSpPr>
        <p:spPr>
          <a:xfrm>
            <a:off x="3397775" y="3829874"/>
            <a:ext cx="876300" cy="5028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5" name="Google Shape;385;p37"/>
          <p:cNvSpPr/>
          <p:nvPr/>
        </p:nvSpPr>
        <p:spPr>
          <a:xfrm>
            <a:off x="4327415" y="1109514"/>
            <a:ext cx="3558600" cy="236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6" name="Google Shape;386;p37"/>
          <p:cNvSpPr/>
          <p:nvPr/>
        </p:nvSpPr>
        <p:spPr>
          <a:xfrm>
            <a:off x="9158500" y="6245925"/>
            <a:ext cx="1775400" cy="365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8"/>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392" name="Google Shape;392;p38"/>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Swath Accuracy Plotter</a:t>
            </a:r>
            <a:endParaRPr sz="4000">
              <a:solidFill>
                <a:schemeClr val="lt1"/>
              </a:solidFill>
            </a:endParaRPr>
          </a:p>
        </p:txBody>
      </p:sp>
      <p:pic>
        <p:nvPicPr>
          <p:cNvPr id="393" name="Google Shape;393;p38" title="RVTEC 2025 swath accuracy example 3.png"/>
          <p:cNvPicPr preferRelativeResize="0"/>
          <p:nvPr/>
        </p:nvPicPr>
        <p:blipFill rotWithShape="1">
          <a:blip r:embed="rId3">
            <a:alphaModFix/>
          </a:blip>
          <a:srcRect/>
          <a:stretch/>
        </p:blipFill>
        <p:spPr>
          <a:xfrm>
            <a:off x="1930400" y="941050"/>
            <a:ext cx="9092224" cy="5780401"/>
          </a:xfrm>
          <a:prstGeom prst="rect">
            <a:avLst/>
          </a:prstGeom>
          <a:noFill/>
          <a:ln w="9525" cap="flat" cmpd="sng">
            <a:solidFill>
              <a:schemeClr val="lt1"/>
            </a:solidFill>
            <a:prstDash val="solid"/>
            <a:round/>
            <a:headEnd type="none" w="sm" len="sm"/>
            <a:tailEnd type="none" w="sm" len="sm"/>
          </a:ln>
        </p:spPr>
      </p:pic>
      <p:sp>
        <p:nvSpPr>
          <p:cNvPr id="394" name="Google Shape;394;p38"/>
          <p:cNvSpPr/>
          <p:nvPr/>
        </p:nvSpPr>
        <p:spPr>
          <a:xfrm>
            <a:off x="9158500" y="5064289"/>
            <a:ext cx="1775400" cy="12117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1"/>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185" name="Google Shape;185;p21"/>
          <p:cNvSpPr txBox="1">
            <a:spLocks noGrp="1"/>
          </p:cNvSpPr>
          <p:nvPr>
            <p:ph type="ctrTitle"/>
          </p:nvPr>
        </p:nvSpPr>
        <p:spPr>
          <a:xfrm>
            <a:off x="0" y="3558575"/>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MAC Updates</a:t>
            </a:r>
            <a:endParaRPr sz="72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400" name="Google Shape;400;p39"/>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Swath Coverage Plotter</a:t>
            </a:r>
            <a:endParaRPr sz="4000">
              <a:solidFill>
                <a:schemeClr val="lt1"/>
              </a:solidFill>
            </a:endParaRPr>
          </a:p>
        </p:txBody>
      </p:sp>
      <p:pic>
        <p:nvPicPr>
          <p:cNvPr id="401" name="Google Shape;401;p39" title="RVTEC 2025 swath coverage example.png"/>
          <p:cNvPicPr preferRelativeResize="0"/>
          <p:nvPr/>
        </p:nvPicPr>
        <p:blipFill rotWithShape="1">
          <a:blip r:embed="rId3">
            <a:alphaModFix/>
          </a:blip>
          <a:srcRect/>
          <a:stretch/>
        </p:blipFill>
        <p:spPr>
          <a:xfrm>
            <a:off x="2084188" y="710000"/>
            <a:ext cx="8700274" cy="6148000"/>
          </a:xfrm>
          <a:prstGeom prst="rect">
            <a:avLst/>
          </a:prstGeom>
          <a:noFill/>
          <a:ln w="9525" cap="flat" cmpd="sng">
            <a:solidFill>
              <a:schemeClr val="lt1"/>
            </a:solidFill>
            <a:prstDash val="solid"/>
            <a:round/>
            <a:headEnd type="none" w="sm" len="sm"/>
            <a:tailEnd type="none" w="sm" len="sm"/>
          </a:ln>
        </p:spPr>
      </p:pic>
      <p:sp>
        <p:nvSpPr>
          <p:cNvPr id="402" name="Google Shape;402;p39"/>
          <p:cNvSpPr/>
          <p:nvPr/>
        </p:nvSpPr>
        <p:spPr>
          <a:xfrm>
            <a:off x="9430510" y="5956069"/>
            <a:ext cx="1282500" cy="365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3" name="Google Shape;403;p39"/>
          <p:cNvSpPr/>
          <p:nvPr/>
        </p:nvSpPr>
        <p:spPr>
          <a:xfrm>
            <a:off x="4601702" y="880895"/>
            <a:ext cx="3939600" cy="2211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4" name="Google Shape;404;p39"/>
          <p:cNvSpPr/>
          <p:nvPr/>
        </p:nvSpPr>
        <p:spPr>
          <a:xfrm rot="10800000" flipH="1">
            <a:off x="2125175" y="1063775"/>
            <a:ext cx="2476500" cy="9678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5" name="Google Shape;405;p39"/>
          <p:cNvSpPr/>
          <p:nvPr/>
        </p:nvSpPr>
        <p:spPr>
          <a:xfrm>
            <a:off x="2163275" y="5277650"/>
            <a:ext cx="2346900" cy="2667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0"/>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411" name="Google Shape;411;p40"/>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Swath Coverage Plotter</a:t>
            </a:r>
            <a:endParaRPr sz="4000">
              <a:solidFill>
                <a:schemeClr val="lt1"/>
              </a:solidFill>
            </a:endParaRPr>
          </a:p>
        </p:txBody>
      </p:sp>
      <p:pic>
        <p:nvPicPr>
          <p:cNvPr id="412" name="Google Shape;412;p40" title="RVTEC 2025 swath coverage example.png"/>
          <p:cNvPicPr preferRelativeResize="0"/>
          <p:nvPr/>
        </p:nvPicPr>
        <p:blipFill rotWithShape="1">
          <a:blip r:embed="rId3">
            <a:alphaModFix/>
          </a:blip>
          <a:srcRect/>
          <a:stretch/>
        </p:blipFill>
        <p:spPr>
          <a:xfrm>
            <a:off x="2084188" y="710000"/>
            <a:ext cx="8700274" cy="6148000"/>
          </a:xfrm>
          <a:prstGeom prst="rect">
            <a:avLst/>
          </a:prstGeom>
          <a:noFill/>
          <a:ln w="9525" cap="flat" cmpd="sng">
            <a:solidFill>
              <a:schemeClr val="lt1"/>
            </a:solidFill>
            <a:prstDash val="solid"/>
            <a:round/>
            <a:headEnd type="none" w="sm" len="sm"/>
            <a:tailEnd type="none" w="sm" len="sm"/>
          </a:ln>
        </p:spPr>
      </p:pic>
      <p:sp>
        <p:nvSpPr>
          <p:cNvPr id="413" name="Google Shape;413;p40"/>
          <p:cNvSpPr/>
          <p:nvPr/>
        </p:nvSpPr>
        <p:spPr>
          <a:xfrm>
            <a:off x="2125175" y="2031575"/>
            <a:ext cx="2476500" cy="30402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4" name="Google Shape;414;p40"/>
          <p:cNvSpPr/>
          <p:nvPr/>
        </p:nvSpPr>
        <p:spPr>
          <a:xfrm>
            <a:off x="2163275" y="5277650"/>
            <a:ext cx="2346900" cy="2667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15" name="Google Shape;415;p40"/>
          <p:cNvPicPr preferRelativeResize="0"/>
          <p:nvPr/>
        </p:nvPicPr>
        <p:blipFill>
          <a:blip r:embed="rId4">
            <a:alphaModFix/>
          </a:blip>
          <a:stretch>
            <a:fillRect/>
          </a:stretch>
        </p:blipFill>
        <p:spPr>
          <a:xfrm>
            <a:off x="6476997" y="1595987"/>
            <a:ext cx="4706550" cy="3666025"/>
          </a:xfrm>
          <a:prstGeom prst="rect">
            <a:avLst/>
          </a:prstGeom>
          <a:noFill/>
          <a:ln w="38100" cap="flat" cmpd="sng">
            <a:solidFill>
              <a:srgbClr val="00FF00"/>
            </a:solidFill>
            <a:prstDash val="solid"/>
            <a:round/>
            <a:headEnd type="none" w="sm" len="sm"/>
            <a:tailEnd type="none" w="sm" len="sm"/>
          </a:ln>
        </p:spPr>
      </p:pic>
      <p:pic>
        <p:nvPicPr>
          <p:cNvPr id="416" name="Google Shape;416;p40"/>
          <p:cNvPicPr preferRelativeResize="0"/>
          <p:nvPr/>
        </p:nvPicPr>
        <p:blipFill rotWithShape="1">
          <a:blip r:embed="rId5">
            <a:alphaModFix/>
          </a:blip>
          <a:srcRect t="20286" r="71048"/>
          <a:stretch/>
        </p:blipFill>
        <p:spPr>
          <a:xfrm>
            <a:off x="2084200" y="1960128"/>
            <a:ext cx="2517499" cy="4897873"/>
          </a:xfrm>
          <a:prstGeom prst="rect">
            <a:avLst/>
          </a:prstGeom>
          <a:noFill/>
          <a:ln w="38100" cap="flat" cmpd="sng">
            <a:solidFill>
              <a:srgbClr val="00FF00"/>
            </a:solidFill>
            <a:prstDash val="solid"/>
            <a:round/>
            <a:headEnd type="none" w="sm" len="sm"/>
            <a:tailEnd type="none" w="sm" len="sm"/>
          </a:ln>
        </p:spPr>
      </p:pic>
      <p:sp>
        <p:nvSpPr>
          <p:cNvPr id="417" name="Google Shape;417;p40"/>
          <p:cNvSpPr/>
          <p:nvPr/>
        </p:nvSpPr>
        <p:spPr>
          <a:xfrm>
            <a:off x="2163275" y="5277650"/>
            <a:ext cx="2346900" cy="2667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1"/>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423" name="Google Shape;423;p41"/>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Assessment Tools: Swath Coverage Graph Digitizer</a:t>
            </a:r>
            <a:endParaRPr sz="4000">
              <a:solidFill>
                <a:schemeClr val="lt1"/>
              </a:solidFill>
            </a:endParaRPr>
          </a:p>
        </p:txBody>
      </p:sp>
      <p:pic>
        <p:nvPicPr>
          <p:cNvPr id="424" name="Google Shape;424;p41" title="graph digitizer example.png"/>
          <p:cNvPicPr preferRelativeResize="0"/>
          <p:nvPr/>
        </p:nvPicPr>
        <p:blipFill rotWithShape="1">
          <a:blip r:embed="rId3">
            <a:alphaModFix/>
          </a:blip>
          <a:srcRect/>
          <a:stretch/>
        </p:blipFill>
        <p:spPr>
          <a:xfrm>
            <a:off x="327650" y="1743850"/>
            <a:ext cx="4251151" cy="3020076"/>
          </a:xfrm>
          <a:prstGeom prst="rect">
            <a:avLst/>
          </a:prstGeom>
          <a:noFill/>
          <a:ln w="9525" cap="flat" cmpd="sng">
            <a:solidFill>
              <a:schemeClr val="lt1"/>
            </a:solidFill>
            <a:prstDash val="solid"/>
            <a:round/>
            <a:headEnd type="none" w="sm" len="sm"/>
            <a:tailEnd type="none" w="sm" len="sm"/>
          </a:ln>
        </p:spPr>
      </p:pic>
      <p:pic>
        <p:nvPicPr>
          <p:cNvPr id="425" name="Google Shape;425;p41" title="RVTEC 2025 swath coverage example.png"/>
          <p:cNvPicPr preferRelativeResize="0"/>
          <p:nvPr/>
        </p:nvPicPr>
        <p:blipFill rotWithShape="1">
          <a:blip r:embed="rId4">
            <a:alphaModFix/>
          </a:blip>
          <a:srcRect/>
          <a:stretch/>
        </p:blipFill>
        <p:spPr>
          <a:xfrm>
            <a:off x="1764156" y="2161100"/>
            <a:ext cx="5784125" cy="4087324"/>
          </a:xfrm>
          <a:prstGeom prst="rect">
            <a:avLst/>
          </a:prstGeom>
          <a:noFill/>
          <a:ln w="9525" cap="flat" cmpd="sng">
            <a:solidFill>
              <a:schemeClr val="lt1"/>
            </a:solidFill>
            <a:prstDash val="solid"/>
            <a:round/>
            <a:headEnd type="none" w="sm" len="sm"/>
            <a:tailEnd type="none" w="sm" len="sm"/>
          </a:ln>
        </p:spPr>
      </p:pic>
      <p:pic>
        <p:nvPicPr>
          <p:cNvPr id="426" name="Google Shape;426;p41"/>
          <p:cNvPicPr preferRelativeResize="0"/>
          <p:nvPr/>
        </p:nvPicPr>
        <p:blipFill>
          <a:blip r:embed="rId5">
            <a:alphaModFix/>
          </a:blip>
          <a:stretch>
            <a:fillRect/>
          </a:stretch>
        </p:blipFill>
        <p:spPr>
          <a:xfrm>
            <a:off x="5836925" y="829450"/>
            <a:ext cx="5916587" cy="5831050"/>
          </a:xfrm>
          <a:prstGeom prst="rect">
            <a:avLst/>
          </a:prstGeom>
          <a:noFill/>
          <a:ln w="38100" cap="flat" cmpd="sng">
            <a:solidFill>
              <a:srgbClr val="00FF00"/>
            </a:solidFill>
            <a:prstDash val="solid"/>
            <a:round/>
            <a:headEnd type="none" w="sm" len="sm"/>
            <a:tailEnd type="none" w="sm" len="sm"/>
          </a:ln>
        </p:spPr>
      </p:pic>
      <p:sp>
        <p:nvSpPr>
          <p:cNvPr id="427" name="Google Shape;427;p41"/>
          <p:cNvSpPr txBox="1"/>
          <p:nvPr/>
        </p:nvSpPr>
        <p:spPr>
          <a:xfrm>
            <a:off x="327650" y="772800"/>
            <a:ext cx="4251000" cy="9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a:solidFill>
                  <a:schemeClr val="lt1"/>
                </a:solidFill>
                <a:latin typeface="Calibri"/>
                <a:ea typeface="Calibri"/>
                <a:cs typeface="Calibri"/>
                <a:sym typeface="Calibri"/>
              </a:rPr>
              <a:t>Digitize theoretical swath</a:t>
            </a:r>
            <a:endParaRPr sz="2700">
              <a:solidFill>
                <a:schemeClr val="lt1"/>
              </a:solidFill>
              <a:latin typeface="Calibri"/>
              <a:ea typeface="Calibri"/>
              <a:cs typeface="Calibri"/>
              <a:sym typeface="Calibri"/>
            </a:endParaRPr>
          </a:p>
          <a:p>
            <a:pPr marL="0" lvl="0" indent="0" algn="ctr" rtl="0">
              <a:spcBef>
                <a:spcPts val="0"/>
              </a:spcBef>
              <a:spcAft>
                <a:spcPts val="0"/>
              </a:spcAft>
              <a:buNone/>
            </a:pPr>
            <a:r>
              <a:rPr lang="en-US" sz="2700">
                <a:solidFill>
                  <a:schemeClr val="lt1"/>
                </a:solidFill>
                <a:latin typeface="Calibri"/>
                <a:ea typeface="Calibri"/>
                <a:cs typeface="Calibri"/>
                <a:sym typeface="Calibri"/>
              </a:rPr>
              <a:t>coverage for comparison</a:t>
            </a:r>
            <a:endParaRPr sz="27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2"/>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433" name="Google Shape;433;p42"/>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Planning Tools: GMRT Downloader</a:t>
            </a:r>
            <a:endParaRPr sz="4000">
              <a:solidFill>
                <a:schemeClr val="lt1"/>
              </a:solidFill>
            </a:endParaRPr>
          </a:p>
        </p:txBody>
      </p:sp>
      <p:pic>
        <p:nvPicPr>
          <p:cNvPr id="434" name="Google Shape;434;p42" title="GMRT downloader example.png"/>
          <p:cNvPicPr preferRelativeResize="0"/>
          <p:nvPr/>
        </p:nvPicPr>
        <p:blipFill rotWithShape="1">
          <a:blip r:embed="rId3">
            <a:alphaModFix/>
          </a:blip>
          <a:srcRect/>
          <a:stretch/>
        </p:blipFill>
        <p:spPr>
          <a:xfrm>
            <a:off x="2106662" y="772800"/>
            <a:ext cx="8740674" cy="60501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3" title="RVTEC 2025 SAT planner example.png"/>
          <p:cNvPicPr preferRelativeResize="0"/>
          <p:nvPr/>
        </p:nvPicPr>
        <p:blipFill>
          <a:blip r:embed="rId3">
            <a:alphaModFix/>
          </a:blip>
          <a:stretch>
            <a:fillRect/>
          </a:stretch>
        </p:blipFill>
        <p:spPr>
          <a:xfrm>
            <a:off x="107695" y="719475"/>
            <a:ext cx="9736291" cy="6085200"/>
          </a:xfrm>
          <a:prstGeom prst="rect">
            <a:avLst/>
          </a:prstGeom>
          <a:noFill/>
          <a:ln>
            <a:noFill/>
          </a:ln>
        </p:spPr>
      </p:pic>
      <p:sp>
        <p:nvSpPr>
          <p:cNvPr id="440" name="Google Shape;440;p43"/>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441" name="Google Shape;441;p43"/>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Planning Tools: SAT/QAT Planner</a:t>
            </a:r>
            <a:endParaRPr sz="4000">
              <a:solidFill>
                <a:schemeClr val="lt1"/>
              </a:solidFill>
            </a:endParaRPr>
          </a:p>
        </p:txBody>
      </p:sp>
      <p:pic>
        <p:nvPicPr>
          <p:cNvPr id="442" name="Google Shape;442;p43"/>
          <p:cNvPicPr preferRelativeResize="0"/>
          <p:nvPr/>
        </p:nvPicPr>
        <p:blipFill rotWithShape="1">
          <a:blip r:embed="rId4">
            <a:alphaModFix/>
          </a:blip>
          <a:srcRect r="28856"/>
          <a:stretch/>
        </p:blipFill>
        <p:spPr>
          <a:xfrm>
            <a:off x="9906000" y="719475"/>
            <a:ext cx="2173643" cy="6085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448" name="Google Shape;448;p44"/>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Other Tools: ECDIS Converter and File Trimmer</a:t>
            </a:r>
            <a:endParaRPr sz="4000">
              <a:solidFill>
                <a:schemeClr val="lt1"/>
              </a:solidFill>
            </a:endParaRPr>
          </a:p>
        </p:txBody>
      </p:sp>
      <p:pic>
        <p:nvPicPr>
          <p:cNvPr id="449" name="Google Shape;449;p44"/>
          <p:cNvPicPr preferRelativeResize="0"/>
          <p:nvPr/>
        </p:nvPicPr>
        <p:blipFill>
          <a:blip r:embed="rId3">
            <a:alphaModFix/>
          </a:blip>
          <a:stretch>
            <a:fillRect/>
          </a:stretch>
        </p:blipFill>
        <p:spPr>
          <a:xfrm>
            <a:off x="6533212" y="1023000"/>
            <a:ext cx="5008144" cy="4568401"/>
          </a:xfrm>
          <a:prstGeom prst="rect">
            <a:avLst/>
          </a:prstGeom>
          <a:noFill/>
          <a:ln>
            <a:noFill/>
          </a:ln>
        </p:spPr>
      </p:pic>
      <p:pic>
        <p:nvPicPr>
          <p:cNvPr id="450" name="Google Shape;450;p44"/>
          <p:cNvPicPr preferRelativeResize="0"/>
          <p:nvPr/>
        </p:nvPicPr>
        <p:blipFill>
          <a:blip r:embed="rId4">
            <a:alphaModFix/>
          </a:blip>
          <a:stretch>
            <a:fillRect/>
          </a:stretch>
        </p:blipFill>
        <p:spPr>
          <a:xfrm>
            <a:off x="650642" y="1023000"/>
            <a:ext cx="5468750" cy="456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45"/>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456" name="Google Shape;456;p45"/>
          <p:cNvSpPr txBox="1">
            <a:spLocks noGrp="1"/>
          </p:cNvSpPr>
          <p:nvPr>
            <p:ph type="ctrTitle"/>
          </p:nvPr>
        </p:nvSpPr>
        <p:spPr>
          <a:xfrm>
            <a:off x="0" y="3558575"/>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Test Site Database</a:t>
            </a:r>
            <a:endParaRPr sz="7200"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46"/>
          <p:cNvPicPr preferRelativeResize="0"/>
          <p:nvPr/>
        </p:nvPicPr>
        <p:blipFill rotWithShape="1">
          <a:blip r:embed="rId3">
            <a:alphaModFix/>
          </a:blip>
          <a:srcRect t="7884" b="3226"/>
          <a:stretch/>
        </p:blipFill>
        <p:spPr>
          <a:xfrm>
            <a:off x="0" y="723900"/>
            <a:ext cx="12192001" cy="6134099"/>
          </a:xfrm>
          <a:prstGeom prst="rect">
            <a:avLst/>
          </a:prstGeom>
          <a:noFill/>
          <a:ln>
            <a:noFill/>
          </a:ln>
        </p:spPr>
      </p:pic>
      <p:sp>
        <p:nvSpPr>
          <p:cNvPr id="462" name="Google Shape;462;p46"/>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000"/>
              <a:t>Test Site Database</a:t>
            </a:r>
            <a:endParaRPr sz="4000"/>
          </a:p>
        </p:txBody>
      </p:sp>
      <p:sp>
        <p:nvSpPr>
          <p:cNvPr id="463" name="Google Shape;463;p46"/>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464" name="Google Shape;464;p46"/>
          <p:cNvSpPr txBox="1"/>
          <p:nvPr/>
        </p:nvSpPr>
        <p:spPr>
          <a:xfrm>
            <a:off x="6956400" y="44100"/>
            <a:ext cx="51975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0000"/>
                </a:solidFill>
                <a:latin typeface="Calibri"/>
                <a:ea typeface="Calibri"/>
                <a:cs typeface="Calibri"/>
                <a:sym typeface="Calibri"/>
              </a:rPr>
              <a:t>https://gis.ccom.unh.edu</a:t>
            </a:r>
            <a:endParaRPr sz="3600">
              <a:solidFill>
                <a:srgbClr val="FF0000"/>
              </a:solidFill>
            </a:endParaRPr>
          </a:p>
        </p:txBody>
      </p:sp>
      <p:pic>
        <p:nvPicPr>
          <p:cNvPr id="465" name="Google Shape;465;p46"/>
          <p:cNvPicPr preferRelativeResize="0"/>
          <p:nvPr/>
        </p:nvPicPr>
        <p:blipFill>
          <a:blip r:embed="rId4">
            <a:alphaModFix/>
          </a:blip>
          <a:stretch>
            <a:fillRect/>
          </a:stretch>
        </p:blipFill>
        <p:spPr>
          <a:xfrm>
            <a:off x="47625" y="4444375"/>
            <a:ext cx="2081525" cy="2081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7" title="test site database HI slopes.png"/>
          <p:cNvPicPr preferRelativeResize="0"/>
          <p:nvPr/>
        </p:nvPicPr>
        <p:blipFill rotWithShape="1">
          <a:blip r:embed="rId3">
            <a:alphaModFix/>
          </a:blip>
          <a:srcRect t="7901" b="3217"/>
          <a:stretch/>
        </p:blipFill>
        <p:spPr>
          <a:xfrm>
            <a:off x="0" y="723900"/>
            <a:ext cx="12192001" cy="6134099"/>
          </a:xfrm>
          <a:prstGeom prst="rect">
            <a:avLst/>
          </a:prstGeom>
          <a:noFill/>
          <a:ln>
            <a:noFill/>
          </a:ln>
        </p:spPr>
      </p:pic>
      <p:sp>
        <p:nvSpPr>
          <p:cNvPr id="471" name="Google Shape;471;p47"/>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000"/>
              <a:t>Test Site Database</a:t>
            </a:r>
            <a:endParaRPr sz="4000"/>
          </a:p>
        </p:txBody>
      </p:sp>
      <p:sp>
        <p:nvSpPr>
          <p:cNvPr id="472" name="Google Shape;472;p47"/>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473" name="Google Shape;473;p47"/>
          <p:cNvPicPr preferRelativeResize="0"/>
          <p:nvPr/>
        </p:nvPicPr>
        <p:blipFill>
          <a:blip r:embed="rId4">
            <a:alphaModFix/>
          </a:blip>
          <a:stretch>
            <a:fillRect/>
          </a:stretch>
        </p:blipFill>
        <p:spPr>
          <a:xfrm>
            <a:off x="47625" y="4444375"/>
            <a:ext cx="2081525" cy="2081525"/>
          </a:xfrm>
          <a:prstGeom prst="rect">
            <a:avLst/>
          </a:prstGeom>
          <a:noFill/>
          <a:ln>
            <a:noFill/>
          </a:ln>
        </p:spPr>
      </p:pic>
      <p:sp>
        <p:nvSpPr>
          <p:cNvPr id="474" name="Google Shape;474;p47"/>
          <p:cNvSpPr txBox="1"/>
          <p:nvPr/>
        </p:nvSpPr>
        <p:spPr>
          <a:xfrm>
            <a:off x="6956400" y="44100"/>
            <a:ext cx="51975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0000"/>
                </a:solidFill>
                <a:latin typeface="Calibri"/>
                <a:ea typeface="Calibri"/>
                <a:cs typeface="Calibri"/>
                <a:sym typeface="Calibri"/>
              </a:rPr>
              <a:t>https://gis.ccom.unh.edu</a:t>
            </a:r>
            <a:endParaRPr sz="360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8" title="test site database EM modes EM712.png"/>
          <p:cNvPicPr preferRelativeResize="0"/>
          <p:nvPr/>
        </p:nvPicPr>
        <p:blipFill rotWithShape="1">
          <a:blip r:embed="rId3">
            <a:alphaModFix/>
          </a:blip>
          <a:srcRect t="7901" b="3217"/>
          <a:stretch/>
        </p:blipFill>
        <p:spPr>
          <a:xfrm>
            <a:off x="0" y="723900"/>
            <a:ext cx="12192001" cy="6134099"/>
          </a:xfrm>
          <a:prstGeom prst="rect">
            <a:avLst/>
          </a:prstGeom>
          <a:noFill/>
          <a:ln>
            <a:noFill/>
          </a:ln>
        </p:spPr>
      </p:pic>
      <p:sp>
        <p:nvSpPr>
          <p:cNvPr id="480" name="Google Shape;480;p48"/>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000"/>
              <a:t>Test Site Database</a:t>
            </a:r>
            <a:endParaRPr sz="4000"/>
          </a:p>
        </p:txBody>
      </p:sp>
      <p:sp>
        <p:nvSpPr>
          <p:cNvPr id="481" name="Google Shape;481;p48"/>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482" name="Google Shape;482;p48"/>
          <p:cNvSpPr txBox="1"/>
          <p:nvPr/>
        </p:nvSpPr>
        <p:spPr>
          <a:xfrm>
            <a:off x="6956400" y="44100"/>
            <a:ext cx="51975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0000"/>
                </a:solidFill>
                <a:latin typeface="Calibri"/>
                <a:ea typeface="Calibri"/>
                <a:cs typeface="Calibri"/>
                <a:sym typeface="Calibri"/>
              </a:rPr>
              <a:t>https://gis.ccom.unh.edu</a:t>
            </a:r>
            <a:endParaRPr sz="3600">
              <a:solidFill>
                <a:srgbClr val="FF0000"/>
              </a:solidFill>
            </a:endParaRPr>
          </a:p>
        </p:txBody>
      </p:sp>
      <p:pic>
        <p:nvPicPr>
          <p:cNvPr id="483" name="Google Shape;483;p48"/>
          <p:cNvPicPr preferRelativeResize="0"/>
          <p:nvPr/>
        </p:nvPicPr>
        <p:blipFill>
          <a:blip r:embed="rId4">
            <a:alphaModFix/>
          </a:blip>
          <a:stretch>
            <a:fillRect/>
          </a:stretch>
        </p:blipFill>
        <p:spPr>
          <a:xfrm>
            <a:off x="47625" y="4444375"/>
            <a:ext cx="2081525" cy="2081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The Multibeam Advisory Committee (MAC)</a:t>
            </a:r>
            <a:endParaRPr sz="4000">
              <a:solidFill>
                <a:schemeClr val="lt1"/>
              </a:solidFill>
            </a:endParaRPr>
          </a:p>
        </p:txBody>
      </p:sp>
      <p:sp>
        <p:nvSpPr>
          <p:cNvPr id="192" name="Google Shape;192;p22"/>
          <p:cNvSpPr txBox="1">
            <a:spLocks noGrp="1"/>
          </p:cNvSpPr>
          <p:nvPr>
            <p:ph type="body" idx="1"/>
          </p:nvPr>
        </p:nvSpPr>
        <p:spPr>
          <a:xfrm>
            <a:off x="103900" y="699475"/>
            <a:ext cx="9342000" cy="587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200"/>
              <a:t>Established in 2011 with NSF funding to</a:t>
            </a:r>
            <a:r>
              <a:rPr lang="en-US" sz="2200">
                <a:solidFill>
                  <a:schemeClr val="lt1"/>
                </a:solidFill>
              </a:rPr>
              <a:t> </a:t>
            </a:r>
            <a:r>
              <a:rPr lang="en-US" sz="2200"/>
              <a:t>support </a:t>
            </a:r>
            <a:r>
              <a:rPr lang="en-US" sz="2200">
                <a:solidFill>
                  <a:schemeClr val="lt1"/>
                </a:solidFill>
              </a:rPr>
              <a:t>collection of high-quality</a:t>
            </a:r>
            <a:r>
              <a:rPr lang="en-US" sz="2200"/>
              <a:t> </a:t>
            </a:r>
            <a:r>
              <a:rPr lang="en-US" sz="2200">
                <a:solidFill>
                  <a:schemeClr val="lt1"/>
                </a:solidFill>
              </a:rPr>
              <a:t>multibeam data across the U.S. Academic Research Fleet (USARF)</a:t>
            </a:r>
            <a:endParaRPr sz="2200">
              <a:solidFill>
                <a:schemeClr val="lt1"/>
              </a:solidFill>
            </a:endParaRPr>
          </a:p>
          <a:p>
            <a:pPr marL="457200" lvl="0" indent="0" algn="l" rtl="0">
              <a:lnSpc>
                <a:spcPct val="90000"/>
              </a:lnSpc>
              <a:spcBef>
                <a:spcPts val="0"/>
              </a:spcBef>
              <a:spcAft>
                <a:spcPts val="0"/>
              </a:spcAft>
              <a:buNone/>
            </a:pPr>
            <a:endParaRPr sz="2200"/>
          </a:p>
          <a:p>
            <a:pPr marL="457200" lvl="0" indent="-368300" algn="l" rtl="0">
              <a:lnSpc>
                <a:spcPct val="90000"/>
              </a:lnSpc>
              <a:spcBef>
                <a:spcPts val="0"/>
              </a:spcBef>
              <a:spcAft>
                <a:spcPts val="0"/>
              </a:spcAft>
              <a:buClr>
                <a:schemeClr val="lt1"/>
              </a:buClr>
              <a:buSzPts val="2200"/>
              <a:buChar char="●"/>
            </a:pPr>
            <a:r>
              <a:rPr lang="en-US" sz="2200" b="1">
                <a:solidFill>
                  <a:schemeClr val="lt1"/>
                </a:solidFill>
              </a:rPr>
              <a:t>Standardized</a:t>
            </a:r>
            <a:r>
              <a:rPr lang="en-US" sz="2200">
                <a:solidFill>
                  <a:schemeClr val="lt1"/>
                </a:solidFill>
              </a:rPr>
              <a:t> system testing workflows</a:t>
            </a:r>
            <a:endParaRPr sz="2200"/>
          </a:p>
          <a:p>
            <a:pPr marL="914400" lvl="1" indent="-368300" algn="l" rtl="0">
              <a:lnSpc>
                <a:spcPct val="90000"/>
              </a:lnSpc>
              <a:spcBef>
                <a:spcPts val="0"/>
              </a:spcBef>
              <a:spcAft>
                <a:spcPts val="0"/>
              </a:spcAft>
              <a:buSzPts val="2200"/>
              <a:buFont typeface="Calibri"/>
              <a:buChar char="●"/>
            </a:pPr>
            <a:r>
              <a:rPr lang="en-US" sz="2200"/>
              <a:t>Sea Acceptance, Quality Assurance, Noise</a:t>
            </a:r>
            <a:endParaRPr sz="2200"/>
          </a:p>
          <a:p>
            <a:pPr marL="457200" lvl="0" indent="-368300" algn="l" rtl="0">
              <a:lnSpc>
                <a:spcPct val="90000"/>
              </a:lnSpc>
              <a:spcBef>
                <a:spcPts val="1000"/>
              </a:spcBef>
              <a:spcAft>
                <a:spcPts val="0"/>
              </a:spcAft>
              <a:buSzPts val="2200"/>
              <a:buChar char="●"/>
            </a:pPr>
            <a:r>
              <a:rPr lang="en-US" sz="2200" b="1"/>
              <a:t>On-board &amp; remote support</a:t>
            </a:r>
            <a:endParaRPr sz="2200" b="1"/>
          </a:p>
          <a:p>
            <a:pPr marL="914400" lvl="1" indent="-368300" algn="l" rtl="0">
              <a:lnSpc>
                <a:spcPct val="90000"/>
              </a:lnSpc>
              <a:spcBef>
                <a:spcPts val="0"/>
              </a:spcBef>
              <a:spcAft>
                <a:spcPts val="0"/>
              </a:spcAft>
              <a:buSzPts val="2200"/>
              <a:buFont typeface="Calibri"/>
              <a:buChar char="●"/>
            </a:pPr>
            <a:r>
              <a:rPr lang="en-US" sz="2200"/>
              <a:t>Flexible scheduling by ship request</a:t>
            </a:r>
            <a:endParaRPr sz="2200"/>
          </a:p>
          <a:p>
            <a:pPr marL="457200" lvl="0" indent="-368300" algn="l" rtl="0">
              <a:lnSpc>
                <a:spcPct val="90000"/>
              </a:lnSpc>
              <a:spcBef>
                <a:spcPts val="1000"/>
              </a:spcBef>
              <a:spcAft>
                <a:spcPts val="0"/>
              </a:spcAft>
              <a:buSzPts val="2200"/>
              <a:buChar char="●"/>
            </a:pPr>
            <a:r>
              <a:rPr lang="en-US" sz="2200" b="1"/>
              <a:t>Public reporting</a:t>
            </a:r>
            <a:endParaRPr sz="2200"/>
          </a:p>
          <a:p>
            <a:pPr marL="914400" lvl="1" indent="-368300" algn="l" rtl="0">
              <a:lnSpc>
                <a:spcPct val="90000"/>
              </a:lnSpc>
              <a:spcBef>
                <a:spcPts val="0"/>
              </a:spcBef>
              <a:spcAft>
                <a:spcPts val="0"/>
              </a:spcAft>
              <a:buSzPts val="2200"/>
              <a:buFont typeface="Calibri"/>
              <a:buChar char="●"/>
            </a:pPr>
            <a:r>
              <a:rPr lang="en-US" sz="2200"/>
              <a:t>Technical reports and resources</a:t>
            </a:r>
            <a:endParaRPr sz="2200"/>
          </a:p>
          <a:p>
            <a:pPr marL="914400" lvl="1" indent="-368300" algn="l" rtl="0">
              <a:lnSpc>
                <a:spcPct val="90000"/>
              </a:lnSpc>
              <a:spcBef>
                <a:spcPts val="0"/>
              </a:spcBef>
              <a:spcAft>
                <a:spcPts val="0"/>
              </a:spcAft>
              <a:buSzPts val="2200"/>
              <a:buFont typeface="Calibri"/>
              <a:buChar char="●"/>
            </a:pPr>
            <a:r>
              <a:rPr lang="en-US" sz="2200"/>
              <a:t>Assessment tools, survey guidance</a:t>
            </a:r>
            <a:endParaRPr sz="2200"/>
          </a:p>
          <a:p>
            <a:pPr marL="914400" lvl="1" indent="-368300" algn="l" rtl="0">
              <a:lnSpc>
                <a:spcPct val="90000"/>
              </a:lnSpc>
              <a:spcBef>
                <a:spcPts val="0"/>
              </a:spcBef>
              <a:spcAft>
                <a:spcPts val="0"/>
              </a:spcAft>
              <a:buSzPts val="2200"/>
              <a:buFont typeface="Calibri"/>
              <a:buChar char="●"/>
            </a:pPr>
            <a:r>
              <a:rPr lang="en-US" sz="2200"/>
              <a:t>Non-USARF references</a:t>
            </a:r>
            <a:endParaRPr sz="2200"/>
          </a:p>
          <a:p>
            <a:pPr marL="0" lvl="0" indent="0" algn="l" rtl="0">
              <a:lnSpc>
                <a:spcPct val="90000"/>
              </a:lnSpc>
              <a:spcBef>
                <a:spcPts val="0"/>
              </a:spcBef>
              <a:spcAft>
                <a:spcPts val="0"/>
              </a:spcAft>
              <a:buNone/>
            </a:pPr>
            <a:endParaRPr sz="2200"/>
          </a:p>
          <a:p>
            <a:pPr marL="0" lvl="0" indent="0" algn="l" rtl="0">
              <a:spcBef>
                <a:spcPts val="0"/>
              </a:spcBef>
              <a:spcAft>
                <a:spcPts val="0"/>
              </a:spcAft>
              <a:buNone/>
            </a:pPr>
            <a:r>
              <a:rPr lang="en-US" sz="2200"/>
              <a:t>Website:	</a:t>
            </a:r>
            <a:r>
              <a:rPr lang="en-US" sz="2200">
                <a:solidFill>
                  <a:srgbClr val="FFFF00"/>
                </a:solidFill>
              </a:rPr>
              <a:t>mac.unols.org</a:t>
            </a:r>
            <a:endParaRPr sz="2200">
              <a:solidFill>
                <a:srgbClr val="FFFF00"/>
              </a:solidFill>
            </a:endParaRPr>
          </a:p>
          <a:p>
            <a:pPr marL="0" lvl="0" indent="0" algn="l" rtl="0">
              <a:spcBef>
                <a:spcPts val="1000"/>
              </a:spcBef>
              <a:spcAft>
                <a:spcPts val="0"/>
              </a:spcAft>
              <a:buNone/>
            </a:pPr>
            <a:r>
              <a:rPr lang="en-US" sz="2200"/>
              <a:t>Helpdesk:	</a:t>
            </a:r>
            <a:r>
              <a:rPr lang="en-US" sz="2200">
                <a:solidFill>
                  <a:srgbClr val="FFFF00"/>
                </a:solidFill>
                <a:uFill>
                  <a:noFill/>
                </a:uFill>
                <a:hlinkClick r:id="rId3">
                  <a:extLst>
                    <a:ext uri="{A12FA001-AC4F-418D-AE19-62706E023703}">
                      <ahyp:hlinkClr xmlns:ahyp="http://schemas.microsoft.com/office/drawing/2018/hyperlinkcolor" val="tx"/>
                    </a:ext>
                  </a:extLst>
                </a:hlinkClick>
              </a:rPr>
              <a:t>mac-help@unols.org</a:t>
            </a:r>
            <a:endParaRPr sz="2200">
              <a:solidFill>
                <a:srgbClr val="FFFF00"/>
              </a:solidFill>
            </a:endParaRPr>
          </a:p>
          <a:p>
            <a:pPr marL="0" lvl="0" indent="0" algn="l" rtl="0">
              <a:spcBef>
                <a:spcPts val="1000"/>
              </a:spcBef>
              <a:spcAft>
                <a:spcPts val="1000"/>
              </a:spcAft>
              <a:buNone/>
            </a:pPr>
            <a:r>
              <a:rPr lang="en-US" sz="2200"/>
              <a:t>Wiki:		</a:t>
            </a:r>
            <a:r>
              <a:rPr lang="en-US" sz="2200">
                <a:solidFill>
                  <a:srgbClr val="FFFF00"/>
                </a:solidFill>
              </a:rPr>
              <a:t>oceanmapping.wiki</a:t>
            </a:r>
            <a:endParaRPr sz="2200">
              <a:solidFill>
                <a:srgbClr val="FFFF00"/>
              </a:solidFill>
            </a:endParaRPr>
          </a:p>
        </p:txBody>
      </p:sp>
      <p:sp>
        <p:nvSpPr>
          <p:cNvPr id="193" name="Google Shape;193;p22"/>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194" name="Google Shape;194;p22"/>
          <p:cNvPicPr preferRelativeResize="0"/>
          <p:nvPr/>
        </p:nvPicPr>
        <p:blipFill rotWithShape="1">
          <a:blip r:embed="rId4">
            <a:alphaModFix/>
          </a:blip>
          <a:srcRect b="37566"/>
          <a:stretch/>
        </p:blipFill>
        <p:spPr>
          <a:xfrm>
            <a:off x="6448187" y="1440201"/>
            <a:ext cx="4319913" cy="5316326"/>
          </a:xfrm>
          <a:prstGeom prst="rect">
            <a:avLst/>
          </a:prstGeom>
          <a:noFill/>
          <a:ln>
            <a:noFill/>
          </a:ln>
          <a:effectLst>
            <a:outerShdw blurRad="57150" dist="19050" dir="5400000" algn="bl" rotWithShape="0">
              <a:srgbClr val="000000">
                <a:alpha val="50000"/>
              </a:srgbClr>
            </a:outerShdw>
          </a:effectLst>
        </p:spPr>
      </p:pic>
      <p:pic>
        <p:nvPicPr>
          <p:cNvPr id="195" name="Google Shape;195;p22"/>
          <p:cNvPicPr preferRelativeResize="0"/>
          <p:nvPr/>
        </p:nvPicPr>
        <p:blipFill rotWithShape="1">
          <a:blip r:embed="rId5">
            <a:alphaModFix/>
          </a:blip>
          <a:srcRect/>
          <a:stretch/>
        </p:blipFill>
        <p:spPr>
          <a:xfrm>
            <a:off x="4135965" y="6164850"/>
            <a:ext cx="620885" cy="621925"/>
          </a:xfrm>
          <a:prstGeom prst="rect">
            <a:avLst/>
          </a:prstGeom>
          <a:noFill/>
          <a:ln>
            <a:noFill/>
          </a:ln>
        </p:spPr>
      </p:pic>
      <p:pic>
        <p:nvPicPr>
          <p:cNvPr id="196" name="Google Shape;196;p22"/>
          <p:cNvPicPr preferRelativeResize="0"/>
          <p:nvPr/>
        </p:nvPicPr>
        <p:blipFill rotWithShape="1">
          <a:blip r:embed="rId6">
            <a:alphaModFix/>
          </a:blip>
          <a:srcRect t="14741" r="16261"/>
          <a:stretch/>
        </p:blipFill>
        <p:spPr>
          <a:xfrm>
            <a:off x="9591850" y="2160100"/>
            <a:ext cx="2563475" cy="4649552"/>
          </a:xfrm>
          <a:prstGeom prst="rect">
            <a:avLst/>
          </a:prstGeom>
          <a:noFill/>
          <a:ln>
            <a:noFill/>
          </a:ln>
          <a:effectLst>
            <a:outerShdw blurRad="57150" dist="19050" dir="5400000" algn="bl" rotWithShape="0">
              <a:srgbClr val="000000">
                <a:alpha val="50000"/>
              </a:srgbClr>
            </a:outerShdw>
          </a:effectLst>
        </p:spPr>
      </p:pic>
      <p:pic>
        <p:nvPicPr>
          <p:cNvPr id="197" name="Google Shape;197;p22"/>
          <p:cNvPicPr preferRelativeResize="0">
            <a:picLocks noGrp="1"/>
          </p:cNvPicPr>
          <p:nvPr>
            <p:ph type="body" idx="2"/>
          </p:nvPr>
        </p:nvPicPr>
        <p:blipFill rotWithShape="1">
          <a:blip r:embed="rId7">
            <a:alphaModFix/>
          </a:blip>
          <a:srcRect/>
          <a:stretch/>
        </p:blipFill>
        <p:spPr>
          <a:xfrm>
            <a:off x="9919300" y="11450"/>
            <a:ext cx="2291400" cy="2291400"/>
          </a:xfrm>
          <a:prstGeom prst="rect">
            <a:avLst/>
          </a:prstGeom>
          <a:noFill/>
          <a:ln>
            <a:noFill/>
          </a:ln>
        </p:spPr>
      </p:pic>
      <p:sp>
        <p:nvSpPr>
          <p:cNvPr id="198" name="Google Shape;198;p22"/>
          <p:cNvSpPr txBox="1">
            <a:spLocks noGrp="1"/>
          </p:cNvSpPr>
          <p:nvPr>
            <p:ph type="sldNum" idx="12"/>
          </p:nvPr>
        </p:nvSpPr>
        <p:spPr>
          <a:xfrm>
            <a:off x="9356035"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chemeClr val="dk1"/>
                </a:solidFill>
              </a:rPr>
              <a:t>3</a:t>
            </a:fld>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49" title="test site database EM modes EM712.png"/>
          <p:cNvPicPr preferRelativeResize="0"/>
          <p:nvPr/>
        </p:nvPicPr>
        <p:blipFill rotWithShape="1">
          <a:blip r:embed="rId3">
            <a:alphaModFix/>
          </a:blip>
          <a:srcRect t="7901" b="3217"/>
          <a:stretch/>
        </p:blipFill>
        <p:spPr>
          <a:xfrm>
            <a:off x="0" y="723900"/>
            <a:ext cx="12192001" cy="6134099"/>
          </a:xfrm>
          <a:prstGeom prst="rect">
            <a:avLst/>
          </a:prstGeom>
          <a:noFill/>
          <a:ln>
            <a:noFill/>
          </a:ln>
        </p:spPr>
      </p:pic>
      <p:sp>
        <p:nvSpPr>
          <p:cNvPr id="489" name="Google Shape;489;p49"/>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000"/>
              <a:t>Test Site Database</a:t>
            </a:r>
            <a:endParaRPr sz="4000"/>
          </a:p>
        </p:txBody>
      </p:sp>
      <p:sp>
        <p:nvSpPr>
          <p:cNvPr id="490" name="Google Shape;490;p49"/>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491" name="Google Shape;491;p49"/>
          <p:cNvSpPr txBox="1"/>
          <p:nvPr/>
        </p:nvSpPr>
        <p:spPr>
          <a:xfrm>
            <a:off x="6956400" y="44100"/>
            <a:ext cx="51975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0000"/>
                </a:solidFill>
                <a:latin typeface="Calibri"/>
                <a:ea typeface="Calibri"/>
                <a:cs typeface="Calibri"/>
                <a:sym typeface="Calibri"/>
              </a:rPr>
              <a:t>https://gis.ccom.unh.edu</a:t>
            </a:r>
            <a:endParaRPr sz="3600">
              <a:solidFill>
                <a:srgbClr val="FF0000"/>
              </a:solidFill>
            </a:endParaRPr>
          </a:p>
        </p:txBody>
      </p:sp>
      <p:pic>
        <p:nvPicPr>
          <p:cNvPr id="492" name="Google Shape;492;p49"/>
          <p:cNvPicPr preferRelativeResize="0"/>
          <p:nvPr/>
        </p:nvPicPr>
        <p:blipFill>
          <a:blip r:embed="rId4">
            <a:alphaModFix/>
          </a:blip>
          <a:stretch>
            <a:fillRect/>
          </a:stretch>
        </p:blipFill>
        <p:spPr>
          <a:xfrm>
            <a:off x="47625" y="4444375"/>
            <a:ext cx="2081525" cy="2081525"/>
          </a:xfrm>
          <a:prstGeom prst="rect">
            <a:avLst/>
          </a:prstGeom>
          <a:noFill/>
          <a:ln>
            <a:noFill/>
          </a:ln>
        </p:spPr>
      </p:pic>
      <p:pic>
        <p:nvPicPr>
          <p:cNvPr id="493" name="Google Shape;493;p49"/>
          <p:cNvPicPr preferRelativeResize="0"/>
          <p:nvPr/>
        </p:nvPicPr>
        <p:blipFill>
          <a:blip r:embed="rId5">
            <a:alphaModFix/>
          </a:blip>
          <a:stretch>
            <a:fillRect/>
          </a:stretch>
        </p:blipFill>
        <p:spPr>
          <a:xfrm>
            <a:off x="2721276" y="1124325"/>
            <a:ext cx="5960899" cy="5401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0" title="test site database EM modes EM712.png"/>
          <p:cNvPicPr preferRelativeResize="0"/>
          <p:nvPr/>
        </p:nvPicPr>
        <p:blipFill rotWithShape="1">
          <a:blip r:embed="rId3">
            <a:alphaModFix/>
          </a:blip>
          <a:srcRect t="7901" b="3217"/>
          <a:stretch/>
        </p:blipFill>
        <p:spPr>
          <a:xfrm>
            <a:off x="0" y="723900"/>
            <a:ext cx="12192001" cy="6134099"/>
          </a:xfrm>
          <a:prstGeom prst="rect">
            <a:avLst/>
          </a:prstGeom>
          <a:noFill/>
          <a:ln>
            <a:noFill/>
          </a:ln>
        </p:spPr>
      </p:pic>
      <p:sp>
        <p:nvSpPr>
          <p:cNvPr id="499" name="Google Shape;499;p50"/>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000"/>
              <a:t>Test Site Submission Form</a:t>
            </a:r>
            <a:endParaRPr sz="4000"/>
          </a:p>
        </p:txBody>
      </p:sp>
      <p:sp>
        <p:nvSpPr>
          <p:cNvPr id="500" name="Google Shape;500;p50"/>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501" name="Google Shape;501;p50"/>
          <p:cNvPicPr preferRelativeResize="0"/>
          <p:nvPr/>
        </p:nvPicPr>
        <p:blipFill rotWithShape="1">
          <a:blip r:embed="rId4">
            <a:alphaModFix/>
          </a:blip>
          <a:srcRect t="17818" b="6487"/>
          <a:stretch/>
        </p:blipFill>
        <p:spPr>
          <a:xfrm>
            <a:off x="4876775" y="849000"/>
            <a:ext cx="2468875" cy="3308176"/>
          </a:xfrm>
          <a:prstGeom prst="rect">
            <a:avLst/>
          </a:prstGeom>
          <a:noFill/>
          <a:ln>
            <a:noFill/>
          </a:ln>
        </p:spPr>
      </p:pic>
      <p:pic>
        <p:nvPicPr>
          <p:cNvPr id="502" name="Google Shape;502;p50"/>
          <p:cNvPicPr preferRelativeResize="0"/>
          <p:nvPr/>
        </p:nvPicPr>
        <p:blipFill rotWithShape="1">
          <a:blip r:embed="rId5">
            <a:alphaModFix/>
          </a:blip>
          <a:srcRect l="1474" t="829" r="5786" b="41583"/>
          <a:stretch/>
        </p:blipFill>
        <p:spPr>
          <a:xfrm>
            <a:off x="228000" y="1288625"/>
            <a:ext cx="4572001" cy="2638388"/>
          </a:xfrm>
          <a:prstGeom prst="rect">
            <a:avLst/>
          </a:prstGeom>
          <a:noFill/>
          <a:ln>
            <a:noFill/>
          </a:ln>
        </p:spPr>
      </p:pic>
      <p:grpSp>
        <p:nvGrpSpPr>
          <p:cNvPr id="503" name="Google Shape;503;p50"/>
          <p:cNvGrpSpPr/>
          <p:nvPr/>
        </p:nvGrpSpPr>
        <p:grpSpPr>
          <a:xfrm>
            <a:off x="6583650" y="1306192"/>
            <a:ext cx="2468880" cy="4180634"/>
            <a:chOff x="6202650" y="925192"/>
            <a:chExt cx="2468880" cy="4180634"/>
          </a:xfrm>
        </p:grpSpPr>
        <p:pic>
          <p:nvPicPr>
            <p:cNvPr id="504" name="Google Shape;504;p50"/>
            <p:cNvPicPr preferRelativeResize="0"/>
            <p:nvPr/>
          </p:nvPicPr>
          <p:blipFill rotWithShape="1">
            <a:blip r:embed="rId6">
              <a:alphaModFix/>
            </a:blip>
            <a:srcRect t="53090" b="32009"/>
            <a:stretch/>
          </p:blipFill>
          <p:spPr>
            <a:xfrm>
              <a:off x="6202652" y="925192"/>
              <a:ext cx="2468879" cy="564854"/>
            </a:xfrm>
            <a:prstGeom prst="rect">
              <a:avLst/>
            </a:prstGeom>
            <a:noFill/>
            <a:ln>
              <a:noFill/>
            </a:ln>
          </p:spPr>
        </p:pic>
        <p:pic>
          <p:nvPicPr>
            <p:cNvPr id="505" name="Google Shape;505;p50"/>
            <p:cNvPicPr preferRelativeResize="0"/>
            <p:nvPr/>
          </p:nvPicPr>
          <p:blipFill rotWithShape="1">
            <a:blip r:embed="rId7">
              <a:alphaModFix/>
            </a:blip>
            <a:srcRect b="5571"/>
            <a:stretch/>
          </p:blipFill>
          <p:spPr>
            <a:xfrm>
              <a:off x="6202650" y="1481350"/>
              <a:ext cx="2468875" cy="3624476"/>
            </a:xfrm>
            <a:prstGeom prst="rect">
              <a:avLst/>
            </a:prstGeom>
            <a:noFill/>
            <a:ln>
              <a:noFill/>
            </a:ln>
          </p:spPr>
        </p:pic>
      </p:grpSp>
      <p:pic>
        <p:nvPicPr>
          <p:cNvPr id="506" name="Google Shape;506;p50"/>
          <p:cNvPicPr preferRelativeResize="0"/>
          <p:nvPr/>
        </p:nvPicPr>
        <p:blipFill>
          <a:blip r:embed="rId8">
            <a:alphaModFix/>
          </a:blip>
          <a:stretch>
            <a:fillRect/>
          </a:stretch>
        </p:blipFill>
        <p:spPr>
          <a:xfrm>
            <a:off x="47625" y="4442850"/>
            <a:ext cx="2081525" cy="20815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07" name="Google Shape;507;p50"/>
          <p:cNvPicPr preferRelativeResize="0"/>
          <p:nvPr/>
        </p:nvPicPr>
        <p:blipFill rotWithShape="1">
          <a:blip r:embed="rId9">
            <a:alphaModFix/>
          </a:blip>
          <a:srcRect b="15016"/>
          <a:stretch/>
        </p:blipFill>
        <p:spPr>
          <a:xfrm>
            <a:off x="8442925" y="1763403"/>
            <a:ext cx="2468876" cy="1688851"/>
          </a:xfrm>
          <a:prstGeom prst="rect">
            <a:avLst/>
          </a:prstGeom>
          <a:noFill/>
          <a:ln>
            <a:noFill/>
          </a:ln>
        </p:spPr>
      </p:pic>
      <p:pic>
        <p:nvPicPr>
          <p:cNvPr id="508" name="Google Shape;508;p50"/>
          <p:cNvPicPr preferRelativeResize="0"/>
          <p:nvPr/>
        </p:nvPicPr>
        <p:blipFill rotWithShape="1">
          <a:blip r:embed="rId10">
            <a:alphaModFix/>
          </a:blip>
          <a:srcRect/>
          <a:stretch/>
        </p:blipFill>
        <p:spPr>
          <a:xfrm>
            <a:off x="8442925" y="4595625"/>
            <a:ext cx="2468875" cy="1529075"/>
          </a:xfrm>
          <a:prstGeom prst="rect">
            <a:avLst/>
          </a:prstGeom>
          <a:noFill/>
          <a:ln>
            <a:noFill/>
          </a:ln>
        </p:spPr>
      </p:pic>
      <p:grpSp>
        <p:nvGrpSpPr>
          <p:cNvPr id="509" name="Google Shape;509;p50"/>
          <p:cNvGrpSpPr/>
          <p:nvPr/>
        </p:nvGrpSpPr>
        <p:grpSpPr>
          <a:xfrm>
            <a:off x="8442925" y="3523030"/>
            <a:ext cx="2468875" cy="996401"/>
            <a:chOff x="8747725" y="2850728"/>
            <a:chExt cx="2468875" cy="996401"/>
          </a:xfrm>
        </p:grpSpPr>
        <p:pic>
          <p:nvPicPr>
            <p:cNvPr id="510" name="Google Shape;510;p50"/>
            <p:cNvPicPr preferRelativeResize="0"/>
            <p:nvPr/>
          </p:nvPicPr>
          <p:blipFill rotWithShape="1">
            <a:blip r:embed="rId11">
              <a:alphaModFix/>
            </a:blip>
            <a:srcRect b="67508"/>
            <a:stretch/>
          </p:blipFill>
          <p:spPr>
            <a:xfrm>
              <a:off x="8747725" y="2850728"/>
              <a:ext cx="2468875" cy="772801"/>
            </a:xfrm>
            <a:prstGeom prst="rect">
              <a:avLst/>
            </a:prstGeom>
            <a:noFill/>
            <a:ln>
              <a:noFill/>
            </a:ln>
          </p:spPr>
        </p:pic>
        <p:pic>
          <p:nvPicPr>
            <p:cNvPr id="511" name="Google Shape;511;p50"/>
            <p:cNvPicPr preferRelativeResize="0"/>
            <p:nvPr/>
          </p:nvPicPr>
          <p:blipFill rotWithShape="1">
            <a:blip r:embed="rId11">
              <a:alphaModFix/>
            </a:blip>
            <a:srcRect t="78883" b="11504"/>
            <a:stretch/>
          </p:blipFill>
          <p:spPr>
            <a:xfrm>
              <a:off x="8747725" y="3618529"/>
              <a:ext cx="2468875" cy="228600"/>
            </a:xfrm>
            <a:prstGeom prst="rect">
              <a:avLst/>
            </a:prstGeom>
            <a:noFill/>
            <a:ln>
              <a:noFill/>
            </a:ln>
          </p:spPr>
        </p:pic>
      </p:grpSp>
      <p:sp>
        <p:nvSpPr>
          <p:cNvPr id="512" name="Google Shape;512;p50"/>
          <p:cNvSpPr txBox="1"/>
          <p:nvPr/>
        </p:nvSpPr>
        <p:spPr>
          <a:xfrm>
            <a:off x="2232302" y="6150000"/>
            <a:ext cx="82623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https://forms.gle/5EdGwomMF116DprFA</a:t>
            </a:r>
            <a:endParaRPr sz="360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51"/>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518" name="Google Shape;518;p51"/>
          <p:cNvSpPr txBox="1">
            <a:spLocks noGrp="1"/>
          </p:cNvSpPr>
          <p:nvPr>
            <p:ph type="ctrTitle"/>
          </p:nvPr>
        </p:nvSpPr>
        <p:spPr>
          <a:xfrm>
            <a:off x="0" y="512900"/>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R2R, MGDS, GMRT</a:t>
            </a:r>
            <a:endParaRPr sz="7200" i="1"/>
          </a:p>
        </p:txBody>
      </p:sp>
      <p:pic>
        <p:nvPicPr>
          <p:cNvPr id="519" name="Google Shape;519;p51"/>
          <p:cNvPicPr preferRelativeResize="0"/>
          <p:nvPr/>
        </p:nvPicPr>
        <p:blipFill>
          <a:blip r:embed="rId4">
            <a:alphaModFix/>
          </a:blip>
          <a:stretch>
            <a:fillRect/>
          </a:stretch>
        </p:blipFill>
        <p:spPr>
          <a:xfrm>
            <a:off x="0" y="2402989"/>
            <a:ext cx="12192001" cy="37956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52" title="Screenshot 2025-10-28 at 10.15.34 AM.png"/>
          <p:cNvPicPr preferRelativeResize="0"/>
          <p:nvPr/>
        </p:nvPicPr>
        <p:blipFill>
          <a:blip r:embed="rId3">
            <a:alphaModFix/>
          </a:blip>
          <a:stretch>
            <a:fillRect/>
          </a:stretch>
        </p:blipFill>
        <p:spPr>
          <a:xfrm>
            <a:off x="-7" y="0"/>
            <a:ext cx="7852512" cy="6857999"/>
          </a:xfrm>
          <a:prstGeom prst="rect">
            <a:avLst/>
          </a:prstGeom>
          <a:noFill/>
          <a:ln>
            <a:noFill/>
          </a:ln>
        </p:spPr>
      </p:pic>
      <p:pic>
        <p:nvPicPr>
          <p:cNvPr id="526" name="Google Shape;526;p52" title="Screenshot 2025-10-28 at 10.16.41 AM.png"/>
          <p:cNvPicPr preferRelativeResize="0"/>
          <p:nvPr/>
        </p:nvPicPr>
        <p:blipFill>
          <a:blip r:embed="rId4">
            <a:alphaModFix/>
          </a:blip>
          <a:stretch>
            <a:fillRect/>
          </a:stretch>
        </p:blipFill>
        <p:spPr>
          <a:xfrm>
            <a:off x="5055550" y="1369564"/>
            <a:ext cx="6431501" cy="4638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0"/>
        <p:cNvGrpSpPr/>
        <p:nvPr/>
      </p:nvGrpSpPr>
      <p:grpSpPr>
        <a:xfrm>
          <a:off x="0" y="0"/>
          <a:ext cx="0" cy="0"/>
          <a:chOff x="0" y="0"/>
          <a:chExt cx="0" cy="0"/>
        </a:xfrm>
      </p:grpSpPr>
      <p:pic>
        <p:nvPicPr>
          <p:cNvPr id="531" name="Google Shape;531;p53"/>
          <p:cNvPicPr preferRelativeResize="0"/>
          <p:nvPr/>
        </p:nvPicPr>
        <p:blipFill rotWithShape="1">
          <a:blip r:embed="rId4">
            <a:alphaModFix/>
          </a:blip>
          <a:srcRect l="2562" t="25211" b="2008"/>
          <a:stretch/>
        </p:blipFill>
        <p:spPr>
          <a:xfrm>
            <a:off x="0" y="0"/>
            <a:ext cx="12191999" cy="6858001"/>
          </a:xfrm>
          <a:prstGeom prst="rect">
            <a:avLst/>
          </a:prstGeom>
          <a:noFill/>
          <a:ln>
            <a:noFill/>
          </a:ln>
        </p:spPr>
      </p:pic>
      <p:sp>
        <p:nvSpPr>
          <p:cNvPr id="532" name="Google Shape;532;p53"/>
          <p:cNvSpPr txBox="1">
            <a:spLocks noGrp="1"/>
          </p:cNvSpPr>
          <p:nvPr>
            <p:ph type="ctrTitle"/>
          </p:nvPr>
        </p:nvSpPr>
        <p:spPr>
          <a:xfrm>
            <a:off x="0" y="129600"/>
            <a:ext cx="74361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Transit Mapping</a:t>
            </a:r>
            <a:endParaRPr sz="7200" i="1"/>
          </a:p>
        </p:txBody>
      </p:sp>
      <p:pic>
        <p:nvPicPr>
          <p:cNvPr id="533" name="Google Shape;533;p53" title="Screenshot 2025-10-27 at 9.46.42 AM.png"/>
          <p:cNvPicPr preferRelativeResize="0"/>
          <p:nvPr/>
        </p:nvPicPr>
        <p:blipFill>
          <a:blip r:embed="rId5">
            <a:alphaModFix/>
          </a:blip>
          <a:stretch>
            <a:fillRect/>
          </a:stretch>
        </p:blipFill>
        <p:spPr>
          <a:xfrm>
            <a:off x="14673" y="1996656"/>
            <a:ext cx="7436101" cy="4075900"/>
          </a:xfrm>
          <a:prstGeom prst="rect">
            <a:avLst/>
          </a:prstGeom>
          <a:noFill/>
          <a:ln>
            <a:noFill/>
          </a:ln>
        </p:spPr>
      </p:pic>
      <p:pic>
        <p:nvPicPr>
          <p:cNvPr id="534" name="Google Shape;534;p53" title="TransitMapping_FillingTheGaps.png"/>
          <p:cNvPicPr preferRelativeResize="0"/>
          <p:nvPr/>
        </p:nvPicPr>
        <p:blipFill>
          <a:blip r:embed="rId6">
            <a:alphaModFix/>
          </a:blip>
          <a:stretch>
            <a:fillRect/>
          </a:stretch>
        </p:blipFill>
        <p:spPr>
          <a:xfrm>
            <a:off x="7465402" y="381005"/>
            <a:ext cx="4663876" cy="6037375"/>
          </a:xfrm>
          <a:prstGeom prst="rect">
            <a:avLst/>
          </a:prstGeom>
          <a:noFill/>
          <a:ln>
            <a:noFill/>
          </a:ln>
        </p:spPr>
      </p:pic>
      <p:pic>
        <p:nvPicPr>
          <p:cNvPr id="535" name="Google Shape;535;p53" title="GMRT_withwords.png"/>
          <p:cNvPicPr preferRelativeResize="0"/>
          <p:nvPr/>
        </p:nvPicPr>
        <p:blipFill>
          <a:blip r:embed="rId3">
            <a:alphaModFix/>
          </a:blip>
          <a:stretch>
            <a:fillRect/>
          </a:stretch>
        </p:blipFill>
        <p:spPr>
          <a:xfrm>
            <a:off x="164100" y="6017950"/>
            <a:ext cx="2576150" cy="755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4"/>
          <p:cNvPicPr preferRelativeResize="0"/>
          <p:nvPr/>
        </p:nvPicPr>
        <p:blipFill rotWithShape="1">
          <a:blip r:embed="rId3">
            <a:alphaModFix/>
          </a:blip>
          <a:srcRect l="2562" t="25211" b="2008"/>
          <a:stretch/>
        </p:blipFill>
        <p:spPr>
          <a:xfrm>
            <a:off x="0" y="0"/>
            <a:ext cx="12191999" cy="6858001"/>
          </a:xfrm>
          <a:prstGeom prst="rect">
            <a:avLst/>
          </a:prstGeom>
          <a:noFill/>
          <a:ln>
            <a:noFill/>
          </a:ln>
        </p:spPr>
      </p:pic>
      <p:sp>
        <p:nvSpPr>
          <p:cNvPr id="541" name="Google Shape;541;p54"/>
          <p:cNvSpPr txBox="1">
            <a:spLocks noGrp="1"/>
          </p:cNvSpPr>
          <p:nvPr>
            <p:ph type="ctrTitle"/>
          </p:nvPr>
        </p:nvSpPr>
        <p:spPr>
          <a:xfrm>
            <a:off x="0" y="3558575"/>
            <a:ext cx="12192000" cy="329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1000"/>
              </a:spcAft>
              <a:buClr>
                <a:schemeClr val="lt1"/>
              </a:buClr>
              <a:buSzPts val="3600"/>
              <a:buFont typeface="Calibri"/>
              <a:buNone/>
            </a:pPr>
            <a:r>
              <a:rPr lang="en-US" sz="7200" b="1"/>
              <a:t>Sound Speed Manager</a:t>
            </a:r>
            <a:endParaRPr sz="7200"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5"/>
          <p:cNvSpPr txBox="1">
            <a:spLocks noGrp="1"/>
          </p:cNvSpPr>
          <p:nvPr>
            <p:ph type="body" idx="4294967295"/>
          </p:nvPr>
        </p:nvSpPr>
        <p:spPr>
          <a:xfrm>
            <a:off x="4020450" y="1483600"/>
            <a:ext cx="3846300" cy="2813400"/>
          </a:xfrm>
          <a:prstGeom prst="rect">
            <a:avLst/>
          </a:prstGeom>
          <a:noFill/>
          <a:ln>
            <a:noFill/>
          </a:ln>
        </p:spPr>
        <p:txBody>
          <a:bodyPr spcFirstLastPara="1" wrap="square" lIns="121900" tIns="121900" rIns="121900" bIns="121900" anchor="t" anchorCtr="0">
            <a:noAutofit/>
          </a:bodyPr>
          <a:lstStyle/>
          <a:p>
            <a:pPr marL="101600" lvl="0" indent="0" algn="ctr" rtl="0">
              <a:lnSpc>
                <a:spcPct val="100000"/>
              </a:lnSpc>
              <a:spcBef>
                <a:spcPts val="800"/>
              </a:spcBef>
              <a:spcAft>
                <a:spcPts val="0"/>
              </a:spcAft>
              <a:buSzPts val="3200"/>
              <a:buNone/>
            </a:pPr>
            <a:r>
              <a:rPr lang="en-US" sz="2600"/>
              <a:t>A </a:t>
            </a:r>
            <a:r>
              <a:rPr lang="en-US" sz="2600" b="1"/>
              <a:t>ready-to-go</a:t>
            </a:r>
            <a:r>
              <a:rPr lang="en-US" sz="2600"/>
              <a:t> and </a:t>
            </a:r>
            <a:r>
              <a:rPr lang="en-US" sz="2600" b="1"/>
              <a:t>free</a:t>
            </a:r>
            <a:endParaRPr sz="2600"/>
          </a:p>
          <a:p>
            <a:pPr marL="101600" lvl="0" indent="0" algn="ctr" rtl="0">
              <a:lnSpc>
                <a:spcPct val="100000"/>
              </a:lnSpc>
              <a:spcBef>
                <a:spcPts val="800"/>
              </a:spcBef>
              <a:spcAft>
                <a:spcPts val="0"/>
              </a:spcAft>
              <a:buSzPts val="3200"/>
              <a:buNone/>
            </a:pPr>
            <a:r>
              <a:rPr lang="en-US" sz="2600"/>
              <a:t>solution to ease</a:t>
            </a:r>
            <a:endParaRPr sz="2600"/>
          </a:p>
          <a:p>
            <a:pPr marL="101600" lvl="0" indent="0" algn="ctr" rtl="0">
              <a:lnSpc>
                <a:spcPct val="100000"/>
              </a:lnSpc>
              <a:spcBef>
                <a:spcPts val="800"/>
              </a:spcBef>
              <a:spcAft>
                <a:spcPts val="0"/>
              </a:spcAft>
              <a:buSzPts val="3200"/>
              <a:buNone/>
            </a:pPr>
            <a:r>
              <a:rPr lang="en-US" sz="2600"/>
              <a:t>the </a:t>
            </a:r>
            <a:r>
              <a:rPr lang="en-US" sz="2600" b="1"/>
              <a:t>management of </a:t>
            </a:r>
            <a:endParaRPr sz="2600"/>
          </a:p>
          <a:p>
            <a:pPr marL="101600" lvl="0" indent="0" algn="ctr" rtl="0">
              <a:lnSpc>
                <a:spcPct val="100000"/>
              </a:lnSpc>
              <a:spcBef>
                <a:spcPts val="800"/>
              </a:spcBef>
              <a:spcAft>
                <a:spcPts val="0"/>
              </a:spcAft>
              <a:buSzPts val="3200"/>
              <a:buNone/>
            </a:pPr>
            <a:r>
              <a:rPr lang="en-US" sz="2600" b="1"/>
              <a:t>sound speed profiles</a:t>
            </a:r>
            <a:r>
              <a:rPr lang="en-US" sz="2600"/>
              <a:t> </a:t>
            </a:r>
            <a:endParaRPr sz="2600"/>
          </a:p>
          <a:p>
            <a:pPr marL="101600" lvl="0" indent="0" algn="ctr" rtl="0">
              <a:lnSpc>
                <a:spcPct val="100000"/>
              </a:lnSpc>
              <a:spcBef>
                <a:spcPts val="800"/>
              </a:spcBef>
              <a:spcAft>
                <a:spcPts val="0"/>
              </a:spcAft>
              <a:buSzPts val="3200"/>
              <a:buNone/>
            </a:pPr>
            <a:r>
              <a:rPr lang="en-US" sz="2600"/>
              <a:t>for ocean mapping</a:t>
            </a:r>
            <a:endParaRPr sz="2600"/>
          </a:p>
        </p:txBody>
      </p:sp>
      <p:pic>
        <p:nvPicPr>
          <p:cNvPr id="547" name="Google Shape;547;p55"/>
          <p:cNvPicPr preferRelativeResize="0">
            <a:picLocks noGrp="1"/>
          </p:cNvPicPr>
          <p:nvPr>
            <p:ph type="pic" idx="2"/>
          </p:nvPr>
        </p:nvPicPr>
        <p:blipFill rotWithShape="1">
          <a:blip r:embed="rId3">
            <a:alphaModFix/>
          </a:blip>
          <a:srcRect t="-12655" b="-12642"/>
          <a:stretch/>
        </p:blipFill>
        <p:spPr>
          <a:xfrm>
            <a:off x="559900" y="1242475"/>
            <a:ext cx="3169106" cy="3295650"/>
          </a:xfrm>
          <a:prstGeom prst="rect">
            <a:avLst/>
          </a:prstGeom>
          <a:noFill/>
          <a:ln>
            <a:noFill/>
          </a:ln>
        </p:spPr>
      </p:pic>
      <p:sp>
        <p:nvSpPr>
          <p:cNvPr id="548" name="Google Shape;548;p55"/>
          <p:cNvSpPr/>
          <p:nvPr/>
        </p:nvSpPr>
        <p:spPr>
          <a:xfrm>
            <a:off x="2001396" y="6568235"/>
            <a:ext cx="10186800" cy="2874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rgbClr val="285676"/>
              </a:buClr>
              <a:buSzPts val="1100"/>
              <a:buFont typeface="Candara"/>
              <a:buNone/>
            </a:pPr>
            <a:r>
              <a:rPr lang="en-US" sz="900" b="1" i="0" u="none" strike="noStrike" cap="none">
                <a:solidFill>
                  <a:schemeClr val="lt1"/>
                </a:solidFill>
                <a:latin typeface="Candara"/>
                <a:ea typeface="Candara"/>
                <a:cs typeface="Candara"/>
                <a:sym typeface="Candara"/>
              </a:rPr>
              <a:t>Ref.: </a:t>
            </a:r>
            <a:r>
              <a:rPr lang="en-US" sz="900" b="0" i="0" u="none" strike="noStrike" cap="none">
                <a:solidFill>
                  <a:schemeClr val="lt1"/>
                </a:solidFill>
                <a:latin typeface="Candara"/>
                <a:ea typeface="Candara"/>
                <a:cs typeface="Candara"/>
                <a:sym typeface="Candara"/>
              </a:rPr>
              <a:t>Masetti, G. et al., </a:t>
            </a:r>
            <a:r>
              <a:rPr lang="en-US" sz="900" b="0" i="1" u="none" strike="noStrike" cap="none">
                <a:solidFill>
                  <a:schemeClr val="lt1"/>
                </a:solidFill>
                <a:latin typeface="Candara"/>
                <a:ea typeface="Candara"/>
                <a:cs typeface="Candara"/>
                <a:sym typeface="Candara"/>
              </a:rPr>
              <a:t>Sound Speed Manager: An open-source application to manage sound speed profiles</a:t>
            </a:r>
            <a:r>
              <a:rPr lang="en-US" sz="900" b="0" i="0" u="none" strike="noStrike" cap="none">
                <a:solidFill>
                  <a:schemeClr val="lt1"/>
                </a:solidFill>
                <a:latin typeface="Candara"/>
                <a:ea typeface="Candara"/>
                <a:cs typeface="Candara"/>
                <a:sym typeface="Candara"/>
              </a:rPr>
              <a:t>, International Hydrographic Review, vol. 17, pp. 31-40, 2017.</a:t>
            </a:r>
            <a:endParaRPr sz="1700">
              <a:solidFill>
                <a:schemeClr val="lt1"/>
              </a:solidFill>
            </a:endParaRPr>
          </a:p>
        </p:txBody>
      </p:sp>
      <p:sp>
        <p:nvSpPr>
          <p:cNvPr id="549" name="Google Shape;549;p55"/>
          <p:cNvSpPr txBox="1">
            <a:spLocks noGrp="1"/>
          </p:cNvSpPr>
          <p:nvPr>
            <p:ph type="sldNum" idx="12"/>
          </p:nvPr>
        </p:nvSpPr>
        <p:spPr>
          <a:xfrm>
            <a:off x="9445752"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
        <p:nvSpPr>
          <p:cNvPr id="550" name="Google Shape;550;p55"/>
          <p:cNvSpPr txBox="1"/>
          <p:nvPr/>
        </p:nvSpPr>
        <p:spPr>
          <a:xfrm>
            <a:off x="5321400" y="4755725"/>
            <a:ext cx="6714300" cy="47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F1C232"/>
                </a:solidFill>
                <a:latin typeface="Calibri"/>
                <a:ea typeface="Calibri"/>
                <a:cs typeface="Calibri"/>
                <a:sym typeface="Calibri"/>
              </a:rPr>
              <a:t>https://www.hydroffice.org/soundspeed/</a:t>
            </a:r>
            <a:endParaRPr sz="2000">
              <a:solidFill>
                <a:srgbClr val="F1C232"/>
              </a:solidFill>
              <a:latin typeface="Calibri"/>
              <a:ea typeface="Calibri"/>
              <a:cs typeface="Calibri"/>
              <a:sym typeface="Calibri"/>
            </a:endParaRPr>
          </a:p>
        </p:txBody>
      </p:sp>
      <p:pic>
        <p:nvPicPr>
          <p:cNvPr id="551" name="Google Shape;551;p55"/>
          <p:cNvPicPr preferRelativeResize="0"/>
          <p:nvPr/>
        </p:nvPicPr>
        <p:blipFill>
          <a:blip r:embed="rId4">
            <a:alphaModFix/>
          </a:blip>
          <a:stretch>
            <a:fillRect/>
          </a:stretch>
        </p:blipFill>
        <p:spPr>
          <a:xfrm>
            <a:off x="8907589" y="1490484"/>
            <a:ext cx="1990725" cy="1924050"/>
          </a:xfrm>
          <a:prstGeom prst="rect">
            <a:avLst/>
          </a:prstGeom>
          <a:noFill/>
          <a:ln>
            <a:noFill/>
          </a:ln>
        </p:spPr>
      </p:pic>
      <p:sp>
        <p:nvSpPr>
          <p:cNvPr id="552" name="Google Shape;552;p55"/>
          <p:cNvSpPr txBox="1"/>
          <p:nvPr/>
        </p:nvSpPr>
        <p:spPr>
          <a:xfrm>
            <a:off x="8005800" y="3429000"/>
            <a:ext cx="3612000" cy="79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i="1">
                <a:solidFill>
                  <a:srgbClr val="F1C232"/>
                </a:solidFill>
                <a:latin typeface="Calibri"/>
                <a:ea typeface="Calibri"/>
                <a:cs typeface="Calibri"/>
                <a:sym typeface="Calibri"/>
              </a:rPr>
              <a:t>POCs: Giuseppe (gmasetti@ccom.unh.edu), </a:t>
            </a:r>
            <a:endParaRPr sz="1200" i="1">
              <a:solidFill>
                <a:srgbClr val="F1C232"/>
              </a:solidFill>
              <a:latin typeface="Calibri"/>
              <a:ea typeface="Calibri"/>
              <a:cs typeface="Calibri"/>
              <a:sym typeface="Calibri"/>
            </a:endParaRPr>
          </a:p>
          <a:p>
            <a:pPr marL="0" lvl="0" indent="0" algn="ctr" rtl="0">
              <a:lnSpc>
                <a:spcPct val="115000"/>
              </a:lnSpc>
              <a:spcBef>
                <a:spcPts val="0"/>
              </a:spcBef>
              <a:spcAft>
                <a:spcPts val="0"/>
              </a:spcAft>
              <a:buNone/>
            </a:pPr>
            <a:r>
              <a:rPr lang="en-US" sz="1200" i="1">
                <a:solidFill>
                  <a:srgbClr val="F1C232"/>
                </a:solidFill>
                <a:latin typeface="Calibri"/>
                <a:ea typeface="Calibri"/>
                <a:cs typeface="Calibri"/>
                <a:sym typeface="Calibri"/>
              </a:rPr>
              <a:t>Barry (barry.gallagher@noaa.gov), </a:t>
            </a:r>
            <a:endParaRPr sz="1200" i="1">
              <a:solidFill>
                <a:srgbClr val="F1C232"/>
              </a:solidFill>
              <a:latin typeface="Calibri"/>
              <a:ea typeface="Calibri"/>
              <a:cs typeface="Calibri"/>
              <a:sym typeface="Calibri"/>
            </a:endParaRPr>
          </a:p>
          <a:p>
            <a:pPr marL="0" lvl="0" indent="0" algn="ctr" rtl="0">
              <a:lnSpc>
                <a:spcPct val="115000"/>
              </a:lnSpc>
              <a:spcBef>
                <a:spcPts val="0"/>
              </a:spcBef>
              <a:spcAft>
                <a:spcPts val="0"/>
              </a:spcAft>
              <a:buNone/>
            </a:pPr>
            <a:r>
              <a:rPr lang="en-US" sz="1200" i="1">
                <a:solidFill>
                  <a:srgbClr val="F1C232"/>
                </a:solidFill>
                <a:latin typeface="Calibri"/>
                <a:ea typeface="Calibri"/>
                <a:cs typeface="Calibri"/>
                <a:sym typeface="Calibri"/>
              </a:rPr>
              <a:t>Chen (chen.zhang@noaa.gov)</a:t>
            </a:r>
            <a:endParaRPr sz="1200" i="1">
              <a:solidFill>
                <a:srgbClr val="F1C232"/>
              </a:solidFill>
              <a:latin typeface="Calibri"/>
              <a:ea typeface="Calibri"/>
              <a:cs typeface="Calibri"/>
              <a:sym typeface="Calibri"/>
            </a:endParaRPr>
          </a:p>
        </p:txBody>
      </p:sp>
      <p:pic>
        <p:nvPicPr>
          <p:cNvPr id="553" name="Google Shape;553;p55"/>
          <p:cNvPicPr preferRelativeResize="0"/>
          <p:nvPr/>
        </p:nvPicPr>
        <p:blipFill>
          <a:blip r:embed="rId5">
            <a:alphaModFix/>
          </a:blip>
          <a:stretch>
            <a:fillRect/>
          </a:stretch>
        </p:blipFill>
        <p:spPr>
          <a:xfrm>
            <a:off x="2895713" y="4485125"/>
            <a:ext cx="2333525" cy="1742250"/>
          </a:xfrm>
          <a:prstGeom prst="rect">
            <a:avLst/>
          </a:prstGeom>
          <a:noFill/>
          <a:ln>
            <a:noFill/>
          </a:ln>
        </p:spPr>
      </p:pic>
      <p:sp>
        <p:nvSpPr>
          <p:cNvPr id="554" name="Google Shape;554;p55"/>
          <p:cNvSpPr txBox="1"/>
          <p:nvPr/>
        </p:nvSpPr>
        <p:spPr>
          <a:xfrm>
            <a:off x="5325450" y="5382550"/>
            <a:ext cx="6714300" cy="47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F1C232"/>
                </a:solidFill>
                <a:latin typeface="Calibri"/>
                <a:ea typeface="Calibri"/>
                <a:cs typeface="Calibri"/>
                <a:sym typeface="Calibri"/>
              </a:rPr>
              <a:t>https://svn.pydro.noaa.gov/Docs/html/Pydro/downloads.html</a:t>
            </a:r>
            <a:endParaRPr sz="2000">
              <a:solidFill>
                <a:srgbClr val="F1C232"/>
              </a:solidFill>
              <a:latin typeface="Calibri"/>
              <a:ea typeface="Calibri"/>
              <a:cs typeface="Calibri"/>
              <a:sym typeface="Calibri"/>
            </a:endParaRPr>
          </a:p>
        </p:txBody>
      </p:sp>
      <p:sp>
        <p:nvSpPr>
          <p:cNvPr id="555" name="Google Shape;555;p55"/>
          <p:cNvSpPr txBox="1">
            <a:spLocks noGrp="1"/>
          </p:cNvSpPr>
          <p:nvPr>
            <p:ph type="title" idx="4294967295"/>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Sound Speed Manager</a:t>
            </a:r>
            <a:endParaRPr/>
          </a:p>
        </p:txBody>
      </p:sp>
      <p:pic>
        <p:nvPicPr>
          <p:cNvPr id="556" name="Google Shape;556;p55" descr="A blue arrow and yellow arrow&#10;&#10;AI-generated content may be incorrect."/>
          <p:cNvPicPr preferRelativeResize="0"/>
          <p:nvPr/>
        </p:nvPicPr>
        <p:blipFill rotWithShape="1">
          <a:blip r:embed="rId6">
            <a:alphaModFix/>
          </a:blip>
          <a:srcRect/>
          <a:stretch/>
        </p:blipFill>
        <p:spPr>
          <a:xfrm>
            <a:off x="454091" y="570706"/>
            <a:ext cx="1264981" cy="91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6"/>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Sound Speed Manager</a:t>
            </a:r>
            <a:endParaRPr/>
          </a:p>
        </p:txBody>
      </p:sp>
      <p:pic>
        <p:nvPicPr>
          <p:cNvPr id="563" name="Google Shape;563;p56"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pic>
        <p:nvPicPr>
          <p:cNvPr id="564" name="Google Shape;564;p56"/>
          <p:cNvPicPr preferRelativeResize="0"/>
          <p:nvPr/>
        </p:nvPicPr>
        <p:blipFill rotWithShape="1">
          <a:blip r:embed="rId4">
            <a:alphaModFix/>
          </a:blip>
          <a:srcRect/>
          <a:stretch/>
        </p:blipFill>
        <p:spPr>
          <a:xfrm>
            <a:off x="7273286" y="2577892"/>
            <a:ext cx="4135345" cy="2834640"/>
          </a:xfrm>
          <a:prstGeom prst="rect">
            <a:avLst/>
          </a:prstGeom>
          <a:noFill/>
          <a:ln>
            <a:noFill/>
          </a:ln>
          <a:effectLst>
            <a:outerShdw blurRad="50800" dist="38100" dir="2700000" algn="tl" rotWithShape="0">
              <a:srgbClr val="000000">
                <a:alpha val="40000"/>
              </a:srgbClr>
            </a:outerShdw>
          </a:effectLst>
        </p:spPr>
      </p:pic>
      <p:pic>
        <p:nvPicPr>
          <p:cNvPr id="565" name="Google Shape;565;p56"/>
          <p:cNvPicPr preferRelativeResize="0"/>
          <p:nvPr/>
        </p:nvPicPr>
        <p:blipFill rotWithShape="1">
          <a:blip r:embed="rId5">
            <a:alphaModFix/>
          </a:blip>
          <a:srcRect/>
          <a:stretch/>
        </p:blipFill>
        <p:spPr>
          <a:xfrm>
            <a:off x="5572469" y="1647957"/>
            <a:ext cx="1465272" cy="822960"/>
          </a:xfrm>
          <a:prstGeom prst="rect">
            <a:avLst/>
          </a:prstGeom>
          <a:noFill/>
          <a:ln>
            <a:noFill/>
          </a:ln>
        </p:spPr>
      </p:pic>
      <p:pic>
        <p:nvPicPr>
          <p:cNvPr id="566" name="Google Shape;566;p56"/>
          <p:cNvPicPr preferRelativeResize="0"/>
          <p:nvPr/>
        </p:nvPicPr>
        <p:blipFill rotWithShape="1">
          <a:blip r:embed="rId6">
            <a:alphaModFix/>
          </a:blip>
          <a:srcRect/>
          <a:stretch/>
        </p:blipFill>
        <p:spPr>
          <a:xfrm>
            <a:off x="8271207" y="2845719"/>
            <a:ext cx="2286000" cy="2286000"/>
          </a:xfrm>
          <a:prstGeom prst="rect">
            <a:avLst/>
          </a:prstGeom>
          <a:noFill/>
          <a:ln>
            <a:noFill/>
          </a:ln>
        </p:spPr>
      </p:pic>
      <p:pic>
        <p:nvPicPr>
          <p:cNvPr id="567" name="Google Shape;567;p56" descr="Download from cloud with solid fill"/>
          <p:cNvPicPr preferRelativeResize="0"/>
          <p:nvPr/>
        </p:nvPicPr>
        <p:blipFill rotWithShape="1">
          <a:blip r:embed="rId7">
            <a:alphaModFix/>
          </a:blip>
          <a:srcRect/>
          <a:stretch/>
        </p:blipFill>
        <p:spPr>
          <a:xfrm>
            <a:off x="9139887" y="5501764"/>
            <a:ext cx="731520" cy="731520"/>
          </a:xfrm>
          <a:prstGeom prst="rect">
            <a:avLst/>
          </a:prstGeom>
          <a:noFill/>
          <a:ln>
            <a:noFill/>
          </a:ln>
        </p:spPr>
      </p:pic>
      <p:sp>
        <p:nvSpPr>
          <p:cNvPr id="568" name="Google Shape;568;p56"/>
          <p:cNvSpPr/>
          <p:nvPr/>
        </p:nvSpPr>
        <p:spPr>
          <a:xfrm>
            <a:off x="9993590" y="5544358"/>
            <a:ext cx="1127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small">
                <a:solidFill>
                  <a:schemeClr val="accent2"/>
                </a:solidFill>
                <a:latin typeface="Corbel"/>
                <a:ea typeface="Corbel"/>
                <a:cs typeface="Corbel"/>
                <a:sym typeface="Corbel"/>
              </a:rPr>
              <a:t>10k+</a:t>
            </a:r>
            <a:endParaRPr/>
          </a:p>
        </p:txBody>
      </p:sp>
      <p:sp>
        <p:nvSpPr>
          <p:cNvPr id="569" name="Google Shape;569;p56"/>
          <p:cNvSpPr/>
          <p:nvPr/>
        </p:nvSpPr>
        <p:spPr>
          <a:xfrm>
            <a:off x="7357695" y="5544357"/>
            <a:ext cx="1744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small">
                <a:solidFill>
                  <a:schemeClr val="accent2"/>
                </a:solidFill>
                <a:latin typeface="Corbel"/>
                <a:ea typeface="Corbel"/>
                <a:cs typeface="Corbel"/>
                <a:sym typeface="Corbel"/>
              </a:rPr>
              <a:t>2016 →</a:t>
            </a:r>
            <a:endParaRPr sz="3600" b="1" cap="small">
              <a:solidFill>
                <a:schemeClr val="accent2"/>
              </a:solidFill>
              <a:latin typeface="Corbel"/>
              <a:ea typeface="Corbel"/>
              <a:cs typeface="Corbel"/>
              <a:sym typeface="Corbel"/>
            </a:endParaRPr>
          </a:p>
        </p:txBody>
      </p:sp>
      <p:pic>
        <p:nvPicPr>
          <p:cNvPr id="570" name="Google Shape;570;p56"/>
          <p:cNvPicPr preferRelativeResize="0"/>
          <p:nvPr/>
        </p:nvPicPr>
        <p:blipFill rotWithShape="1">
          <a:blip r:embed="rId8">
            <a:alphaModFix/>
          </a:blip>
          <a:srcRect l="25511" t="30807" r="48102" b="34012"/>
          <a:stretch/>
        </p:blipFill>
        <p:spPr>
          <a:xfrm rot="5400000">
            <a:off x="882032" y="3377615"/>
            <a:ext cx="1828800" cy="1828800"/>
          </a:xfrm>
          <a:prstGeom prst="ellipse">
            <a:avLst/>
          </a:prstGeom>
          <a:noFill/>
          <a:ln w="63500" cap="rnd" cmpd="sng">
            <a:solidFill>
              <a:schemeClr val="accent1"/>
            </a:solidFill>
            <a:prstDash val="solid"/>
            <a:round/>
            <a:headEnd type="none" w="sm" len="sm"/>
            <a:tailEnd type="none" w="sm" len="sm"/>
          </a:ln>
        </p:spPr>
      </p:pic>
      <p:pic>
        <p:nvPicPr>
          <p:cNvPr id="571" name="Google Shape;571;p56"/>
          <p:cNvPicPr preferRelativeResize="0"/>
          <p:nvPr/>
        </p:nvPicPr>
        <p:blipFill rotWithShape="1">
          <a:blip r:embed="rId9">
            <a:alphaModFix/>
          </a:blip>
          <a:srcRect l="35234" t="27657" r="35169" b="32882"/>
          <a:stretch/>
        </p:blipFill>
        <p:spPr>
          <a:xfrm rot="5400000">
            <a:off x="2957399" y="3377615"/>
            <a:ext cx="1828800" cy="1828800"/>
          </a:xfrm>
          <a:prstGeom prst="ellipse">
            <a:avLst/>
          </a:prstGeom>
          <a:noFill/>
          <a:ln w="63500" cap="rnd" cmpd="sng">
            <a:solidFill>
              <a:schemeClr val="accent1"/>
            </a:solidFill>
            <a:prstDash val="solid"/>
            <a:round/>
            <a:headEnd type="none" w="sm" len="sm"/>
            <a:tailEnd type="none" w="sm" len="sm"/>
          </a:ln>
        </p:spPr>
      </p:pic>
      <p:pic>
        <p:nvPicPr>
          <p:cNvPr id="572" name="Google Shape;572;p56" descr="A person in a black shirt&#10;&#10;Description automatically generated"/>
          <p:cNvPicPr preferRelativeResize="0"/>
          <p:nvPr/>
        </p:nvPicPr>
        <p:blipFill rotWithShape="1">
          <a:blip r:embed="rId10">
            <a:alphaModFix/>
          </a:blip>
          <a:srcRect/>
          <a:stretch/>
        </p:blipFill>
        <p:spPr>
          <a:xfrm>
            <a:off x="5028082" y="3377615"/>
            <a:ext cx="1828800" cy="1828800"/>
          </a:xfrm>
          <a:prstGeom prst="ellipse">
            <a:avLst/>
          </a:prstGeom>
          <a:noFill/>
          <a:ln w="63500" cap="rnd" cmpd="sng">
            <a:solidFill>
              <a:schemeClr val="accent1"/>
            </a:solidFill>
            <a:prstDash val="solid"/>
            <a:round/>
            <a:headEnd type="none" w="sm" len="sm"/>
            <a:tailEnd type="none" w="sm" len="sm"/>
          </a:ln>
        </p:spPr>
      </p:pic>
      <p:sp>
        <p:nvSpPr>
          <p:cNvPr id="573" name="Google Shape;573;p56"/>
          <p:cNvSpPr txBox="1"/>
          <p:nvPr/>
        </p:nvSpPr>
        <p:spPr>
          <a:xfrm>
            <a:off x="454099" y="2725198"/>
            <a:ext cx="6830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lt1"/>
                </a:solidFill>
                <a:latin typeface="Corbel"/>
                <a:ea typeface="Corbel"/>
                <a:cs typeface="Corbel"/>
                <a:sym typeface="Corbel"/>
              </a:rPr>
              <a:t>Jointly developed by </a:t>
            </a:r>
            <a:r>
              <a:rPr lang="en-US" sz="2400" b="1" i="0" u="none" strike="noStrike" cap="none">
                <a:solidFill>
                  <a:schemeClr val="lt1"/>
                </a:solidFill>
                <a:latin typeface="Corbel"/>
                <a:ea typeface="Corbel"/>
                <a:cs typeface="Corbel"/>
                <a:sym typeface="Corbel"/>
              </a:rPr>
              <a:t>CCOM/JHC </a:t>
            </a:r>
            <a:r>
              <a:rPr lang="en-US" sz="2400" b="0" i="0" u="none" strike="noStrike" cap="none">
                <a:solidFill>
                  <a:schemeClr val="lt1"/>
                </a:solidFill>
                <a:latin typeface="Corbel"/>
                <a:ea typeface="Corbel"/>
                <a:cs typeface="Corbel"/>
                <a:sym typeface="Corbel"/>
              </a:rPr>
              <a:t>&amp;</a:t>
            </a:r>
            <a:r>
              <a:rPr lang="en-US" sz="2400" b="1" i="0" u="none" strike="noStrike" cap="none">
                <a:solidFill>
                  <a:schemeClr val="lt1"/>
                </a:solidFill>
                <a:latin typeface="Corbel"/>
                <a:ea typeface="Corbel"/>
                <a:cs typeface="Corbel"/>
                <a:sym typeface="Corbel"/>
              </a:rPr>
              <a:t> NOAA OCS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7"/>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Recent Updates</a:t>
            </a:r>
            <a:endParaRPr/>
          </a:p>
        </p:txBody>
      </p:sp>
      <p:pic>
        <p:nvPicPr>
          <p:cNvPr id="580" name="Google Shape;580;p57"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grpSp>
        <p:nvGrpSpPr>
          <p:cNvPr id="581" name="Google Shape;581;p57"/>
          <p:cNvGrpSpPr/>
          <p:nvPr/>
        </p:nvGrpSpPr>
        <p:grpSpPr>
          <a:xfrm>
            <a:off x="372870" y="1650013"/>
            <a:ext cx="4114800" cy="4459320"/>
            <a:chOff x="0" y="23742"/>
            <a:chExt cx="4114800" cy="4459320"/>
          </a:xfrm>
        </p:grpSpPr>
        <p:sp>
          <p:nvSpPr>
            <p:cNvPr id="582" name="Google Shape;582;p57"/>
            <p:cNvSpPr/>
            <p:nvPr/>
          </p:nvSpPr>
          <p:spPr>
            <a:xfrm>
              <a:off x="0" y="377982"/>
              <a:ext cx="4114800" cy="12852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7"/>
            <p:cNvSpPr txBox="1"/>
            <p:nvPr/>
          </p:nvSpPr>
          <p:spPr>
            <a:xfrm>
              <a:off x="0" y="377982"/>
              <a:ext cx="4114800" cy="12852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1" i="0" u="none" strike="noStrike" cap="none">
                  <a:solidFill>
                    <a:srgbClr val="20575E"/>
                  </a:solidFill>
                  <a:latin typeface="Corbel"/>
                  <a:ea typeface="Corbel"/>
                  <a:cs typeface="Corbel"/>
                  <a:sym typeface="Corbel"/>
                </a:rPr>
                <a:t>NMEA-0183 network listener</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Recent Ops Forecast Systems </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Metadata and stats customization</a:t>
              </a:r>
              <a:endParaRPr/>
            </a:p>
          </p:txBody>
        </p:sp>
        <p:sp>
          <p:nvSpPr>
            <p:cNvPr id="584" name="Google Shape;584;p57"/>
            <p:cNvSpPr/>
            <p:nvPr/>
          </p:nvSpPr>
          <p:spPr>
            <a:xfrm>
              <a:off x="205740" y="2374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7"/>
            <p:cNvSpPr txBox="1"/>
            <p:nvPr/>
          </p:nvSpPr>
          <p:spPr>
            <a:xfrm>
              <a:off x="240325" y="5832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New Features</a:t>
              </a:r>
              <a:endParaRPr/>
            </a:p>
          </p:txBody>
        </p:sp>
        <p:sp>
          <p:nvSpPr>
            <p:cNvPr id="586" name="Google Shape;586;p57"/>
            <p:cNvSpPr/>
            <p:nvPr/>
          </p:nvSpPr>
          <p:spPr>
            <a:xfrm>
              <a:off x="0" y="2147022"/>
              <a:ext cx="4114800" cy="10395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7"/>
            <p:cNvSpPr txBox="1"/>
            <p:nvPr/>
          </p:nvSpPr>
          <p:spPr>
            <a:xfrm>
              <a:off x="0" y="2147022"/>
              <a:ext cx="4114800" cy="10395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#SSM datagram &amp; user guide</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Interaction status on taskbar</a:t>
              </a:r>
              <a:endParaRPr/>
            </a:p>
          </p:txBody>
        </p:sp>
        <p:sp>
          <p:nvSpPr>
            <p:cNvPr id="588" name="Google Shape;588;p57"/>
            <p:cNvSpPr/>
            <p:nvPr/>
          </p:nvSpPr>
          <p:spPr>
            <a:xfrm>
              <a:off x="205740" y="179278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7"/>
            <p:cNvSpPr txBox="1"/>
            <p:nvPr/>
          </p:nvSpPr>
          <p:spPr>
            <a:xfrm>
              <a:off x="240325" y="182736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Better SIS &amp; HYPACK Integration</a:t>
              </a:r>
              <a:endParaRPr/>
            </a:p>
          </p:txBody>
        </p:sp>
        <p:sp>
          <p:nvSpPr>
            <p:cNvPr id="590" name="Google Shape;590;p57"/>
            <p:cNvSpPr/>
            <p:nvPr/>
          </p:nvSpPr>
          <p:spPr>
            <a:xfrm>
              <a:off x="0" y="3670362"/>
              <a:ext cx="4114800" cy="8127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7"/>
            <p:cNvSpPr txBox="1"/>
            <p:nvPr/>
          </p:nvSpPr>
          <p:spPr>
            <a:xfrm>
              <a:off x="0" y="3670362"/>
              <a:ext cx="4114800" cy="8127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AML, ASVP, CSV, NCEI, Valeport, etc.</a:t>
              </a:r>
              <a:endParaRPr/>
            </a:p>
          </p:txBody>
        </p:sp>
        <p:sp>
          <p:nvSpPr>
            <p:cNvPr id="592" name="Google Shape;592;p57"/>
            <p:cNvSpPr/>
            <p:nvPr/>
          </p:nvSpPr>
          <p:spPr>
            <a:xfrm>
              <a:off x="205740" y="331612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7"/>
            <p:cNvSpPr txBox="1"/>
            <p:nvPr/>
          </p:nvSpPr>
          <p:spPr>
            <a:xfrm>
              <a:off x="240325" y="335070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Improved Supported Formats</a:t>
              </a:r>
              <a:endParaRPr/>
            </a:p>
          </p:txBody>
        </p:sp>
      </p:grpSp>
      <p:pic>
        <p:nvPicPr>
          <p:cNvPr id="594" name="Google Shape;594;p57" descr="A screenshot of a computer&#10;&#10;AI-generated content may be incorrect."/>
          <p:cNvPicPr preferRelativeResize="0"/>
          <p:nvPr/>
        </p:nvPicPr>
        <p:blipFill rotWithShape="1">
          <a:blip r:embed="rId4">
            <a:alphaModFix/>
          </a:blip>
          <a:srcRect/>
          <a:stretch/>
        </p:blipFill>
        <p:spPr>
          <a:xfrm>
            <a:off x="5052570" y="1626271"/>
            <a:ext cx="6766560" cy="4458464"/>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pic>
        <p:nvPicPr>
          <p:cNvPr id="595" name="Google Shape;595;p57"/>
          <p:cNvPicPr preferRelativeResize="0"/>
          <p:nvPr/>
        </p:nvPicPr>
        <p:blipFill rotWithShape="1">
          <a:blip r:embed="rId5">
            <a:alphaModFix/>
          </a:blip>
          <a:srcRect/>
          <a:stretch/>
        </p:blipFill>
        <p:spPr>
          <a:xfrm>
            <a:off x="9374300" y="4432915"/>
            <a:ext cx="1828800" cy="1828800"/>
          </a:xfrm>
          <a:prstGeom prst="ellipse">
            <a:avLst/>
          </a:prstGeom>
          <a:noFill/>
          <a:ln w="63500" cap="rnd" cmpd="sng">
            <a:solidFill>
              <a:schemeClr val="accent1"/>
            </a:solidFill>
            <a:prstDash val="solid"/>
            <a:round/>
            <a:headEnd type="none" w="sm" len="sm"/>
            <a:tailEnd type="none" w="sm" len="sm"/>
          </a:ln>
        </p:spPr>
      </p:pic>
      <p:pic>
        <p:nvPicPr>
          <p:cNvPr id="596" name="Google Shape;596;p57" descr="A blue circle with white dots&#10;&#10;AI-generated content may be incorrect."/>
          <p:cNvPicPr preferRelativeResize="0"/>
          <p:nvPr/>
        </p:nvPicPr>
        <p:blipFill rotWithShape="1">
          <a:blip r:embed="rId6">
            <a:alphaModFix/>
          </a:blip>
          <a:srcRect/>
          <a:stretch/>
        </p:blipFill>
        <p:spPr>
          <a:xfrm>
            <a:off x="10988040" y="4981555"/>
            <a:ext cx="731520" cy="731520"/>
          </a:xfrm>
          <a:prstGeom prst="rect">
            <a:avLst/>
          </a:prstGeom>
          <a:noFill/>
          <a:ln w="9525" cap="flat" cmpd="sng">
            <a:solidFill>
              <a:schemeClr val="accent1"/>
            </a:solidFill>
            <a:prstDash val="solid"/>
            <a:round/>
            <a:headEnd type="none" w="sm" len="sm"/>
            <a:tailEnd type="none" w="sm" len="sm"/>
          </a:ln>
        </p:spPr>
      </p:pic>
      <p:sp>
        <p:nvSpPr>
          <p:cNvPr id="597" name="Google Shape;597;p57"/>
          <p:cNvSpPr/>
          <p:nvPr/>
        </p:nvSpPr>
        <p:spPr>
          <a:xfrm>
            <a:off x="5523828" y="2208984"/>
            <a:ext cx="2469000" cy="199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500"/>
                                        <p:tgtEl>
                                          <p:spTgt spid="5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9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8"/>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Recent Updates</a:t>
            </a:r>
            <a:endParaRPr/>
          </a:p>
        </p:txBody>
      </p:sp>
      <p:pic>
        <p:nvPicPr>
          <p:cNvPr id="604" name="Google Shape;604;p58"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grpSp>
        <p:nvGrpSpPr>
          <p:cNvPr id="605" name="Google Shape;605;p58"/>
          <p:cNvGrpSpPr/>
          <p:nvPr/>
        </p:nvGrpSpPr>
        <p:grpSpPr>
          <a:xfrm>
            <a:off x="372870" y="1650013"/>
            <a:ext cx="4114800" cy="4459320"/>
            <a:chOff x="0" y="23742"/>
            <a:chExt cx="4114800" cy="4459320"/>
          </a:xfrm>
        </p:grpSpPr>
        <p:sp>
          <p:nvSpPr>
            <p:cNvPr id="606" name="Google Shape;606;p58"/>
            <p:cNvSpPr/>
            <p:nvPr/>
          </p:nvSpPr>
          <p:spPr>
            <a:xfrm>
              <a:off x="0" y="377982"/>
              <a:ext cx="4114800" cy="12852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8"/>
            <p:cNvSpPr txBox="1"/>
            <p:nvPr/>
          </p:nvSpPr>
          <p:spPr>
            <a:xfrm>
              <a:off x="0" y="377982"/>
              <a:ext cx="4114800" cy="12852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NMEA-0183 network listener</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1" i="0" u="none" strike="noStrike" cap="none">
                  <a:solidFill>
                    <a:srgbClr val="20575E"/>
                  </a:solidFill>
                  <a:latin typeface="Corbel"/>
                  <a:ea typeface="Corbel"/>
                  <a:cs typeface="Corbel"/>
                  <a:sym typeface="Corbel"/>
                </a:rPr>
                <a:t>Recent Ops Forecast Systems </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Metadata and stats customization</a:t>
              </a:r>
              <a:endParaRPr/>
            </a:p>
          </p:txBody>
        </p:sp>
        <p:sp>
          <p:nvSpPr>
            <p:cNvPr id="608" name="Google Shape;608;p58"/>
            <p:cNvSpPr/>
            <p:nvPr/>
          </p:nvSpPr>
          <p:spPr>
            <a:xfrm>
              <a:off x="205740" y="2374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8"/>
            <p:cNvSpPr txBox="1"/>
            <p:nvPr/>
          </p:nvSpPr>
          <p:spPr>
            <a:xfrm>
              <a:off x="240325" y="5832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New Features</a:t>
              </a:r>
              <a:endParaRPr/>
            </a:p>
          </p:txBody>
        </p:sp>
        <p:sp>
          <p:nvSpPr>
            <p:cNvPr id="610" name="Google Shape;610;p58"/>
            <p:cNvSpPr/>
            <p:nvPr/>
          </p:nvSpPr>
          <p:spPr>
            <a:xfrm>
              <a:off x="0" y="2147022"/>
              <a:ext cx="4114800" cy="10395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8"/>
            <p:cNvSpPr txBox="1"/>
            <p:nvPr/>
          </p:nvSpPr>
          <p:spPr>
            <a:xfrm>
              <a:off x="0" y="2147022"/>
              <a:ext cx="4114800" cy="10395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#SSM datagram &amp; user guide</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Interaction status on taskbar</a:t>
              </a:r>
              <a:endParaRPr/>
            </a:p>
          </p:txBody>
        </p:sp>
        <p:sp>
          <p:nvSpPr>
            <p:cNvPr id="612" name="Google Shape;612;p58"/>
            <p:cNvSpPr/>
            <p:nvPr/>
          </p:nvSpPr>
          <p:spPr>
            <a:xfrm>
              <a:off x="205740" y="179278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8"/>
            <p:cNvSpPr txBox="1"/>
            <p:nvPr/>
          </p:nvSpPr>
          <p:spPr>
            <a:xfrm>
              <a:off x="240325" y="182736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Better SIS &amp; HYPACK Integration</a:t>
              </a:r>
              <a:endParaRPr/>
            </a:p>
          </p:txBody>
        </p:sp>
        <p:sp>
          <p:nvSpPr>
            <p:cNvPr id="614" name="Google Shape;614;p58"/>
            <p:cNvSpPr/>
            <p:nvPr/>
          </p:nvSpPr>
          <p:spPr>
            <a:xfrm>
              <a:off x="0" y="3670362"/>
              <a:ext cx="4114800" cy="8127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8"/>
            <p:cNvSpPr txBox="1"/>
            <p:nvPr/>
          </p:nvSpPr>
          <p:spPr>
            <a:xfrm>
              <a:off x="0" y="3670362"/>
              <a:ext cx="4114800" cy="8127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AML, ASVP, CSV, NCEI, Valeport, etc.</a:t>
              </a:r>
              <a:endParaRPr/>
            </a:p>
          </p:txBody>
        </p:sp>
        <p:sp>
          <p:nvSpPr>
            <p:cNvPr id="616" name="Google Shape;616;p58"/>
            <p:cNvSpPr/>
            <p:nvPr/>
          </p:nvSpPr>
          <p:spPr>
            <a:xfrm>
              <a:off x="205740" y="331612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8"/>
            <p:cNvSpPr txBox="1"/>
            <p:nvPr/>
          </p:nvSpPr>
          <p:spPr>
            <a:xfrm>
              <a:off x="240325" y="335070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Improved Supported Formats</a:t>
              </a:r>
              <a:endParaRPr/>
            </a:p>
          </p:txBody>
        </p:sp>
      </p:grpSp>
      <p:pic>
        <p:nvPicPr>
          <p:cNvPr id="618" name="Google Shape;618;p58" descr="A screenshot of a computer&#10;&#10;AI-generated content may be incorrect."/>
          <p:cNvPicPr preferRelativeResize="0"/>
          <p:nvPr/>
        </p:nvPicPr>
        <p:blipFill rotWithShape="1">
          <a:blip r:embed="rId4">
            <a:alphaModFix/>
          </a:blip>
          <a:srcRect l="50967" r="151"/>
          <a:stretch/>
        </p:blipFill>
        <p:spPr>
          <a:xfrm>
            <a:off x="5525036" y="2008844"/>
            <a:ext cx="3039414" cy="3741657"/>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pic>
        <p:nvPicPr>
          <p:cNvPr id="619" name="Google Shape;619;p58"/>
          <p:cNvPicPr preferRelativeResize="0"/>
          <p:nvPr/>
        </p:nvPicPr>
        <p:blipFill rotWithShape="1">
          <a:blip r:embed="rId5">
            <a:alphaModFix/>
          </a:blip>
          <a:srcRect/>
          <a:stretch/>
        </p:blipFill>
        <p:spPr>
          <a:xfrm>
            <a:off x="8039183" y="2384036"/>
            <a:ext cx="3653330" cy="3749040"/>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25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body" idx="1"/>
          </p:nvPr>
        </p:nvSpPr>
        <p:spPr>
          <a:xfrm>
            <a:off x="60351" y="850175"/>
            <a:ext cx="4950600" cy="5871300"/>
          </a:xfrm>
          <a:prstGeom prst="rect">
            <a:avLst/>
          </a:prstGeom>
          <a:noFill/>
          <a:ln>
            <a:noFill/>
          </a:ln>
        </p:spPr>
        <p:txBody>
          <a:bodyPr spcFirstLastPara="1" wrap="square" lIns="91425" tIns="45700" rIns="91425" bIns="45700" anchor="t" anchorCtr="0">
            <a:normAutofit/>
          </a:bodyPr>
          <a:lstStyle/>
          <a:p>
            <a:pPr marL="228600" lvl="0" indent="-203200" algn="l" rtl="0">
              <a:lnSpc>
                <a:spcPct val="90000"/>
              </a:lnSpc>
              <a:spcBef>
                <a:spcPts val="0"/>
              </a:spcBef>
              <a:spcAft>
                <a:spcPts val="0"/>
              </a:spcAft>
              <a:buClr>
                <a:schemeClr val="lt1"/>
              </a:buClr>
              <a:buSzPts val="2800"/>
              <a:buFont typeface="Calibri"/>
              <a:buChar char="•"/>
            </a:pPr>
            <a:r>
              <a:rPr lang="en-US" b="1"/>
              <a:t>12 V</a:t>
            </a:r>
            <a:r>
              <a:rPr lang="en-US" b="1">
                <a:solidFill>
                  <a:schemeClr val="lt1"/>
                </a:solidFill>
              </a:rPr>
              <a:t>essels with MBES</a:t>
            </a:r>
            <a:endParaRPr b="1"/>
          </a:p>
          <a:p>
            <a:pPr marL="685800" lvl="1" indent="-215900" algn="l" rtl="0">
              <a:lnSpc>
                <a:spcPct val="90000"/>
              </a:lnSpc>
              <a:spcBef>
                <a:spcPts val="500"/>
              </a:spcBef>
              <a:spcAft>
                <a:spcPts val="0"/>
              </a:spcAft>
              <a:buClr>
                <a:schemeClr val="lt1"/>
              </a:buClr>
              <a:buSzPts val="2200"/>
              <a:buFont typeface="Calibri"/>
              <a:buChar char="○"/>
            </a:pPr>
            <a:r>
              <a:rPr lang="en-US" sz="2200">
                <a:solidFill>
                  <a:schemeClr val="lt1"/>
                </a:solidFill>
              </a:rPr>
              <a:t>1</a:t>
            </a:r>
            <a:r>
              <a:rPr lang="en-US" sz="2200"/>
              <a:t>0 UNOLS</a:t>
            </a:r>
            <a:r>
              <a:rPr lang="en-US" sz="2200">
                <a:solidFill>
                  <a:schemeClr val="lt1"/>
                </a:solidFill>
              </a:rPr>
              <a:t> Research Vessels</a:t>
            </a:r>
            <a:endParaRPr sz="2200"/>
          </a:p>
          <a:p>
            <a:pPr marL="685800" lvl="1" indent="-215900" algn="l" rtl="0">
              <a:lnSpc>
                <a:spcPct val="90000"/>
              </a:lnSpc>
              <a:spcBef>
                <a:spcPts val="500"/>
              </a:spcBef>
              <a:spcAft>
                <a:spcPts val="0"/>
              </a:spcAft>
              <a:buClr>
                <a:schemeClr val="lt1"/>
              </a:buClr>
              <a:buSzPts val="2200"/>
              <a:buFont typeface="Calibri"/>
              <a:buChar char="○"/>
            </a:pPr>
            <a:r>
              <a:rPr lang="en-US" sz="2200"/>
              <a:t>2 </a:t>
            </a:r>
            <a:r>
              <a:rPr lang="en-US" sz="2200">
                <a:solidFill>
                  <a:schemeClr val="lt1"/>
                </a:solidFill>
              </a:rPr>
              <a:t>Icebreakers</a:t>
            </a:r>
            <a:endParaRPr sz="2200"/>
          </a:p>
          <a:p>
            <a:pPr marL="228600" lvl="0" indent="-228600" algn="l" rtl="0">
              <a:lnSpc>
                <a:spcPct val="90000"/>
              </a:lnSpc>
              <a:spcBef>
                <a:spcPts val="1000"/>
              </a:spcBef>
              <a:spcAft>
                <a:spcPts val="0"/>
              </a:spcAft>
              <a:buClr>
                <a:schemeClr val="lt1"/>
              </a:buClr>
              <a:buSzPts val="2800"/>
              <a:buFont typeface="Calibri"/>
              <a:buChar char="•"/>
            </a:pPr>
            <a:r>
              <a:rPr lang="en-US" b="1">
                <a:solidFill>
                  <a:schemeClr val="lt1"/>
                </a:solidFill>
              </a:rPr>
              <a:t>1</a:t>
            </a:r>
            <a:r>
              <a:rPr lang="en-US" b="1"/>
              <a:t>5</a:t>
            </a:r>
            <a:r>
              <a:rPr lang="en-US" b="1">
                <a:solidFill>
                  <a:schemeClr val="lt1"/>
                </a:solidFill>
              </a:rPr>
              <a:t> Deep water systems</a:t>
            </a:r>
            <a:endParaRPr b="1"/>
          </a:p>
          <a:p>
            <a:pPr marL="685800" lvl="1" indent="-215900" algn="l" rtl="0">
              <a:lnSpc>
                <a:spcPct val="90000"/>
              </a:lnSpc>
              <a:spcBef>
                <a:spcPts val="500"/>
              </a:spcBef>
              <a:spcAft>
                <a:spcPts val="0"/>
              </a:spcAft>
              <a:buClr>
                <a:schemeClr val="lt1"/>
              </a:buClr>
              <a:buSzPts val="2200"/>
              <a:buFont typeface="Calibri"/>
              <a:buChar char="○"/>
            </a:pPr>
            <a:r>
              <a:rPr lang="en-US" sz="2200"/>
              <a:t>EM122 / EM124 (12 kHz)</a:t>
            </a:r>
            <a:endParaRPr sz="2200"/>
          </a:p>
          <a:p>
            <a:pPr marL="685800" lvl="1" indent="-215900" algn="l" rtl="0">
              <a:lnSpc>
                <a:spcPct val="90000"/>
              </a:lnSpc>
              <a:spcBef>
                <a:spcPts val="500"/>
              </a:spcBef>
              <a:spcAft>
                <a:spcPts val="0"/>
              </a:spcAft>
              <a:buClr>
                <a:schemeClr val="lt1"/>
              </a:buClr>
              <a:buSzPts val="2200"/>
              <a:buFont typeface="Calibri"/>
              <a:buChar char="○"/>
            </a:pPr>
            <a:r>
              <a:rPr lang="en-US" sz="2200"/>
              <a:t>EM304 MKII (26-34 kHz)</a:t>
            </a:r>
            <a:endParaRPr sz="2200"/>
          </a:p>
          <a:p>
            <a:pPr marL="685800" lvl="1" indent="-215900" algn="l" rtl="0">
              <a:lnSpc>
                <a:spcPct val="90000"/>
              </a:lnSpc>
              <a:spcBef>
                <a:spcPts val="500"/>
              </a:spcBef>
              <a:spcAft>
                <a:spcPts val="0"/>
              </a:spcAft>
              <a:buClr>
                <a:schemeClr val="lt1"/>
              </a:buClr>
              <a:buSzPts val="2200"/>
              <a:buFont typeface="Calibri"/>
              <a:buChar char="○"/>
            </a:pPr>
            <a:r>
              <a:rPr lang="en-US" sz="2200">
                <a:solidFill>
                  <a:schemeClr val="lt1"/>
                </a:solidFill>
              </a:rPr>
              <a:t>EM710 / EM712 (40</a:t>
            </a:r>
            <a:r>
              <a:rPr lang="en-US" sz="2200"/>
              <a:t>-100</a:t>
            </a:r>
            <a:r>
              <a:rPr lang="en-US" sz="2200">
                <a:solidFill>
                  <a:schemeClr val="lt1"/>
                </a:solidFill>
              </a:rPr>
              <a:t> kHz)</a:t>
            </a:r>
            <a:endParaRPr sz="2200"/>
          </a:p>
          <a:p>
            <a:pPr marL="228600" lvl="0" indent="-228600" algn="l" rtl="0">
              <a:lnSpc>
                <a:spcPct val="90000"/>
              </a:lnSpc>
              <a:spcBef>
                <a:spcPts val="1000"/>
              </a:spcBef>
              <a:spcAft>
                <a:spcPts val="0"/>
              </a:spcAft>
              <a:buClr>
                <a:schemeClr val="lt1"/>
              </a:buClr>
              <a:buSzPts val="2800"/>
              <a:buFont typeface="Calibri"/>
              <a:buChar char="•"/>
            </a:pPr>
            <a:r>
              <a:rPr lang="en-US" b="1">
                <a:solidFill>
                  <a:schemeClr val="lt1"/>
                </a:solidFill>
              </a:rPr>
              <a:t>2 Shallow</a:t>
            </a:r>
            <a:r>
              <a:rPr lang="en-US" b="1"/>
              <a:t> water </a:t>
            </a:r>
            <a:r>
              <a:rPr lang="en-US" b="1">
                <a:solidFill>
                  <a:schemeClr val="lt1"/>
                </a:solidFill>
              </a:rPr>
              <a:t>systems</a:t>
            </a:r>
            <a:endParaRPr b="1"/>
          </a:p>
          <a:p>
            <a:pPr marL="685800" lvl="1" indent="-215900" algn="l" rtl="0">
              <a:lnSpc>
                <a:spcPct val="90000"/>
              </a:lnSpc>
              <a:spcBef>
                <a:spcPts val="500"/>
              </a:spcBef>
              <a:spcAft>
                <a:spcPts val="0"/>
              </a:spcAft>
              <a:buClr>
                <a:schemeClr val="lt1"/>
              </a:buClr>
              <a:buSzPts val="2200"/>
              <a:buFont typeface="Calibri"/>
              <a:buChar char="○"/>
            </a:pPr>
            <a:r>
              <a:rPr lang="en-US" sz="2200">
                <a:solidFill>
                  <a:schemeClr val="lt1"/>
                </a:solidFill>
              </a:rPr>
              <a:t>EM2040 (200-400 kHz)</a:t>
            </a:r>
            <a:endParaRPr sz="2200"/>
          </a:p>
          <a:p>
            <a:pPr marL="228600" lvl="0" indent="-228600" algn="l" rtl="0">
              <a:lnSpc>
                <a:spcPct val="90000"/>
              </a:lnSpc>
              <a:spcBef>
                <a:spcPts val="1000"/>
              </a:spcBef>
              <a:spcAft>
                <a:spcPts val="0"/>
              </a:spcAft>
              <a:buClr>
                <a:schemeClr val="lt1"/>
              </a:buClr>
              <a:buSzPts val="2800"/>
              <a:buFont typeface="Calibri"/>
              <a:buChar char="•"/>
            </a:pPr>
            <a:r>
              <a:rPr lang="en-US" b="1"/>
              <a:t>+7 Systems</a:t>
            </a:r>
            <a:r>
              <a:rPr lang="en-US" b="1">
                <a:solidFill>
                  <a:schemeClr val="lt1"/>
                </a:solidFill>
              </a:rPr>
              <a:t> in 202</a:t>
            </a:r>
            <a:r>
              <a:rPr lang="en-US" b="1"/>
              <a:t>6</a:t>
            </a:r>
            <a:r>
              <a:rPr lang="en-US" b="1">
                <a:solidFill>
                  <a:schemeClr val="lt1"/>
                </a:solidFill>
              </a:rPr>
              <a:t>+</a:t>
            </a:r>
            <a:endParaRPr b="1"/>
          </a:p>
          <a:p>
            <a:pPr marL="685800" lvl="1" indent="-215900" algn="l" rtl="0">
              <a:lnSpc>
                <a:spcPct val="90000"/>
              </a:lnSpc>
              <a:spcBef>
                <a:spcPts val="500"/>
              </a:spcBef>
              <a:spcAft>
                <a:spcPts val="0"/>
              </a:spcAft>
              <a:buClr>
                <a:schemeClr val="lt1"/>
              </a:buClr>
              <a:buSzPts val="2200"/>
              <a:buFont typeface="Calibri"/>
              <a:buChar char="○"/>
            </a:pPr>
            <a:r>
              <a:rPr lang="en-US" sz="2200"/>
              <a:t>EM304s &amp; EM2040s (RCRVs)</a:t>
            </a:r>
            <a:endParaRPr sz="2200"/>
          </a:p>
          <a:p>
            <a:pPr marL="685800" lvl="1" indent="-215900" algn="l" rtl="0">
              <a:lnSpc>
                <a:spcPct val="90000"/>
              </a:lnSpc>
              <a:spcBef>
                <a:spcPts val="500"/>
              </a:spcBef>
              <a:spcAft>
                <a:spcPts val="0"/>
              </a:spcAft>
              <a:buSzPts val="2200"/>
              <a:buChar char="○"/>
            </a:pPr>
            <a:r>
              <a:rPr lang="en-US" sz="2200"/>
              <a:t>EM2042 (SKQ)</a:t>
            </a:r>
            <a:endParaRPr sz="2200"/>
          </a:p>
        </p:txBody>
      </p:sp>
      <p:sp>
        <p:nvSpPr>
          <p:cNvPr id="204" name="Google Shape;204;p23"/>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000">
                <a:solidFill>
                  <a:schemeClr val="lt1"/>
                </a:solidFill>
              </a:rPr>
              <a:t>M</a:t>
            </a:r>
            <a:r>
              <a:rPr lang="en-US" sz="4000"/>
              <a:t>ultibeam</a:t>
            </a:r>
            <a:r>
              <a:rPr lang="en-US" sz="4000">
                <a:solidFill>
                  <a:schemeClr val="lt1"/>
                </a:solidFill>
              </a:rPr>
              <a:t> </a:t>
            </a:r>
            <a:r>
              <a:rPr lang="en-US" sz="4000"/>
              <a:t>Systems</a:t>
            </a:r>
            <a:r>
              <a:rPr lang="en-US" sz="4000">
                <a:solidFill>
                  <a:schemeClr val="lt1"/>
                </a:solidFill>
              </a:rPr>
              <a:t> Support</a:t>
            </a:r>
            <a:r>
              <a:rPr lang="en-US" sz="4000"/>
              <a:t>ed by the MAC</a:t>
            </a:r>
            <a:endParaRPr sz="4000"/>
          </a:p>
        </p:txBody>
      </p:sp>
      <p:pic>
        <p:nvPicPr>
          <p:cNvPr id="205" name="Google Shape;205;p23"/>
          <p:cNvPicPr preferRelativeResize="0"/>
          <p:nvPr/>
        </p:nvPicPr>
        <p:blipFill rotWithShape="1">
          <a:blip r:embed="rId3">
            <a:alphaModFix/>
          </a:blip>
          <a:srcRect t="4961"/>
          <a:stretch/>
        </p:blipFill>
        <p:spPr>
          <a:xfrm>
            <a:off x="5290476" y="839792"/>
            <a:ext cx="6662674" cy="5349583"/>
          </a:xfrm>
          <a:prstGeom prst="rect">
            <a:avLst/>
          </a:prstGeom>
          <a:noFill/>
          <a:ln>
            <a:noFill/>
          </a:ln>
          <a:effectLst>
            <a:outerShdw blurRad="50800" dist="38100" dir="2700000" algn="tl" rotWithShape="0">
              <a:srgbClr val="000000">
                <a:alpha val="40000"/>
              </a:srgbClr>
            </a:outerShdw>
          </a:effectLst>
        </p:spPr>
      </p:pic>
      <p:pic>
        <p:nvPicPr>
          <p:cNvPr id="206" name="Google Shape;206;p23"/>
          <p:cNvPicPr preferRelativeResize="0"/>
          <p:nvPr/>
        </p:nvPicPr>
        <p:blipFill rotWithShape="1">
          <a:blip r:embed="rId4">
            <a:alphaModFix/>
          </a:blip>
          <a:srcRect/>
          <a:stretch/>
        </p:blipFill>
        <p:spPr>
          <a:xfrm>
            <a:off x="5141613" y="720537"/>
            <a:ext cx="1625600" cy="914400"/>
          </a:xfrm>
          <a:prstGeom prst="rect">
            <a:avLst/>
          </a:prstGeom>
          <a:noFill/>
          <a:ln>
            <a:noFill/>
          </a:ln>
          <a:effectLst>
            <a:outerShdw blurRad="50800" dist="38100" dir="2700000" algn="tl" rotWithShape="0">
              <a:srgbClr val="000000">
                <a:alpha val="40000"/>
              </a:srgbClr>
            </a:outerShdw>
          </a:effectLst>
        </p:spPr>
      </p:pic>
      <p:pic>
        <p:nvPicPr>
          <p:cNvPr id="207" name="Google Shape;207;p23"/>
          <p:cNvPicPr preferRelativeResize="0"/>
          <p:nvPr/>
        </p:nvPicPr>
        <p:blipFill rotWithShape="1">
          <a:blip r:embed="rId5">
            <a:alphaModFix/>
          </a:blip>
          <a:srcRect/>
          <a:stretch/>
        </p:blipFill>
        <p:spPr>
          <a:xfrm>
            <a:off x="5141613" y="1888960"/>
            <a:ext cx="1625600" cy="914400"/>
          </a:xfrm>
          <a:prstGeom prst="rect">
            <a:avLst/>
          </a:prstGeom>
          <a:noFill/>
          <a:ln>
            <a:noFill/>
          </a:ln>
          <a:effectLst>
            <a:outerShdw blurRad="50800" dist="38100" dir="2700000" algn="tl" rotWithShape="0">
              <a:srgbClr val="000000">
                <a:alpha val="40000"/>
              </a:srgbClr>
            </a:outerShdw>
          </a:effectLst>
        </p:spPr>
      </p:pic>
      <p:pic>
        <p:nvPicPr>
          <p:cNvPr id="208" name="Google Shape;208;p23"/>
          <p:cNvPicPr preferRelativeResize="0"/>
          <p:nvPr/>
        </p:nvPicPr>
        <p:blipFill rotWithShape="1">
          <a:blip r:embed="rId6">
            <a:alphaModFix/>
          </a:blip>
          <a:srcRect/>
          <a:stretch/>
        </p:blipFill>
        <p:spPr>
          <a:xfrm>
            <a:off x="5141613" y="3057383"/>
            <a:ext cx="1625600" cy="914400"/>
          </a:xfrm>
          <a:prstGeom prst="rect">
            <a:avLst/>
          </a:prstGeom>
          <a:noFill/>
          <a:ln>
            <a:noFill/>
          </a:ln>
          <a:effectLst>
            <a:outerShdw blurRad="50800" dist="38100" dir="2700000" algn="tl" rotWithShape="0">
              <a:srgbClr val="000000">
                <a:alpha val="40000"/>
              </a:srgbClr>
            </a:outerShdw>
          </a:effectLst>
        </p:spPr>
      </p:pic>
      <p:pic>
        <p:nvPicPr>
          <p:cNvPr id="209" name="Google Shape;209;p23"/>
          <p:cNvPicPr preferRelativeResize="0"/>
          <p:nvPr/>
        </p:nvPicPr>
        <p:blipFill rotWithShape="1">
          <a:blip r:embed="rId7">
            <a:alphaModFix/>
          </a:blip>
          <a:srcRect/>
          <a:stretch/>
        </p:blipFill>
        <p:spPr>
          <a:xfrm>
            <a:off x="5152745" y="4217004"/>
            <a:ext cx="1625600" cy="914400"/>
          </a:xfrm>
          <a:prstGeom prst="rect">
            <a:avLst/>
          </a:prstGeom>
          <a:noFill/>
          <a:ln>
            <a:noFill/>
          </a:ln>
          <a:effectLst>
            <a:outerShdw blurRad="50800" dist="38100" dir="2700000" algn="tl" rotWithShape="0">
              <a:srgbClr val="000000">
                <a:alpha val="40000"/>
              </a:srgbClr>
            </a:outerShdw>
          </a:effectLst>
        </p:spPr>
      </p:pic>
      <p:pic>
        <p:nvPicPr>
          <p:cNvPr id="210" name="Google Shape;210;p23"/>
          <p:cNvPicPr preferRelativeResize="0"/>
          <p:nvPr/>
        </p:nvPicPr>
        <p:blipFill rotWithShape="1">
          <a:blip r:embed="rId8">
            <a:alphaModFix/>
          </a:blip>
          <a:srcRect/>
          <a:stretch/>
        </p:blipFill>
        <p:spPr>
          <a:xfrm>
            <a:off x="5152745" y="5360019"/>
            <a:ext cx="1625600" cy="914400"/>
          </a:xfrm>
          <a:prstGeom prst="rect">
            <a:avLst/>
          </a:prstGeom>
          <a:noFill/>
          <a:ln>
            <a:noFill/>
          </a:ln>
          <a:effectLst>
            <a:outerShdw blurRad="50800" dist="38100" dir="2700000" algn="tl" rotWithShape="0">
              <a:srgbClr val="000000">
                <a:alpha val="40000"/>
              </a:srgbClr>
            </a:outerShdw>
          </a:effectLst>
        </p:spPr>
      </p:pic>
      <p:pic>
        <p:nvPicPr>
          <p:cNvPr id="211" name="Google Shape;211;p23"/>
          <p:cNvPicPr preferRelativeResize="0"/>
          <p:nvPr/>
        </p:nvPicPr>
        <p:blipFill rotWithShape="1">
          <a:blip r:embed="rId9">
            <a:alphaModFix/>
          </a:blip>
          <a:srcRect/>
          <a:stretch/>
        </p:blipFill>
        <p:spPr>
          <a:xfrm>
            <a:off x="10465281" y="715735"/>
            <a:ext cx="1625600" cy="914400"/>
          </a:xfrm>
          <a:prstGeom prst="rect">
            <a:avLst/>
          </a:prstGeom>
          <a:noFill/>
          <a:ln>
            <a:noFill/>
          </a:ln>
          <a:effectLst>
            <a:outerShdw blurRad="50800" dist="38100" dir="2700000" algn="tl" rotWithShape="0">
              <a:srgbClr val="000000">
                <a:alpha val="40000"/>
              </a:srgbClr>
            </a:outerShdw>
          </a:effectLst>
        </p:spPr>
      </p:pic>
      <p:pic>
        <p:nvPicPr>
          <p:cNvPr id="212" name="Google Shape;212;p23"/>
          <p:cNvPicPr preferRelativeResize="0"/>
          <p:nvPr/>
        </p:nvPicPr>
        <p:blipFill rotWithShape="1">
          <a:blip r:embed="rId10">
            <a:alphaModFix/>
          </a:blip>
          <a:srcRect/>
          <a:stretch/>
        </p:blipFill>
        <p:spPr>
          <a:xfrm>
            <a:off x="10476413" y="1888960"/>
            <a:ext cx="1625600" cy="914400"/>
          </a:xfrm>
          <a:prstGeom prst="rect">
            <a:avLst/>
          </a:prstGeom>
          <a:noFill/>
          <a:ln>
            <a:noFill/>
          </a:ln>
          <a:effectLst>
            <a:outerShdw blurRad="50800" dist="38100" dir="2700000" algn="tl" rotWithShape="0">
              <a:srgbClr val="000000">
                <a:alpha val="40000"/>
              </a:srgbClr>
            </a:outerShdw>
          </a:effectLst>
        </p:spPr>
      </p:pic>
      <p:pic>
        <p:nvPicPr>
          <p:cNvPr id="213" name="Google Shape;213;p23"/>
          <p:cNvPicPr preferRelativeResize="0"/>
          <p:nvPr/>
        </p:nvPicPr>
        <p:blipFill rotWithShape="1">
          <a:blip r:embed="rId11">
            <a:alphaModFix/>
          </a:blip>
          <a:srcRect/>
          <a:stretch/>
        </p:blipFill>
        <p:spPr>
          <a:xfrm>
            <a:off x="10465281" y="3062185"/>
            <a:ext cx="1625600" cy="914400"/>
          </a:xfrm>
          <a:prstGeom prst="rect">
            <a:avLst/>
          </a:prstGeom>
          <a:noFill/>
          <a:ln>
            <a:noFill/>
          </a:ln>
          <a:effectLst>
            <a:outerShdw blurRad="50800" dist="38100" dir="2700000" algn="tl" rotWithShape="0">
              <a:srgbClr val="000000">
                <a:alpha val="40000"/>
              </a:srgbClr>
            </a:outerShdw>
          </a:effectLst>
        </p:spPr>
      </p:pic>
      <p:pic>
        <p:nvPicPr>
          <p:cNvPr id="214" name="Google Shape;214;p23"/>
          <p:cNvPicPr preferRelativeResize="0"/>
          <p:nvPr/>
        </p:nvPicPr>
        <p:blipFill rotWithShape="1">
          <a:blip r:embed="rId12">
            <a:alphaModFix/>
          </a:blip>
          <a:srcRect/>
          <a:stretch/>
        </p:blipFill>
        <p:spPr>
          <a:xfrm>
            <a:off x="10465281" y="4217004"/>
            <a:ext cx="1625600" cy="914400"/>
          </a:xfrm>
          <a:prstGeom prst="rect">
            <a:avLst/>
          </a:prstGeom>
          <a:noFill/>
          <a:ln>
            <a:noFill/>
          </a:ln>
          <a:effectLst>
            <a:outerShdw blurRad="50800" dist="38100" dir="2700000" algn="tl" rotWithShape="0">
              <a:srgbClr val="000000">
                <a:alpha val="40000"/>
              </a:srgbClr>
            </a:outerShdw>
          </a:effectLst>
        </p:spPr>
      </p:pic>
      <p:pic>
        <p:nvPicPr>
          <p:cNvPr id="215" name="Google Shape;215;p23"/>
          <p:cNvPicPr preferRelativeResize="0"/>
          <p:nvPr/>
        </p:nvPicPr>
        <p:blipFill rotWithShape="1">
          <a:blip r:embed="rId13">
            <a:alphaModFix/>
          </a:blip>
          <a:srcRect/>
          <a:stretch/>
        </p:blipFill>
        <p:spPr>
          <a:xfrm>
            <a:off x="10465281" y="5360019"/>
            <a:ext cx="1625600" cy="914400"/>
          </a:xfrm>
          <a:prstGeom prst="rect">
            <a:avLst/>
          </a:prstGeom>
          <a:noFill/>
          <a:ln>
            <a:noFill/>
          </a:ln>
          <a:effectLst>
            <a:outerShdw blurRad="50800" dist="38100" dir="2700000" algn="tl" rotWithShape="0">
              <a:srgbClr val="000000">
                <a:alpha val="40000"/>
              </a:srgbClr>
            </a:outerShdw>
          </a:effectLst>
        </p:spPr>
      </p:pic>
      <p:pic>
        <p:nvPicPr>
          <p:cNvPr id="216" name="Google Shape;216;p23"/>
          <p:cNvPicPr preferRelativeResize="0"/>
          <p:nvPr/>
        </p:nvPicPr>
        <p:blipFill rotWithShape="1">
          <a:blip r:embed="rId14">
            <a:alphaModFix/>
          </a:blip>
          <a:srcRect/>
          <a:stretch/>
        </p:blipFill>
        <p:spPr>
          <a:xfrm>
            <a:off x="7803438" y="715730"/>
            <a:ext cx="1625600" cy="914400"/>
          </a:xfrm>
          <a:prstGeom prst="rect">
            <a:avLst/>
          </a:prstGeom>
          <a:noFill/>
          <a:ln>
            <a:noFill/>
          </a:ln>
          <a:effectLst>
            <a:outerShdw blurRad="50800" dist="38100" dir="2700000" algn="tl" rotWithShape="0">
              <a:srgbClr val="000000">
                <a:alpha val="40000"/>
              </a:srgbClr>
            </a:outerShdw>
          </a:effectLst>
        </p:spPr>
      </p:pic>
      <p:pic>
        <p:nvPicPr>
          <p:cNvPr id="217" name="Google Shape;217;p23"/>
          <p:cNvPicPr preferRelativeResize="0"/>
          <p:nvPr/>
        </p:nvPicPr>
        <p:blipFill rotWithShape="1">
          <a:blip r:embed="rId15">
            <a:alphaModFix/>
          </a:blip>
          <a:srcRect/>
          <a:stretch/>
        </p:blipFill>
        <p:spPr>
          <a:xfrm>
            <a:off x="7809013" y="5360019"/>
            <a:ext cx="1625600" cy="914400"/>
          </a:xfrm>
          <a:prstGeom prst="rect">
            <a:avLst/>
          </a:prstGeom>
          <a:noFill/>
          <a:ln>
            <a:noFill/>
          </a:ln>
          <a:effectLst>
            <a:outerShdw blurRad="50800" dist="38100" dir="2700000" algn="tl" rotWithShape="0">
              <a:srgbClr val="000000">
                <a:alpha val="40000"/>
              </a:srgbClr>
            </a:outerShdw>
          </a:effectLst>
        </p:spPr>
      </p:pic>
      <p:sp>
        <p:nvSpPr>
          <p:cNvPr id="218" name="Google Shape;218;p23"/>
          <p:cNvSpPr txBox="1">
            <a:spLocks noGrp="1"/>
          </p:cNvSpPr>
          <p:nvPr>
            <p:ph type="sldNum" idx="12"/>
          </p:nvPr>
        </p:nvSpPr>
        <p:spPr>
          <a:xfrm>
            <a:off x="9356035"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9"/>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Recent Updates</a:t>
            </a:r>
            <a:endParaRPr/>
          </a:p>
        </p:txBody>
      </p:sp>
      <p:pic>
        <p:nvPicPr>
          <p:cNvPr id="626" name="Google Shape;626;p59"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grpSp>
        <p:nvGrpSpPr>
          <p:cNvPr id="627" name="Google Shape;627;p59"/>
          <p:cNvGrpSpPr/>
          <p:nvPr/>
        </p:nvGrpSpPr>
        <p:grpSpPr>
          <a:xfrm>
            <a:off x="372870" y="1650013"/>
            <a:ext cx="4114800" cy="4459320"/>
            <a:chOff x="0" y="23742"/>
            <a:chExt cx="4114800" cy="4459320"/>
          </a:xfrm>
        </p:grpSpPr>
        <p:sp>
          <p:nvSpPr>
            <p:cNvPr id="628" name="Google Shape;628;p59"/>
            <p:cNvSpPr/>
            <p:nvPr/>
          </p:nvSpPr>
          <p:spPr>
            <a:xfrm>
              <a:off x="0" y="377982"/>
              <a:ext cx="4114800" cy="12852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9"/>
            <p:cNvSpPr txBox="1"/>
            <p:nvPr/>
          </p:nvSpPr>
          <p:spPr>
            <a:xfrm>
              <a:off x="0" y="377982"/>
              <a:ext cx="4114800" cy="12852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NMEA-0183 network listener</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Recent Ops Forecast Systems </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Metadata and stats customization</a:t>
              </a:r>
              <a:endParaRPr/>
            </a:p>
          </p:txBody>
        </p:sp>
        <p:sp>
          <p:nvSpPr>
            <p:cNvPr id="630" name="Google Shape;630;p59"/>
            <p:cNvSpPr/>
            <p:nvPr/>
          </p:nvSpPr>
          <p:spPr>
            <a:xfrm>
              <a:off x="205740" y="2374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9"/>
            <p:cNvSpPr txBox="1"/>
            <p:nvPr/>
          </p:nvSpPr>
          <p:spPr>
            <a:xfrm>
              <a:off x="240325" y="5832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New Features</a:t>
              </a:r>
              <a:endParaRPr/>
            </a:p>
          </p:txBody>
        </p:sp>
        <p:sp>
          <p:nvSpPr>
            <p:cNvPr id="632" name="Google Shape;632;p59"/>
            <p:cNvSpPr/>
            <p:nvPr/>
          </p:nvSpPr>
          <p:spPr>
            <a:xfrm>
              <a:off x="0" y="2147022"/>
              <a:ext cx="4114800" cy="10395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9"/>
            <p:cNvSpPr txBox="1"/>
            <p:nvPr/>
          </p:nvSpPr>
          <p:spPr>
            <a:xfrm>
              <a:off x="0" y="2147022"/>
              <a:ext cx="4114800" cy="10395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1" i="0" u="none" strike="noStrike" cap="none">
                  <a:solidFill>
                    <a:srgbClr val="20575E"/>
                  </a:solidFill>
                  <a:latin typeface="Corbel"/>
                  <a:ea typeface="Corbel"/>
                  <a:cs typeface="Corbel"/>
                  <a:sym typeface="Corbel"/>
                </a:rPr>
                <a:t>#SSM datagram &amp; user guide</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Interaction status on taskbar</a:t>
              </a:r>
              <a:endParaRPr/>
            </a:p>
          </p:txBody>
        </p:sp>
        <p:sp>
          <p:nvSpPr>
            <p:cNvPr id="634" name="Google Shape;634;p59"/>
            <p:cNvSpPr/>
            <p:nvPr/>
          </p:nvSpPr>
          <p:spPr>
            <a:xfrm>
              <a:off x="205740" y="179278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9"/>
            <p:cNvSpPr txBox="1"/>
            <p:nvPr/>
          </p:nvSpPr>
          <p:spPr>
            <a:xfrm>
              <a:off x="240325" y="182736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Better SIS &amp; HYPACK Integration</a:t>
              </a:r>
              <a:endParaRPr/>
            </a:p>
          </p:txBody>
        </p:sp>
        <p:sp>
          <p:nvSpPr>
            <p:cNvPr id="636" name="Google Shape;636;p59"/>
            <p:cNvSpPr/>
            <p:nvPr/>
          </p:nvSpPr>
          <p:spPr>
            <a:xfrm>
              <a:off x="0" y="3670362"/>
              <a:ext cx="4114800" cy="8127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9"/>
            <p:cNvSpPr txBox="1"/>
            <p:nvPr/>
          </p:nvSpPr>
          <p:spPr>
            <a:xfrm>
              <a:off x="0" y="3670362"/>
              <a:ext cx="4114800" cy="8127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AML, ASVP, CSV, NCEI, Valeport, etc.</a:t>
              </a:r>
              <a:endParaRPr/>
            </a:p>
          </p:txBody>
        </p:sp>
        <p:sp>
          <p:nvSpPr>
            <p:cNvPr id="638" name="Google Shape;638;p59"/>
            <p:cNvSpPr/>
            <p:nvPr/>
          </p:nvSpPr>
          <p:spPr>
            <a:xfrm>
              <a:off x="205740" y="331612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9"/>
            <p:cNvSpPr txBox="1"/>
            <p:nvPr/>
          </p:nvSpPr>
          <p:spPr>
            <a:xfrm>
              <a:off x="240325" y="335070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Improved Supported Formats</a:t>
              </a:r>
              <a:endParaRPr/>
            </a:p>
          </p:txBody>
        </p:sp>
      </p:grpSp>
      <p:pic>
        <p:nvPicPr>
          <p:cNvPr id="640" name="Google Shape;640;p59"/>
          <p:cNvPicPr preferRelativeResize="0"/>
          <p:nvPr/>
        </p:nvPicPr>
        <p:blipFill rotWithShape="1">
          <a:blip r:embed="rId4">
            <a:alphaModFix/>
          </a:blip>
          <a:srcRect/>
          <a:stretch/>
        </p:blipFill>
        <p:spPr>
          <a:xfrm>
            <a:off x="6327365" y="1745928"/>
            <a:ext cx="4389120" cy="4184292"/>
          </a:xfrm>
          <a:prstGeom prst="rect">
            <a:avLst/>
          </a:prstGeom>
          <a:noFill/>
          <a:ln w="9525" cap="flat" cmpd="sng">
            <a:solidFill>
              <a:schemeClr val="accent1"/>
            </a:solidFill>
            <a:prstDash val="solid"/>
            <a:round/>
            <a:headEnd type="none" w="sm" len="sm"/>
            <a:tailEnd type="none" w="sm" len="sm"/>
          </a:ln>
        </p:spPr>
      </p:pic>
      <p:sp>
        <p:nvSpPr>
          <p:cNvPr id="641" name="Google Shape;641;p59"/>
          <p:cNvSpPr/>
          <p:nvPr/>
        </p:nvSpPr>
        <p:spPr>
          <a:xfrm>
            <a:off x="6568440" y="5372100"/>
            <a:ext cx="3787200" cy="292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pic>
        <p:nvPicPr>
          <p:cNvPr id="642" name="Google Shape;642;p59" descr="A cartoon of a person running&#10;&#10;AI-generated content may be incorrect."/>
          <p:cNvPicPr preferRelativeResize="0"/>
          <p:nvPr/>
        </p:nvPicPr>
        <p:blipFill rotWithShape="1">
          <a:blip r:embed="rId5">
            <a:alphaModFix/>
          </a:blip>
          <a:srcRect r="57691"/>
          <a:stretch/>
        </p:blipFill>
        <p:spPr>
          <a:xfrm>
            <a:off x="4703924" y="3285313"/>
            <a:ext cx="1196268" cy="1188720"/>
          </a:xfrm>
          <a:prstGeom prst="rect">
            <a:avLst/>
          </a:prstGeom>
          <a:noFill/>
          <a:ln>
            <a:noFill/>
          </a:ln>
          <a:effectLst>
            <a:outerShdw blurRad="50800" dist="38100" dir="2700000" algn="tl" rotWithShape="0">
              <a:srgbClr val="000000">
                <a:alpha val="40000"/>
              </a:srgbClr>
            </a:outerShdw>
          </a:effectLst>
        </p:spPr>
      </p:pic>
      <p:pic>
        <p:nvPicPr>
          <p:cNvPr id="643" name="Google Shape;643;p59"/>
          <p:cNvPicPr preferRelativeResize="0"/>
          <p:nvPr/>
        </p:nvPicPr>
        <p:blipFill rotWithShape="1">
          <a:blip r:embed="rId6">
            <a:alphaModFix/>
          </a:blip>
          <a:srcRect/>
          <a:stretch/>
        </p:blipFill>
        <p:spPr>
          <a:xfrm>
            <a:off x="5530596" y="4026353"/>
            <a:ext cx="1005840" cy="1005840"/>
          </a:xfrm>
          <a:prstGeom prst="rect">
            <a:avLst/>
          </a:prstGeom>
          <a:noFill/>
          <a:ln>
            <a:noFill/>
          </a:ln>
          <a:effectLst>
            <a:outerShdw blurRad="50800" dist="38100" dir="2700000" algn="tl" rotWithShape="0">
              <a:srgbClr val="000000">
                <a:alpha val="40000"/>
              </a:srgbClr>
            </a:outerShdw>
          </a:effectLst>
        </p:spPr>
      </p:pic>
      <p:sp>
        <p:nvSpPr>
          <p:cNvPr id="644" name="Google Shape;644;p59"/>
          <p:cNvSpPr/>
          <p:nvPr/>
        </p:nvSpPr>
        <p:spPr>
          <a:xfrm>
            <a:off x="9003323" y="4262512"/>
            <a:ext cx="3188700" cy="2461860"/>
          </a:xfrm>
          <a:prstGeom prst="irregularSeal2">
            <a:avLst/>
          </a:prstGeom>
          <a:solidFill>
            <a:schemeClr val="accent5"/>
          </a:solidFill>
          <a:ln w="12700" cap="flat" cmpd="sng">
            <a:solidFill>
              <a:srgbClr val="675D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00"/>
                </a:solidFill>
                <a:latin typeface="Corbel"/>
                <a:ea typeface="Corbel"/>
                <a:cs typeface="Corbel"/>
                <a:sym typeface="Corbel"/>
              </a:rPr>
              <a:t>DataDistrib bug in SIS 5.15.0!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41"/>
                                        </p:tgtEl>
                                        <p:attrNameLst>
                                          <p:attrName>style.visibility</p:attrName>
                                        </p:attrNameLst>
                                      </p:cBhvr>
                                      <p:to>
                                        <p:strVal val="visible"/>
                                      </p:to>
                                    </p:set>
                                    <p:animEffect transition="in" filter="fade">
                                      <p:cBhvr>
                                        <p:cTn id="9" dur="500"/>
                                        <p:tgtEl>
                                          <p:spTgt spid="641"/>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44"/>
                                        </p:tgtEl>
                                        <p:attrNameLst>
                                          <p:attrName>style.visibility</p:attrName>
                                        </p:attrNameLst>
                                      </p:cBhvr>
                                      <p:to>
                                        <p:strVal val="visible"/>
                                      </p:to>
                                    </p:set>
                                    <p:anim calcmode="lin" valueType="num">
                                      <p:cBhvr additive="base">
                                        <p:cTn id="14" dur="500"/>
                                        <p:tgtEl>
                                          <p:spTgt spid="644"/>
                                        </p:tgtEl>
                                        <p:attrNameLst>
                                          <p:attrName>ppt_w</p:attrName>
                                        </p:attrNameLst>
                                      </p:cBhvr>
                                      <p:tavLst>
                                        <p:tav tm="0">
                                          <p:val>
                                            <p:strVal val="0"/>
                                          </p:val>
                                        </p:tav>
                                        <p:tav tm="100000">
                                          <p:val>
                                            <p:strVal val="#ppt_w"/>
                                          </p:val>
                                        </p:tav>
                                      </p:tavLst>
                                    </p:anim>
                                    <p:anim calcmode="lin" valueType="num">
                                      <p:cBhvr additive="base">
                                        <p:cTn id="15" dur="500"/>
                                        <p:tgtEl>
                                          <p:spTgt spid="6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0"/>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Recent Updates</a:t>
            </a:r>
            <a:endParaRPr/>
          </a:p>
        </p:txBody>
      </p:sp>
      <p:pic>
        <p:nvPicPr>
          <p:cNvPr id="651" name="Google Shape;651;p60"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grpSp>
        <p:nvGrpSpPr>
          <p:cNvPr id="652" name="Google Shape;652;p60"/>
          <p:cNvGrpSpPr/>
          <p:nvPr/>
        </p:nvGrpSpPr>
        <p:grpSpPr>
          <a:xfrm>
            <a:off x="372870" y="1650013"/>
            <a:ext cx="4114800" cy="4459320"/>
            <a:chOff x="0" y="23742"/>
            <a:chExt cx="4114800" cy="4459320"/>
          </a:xfrm>
        </p:grpSpPr>
        <p:sp>
          <p:nvSpPr>
            <p:cNvPr id="653" name="Google Shape;653;p60"/>
            <p:cNvSpPr/>
            <p:nvPr/>
          </p:nvSpPr>
          <p:spPr>
            <a:xfrm>
              <a:off x="0" y="377982"/>
              <a:ext cx="4114800" cy="12852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0"/>
            <p:cNvSpPr txBox="1"/>
            <p:nvPr/>
          </p:nvSpPr>
          <p:spPr>
            <a:xfrm>
              <a:off x="0" y="377982"/>
              <a:ext cx="4114800" cy="12852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NMEA-0183 network listener</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Recent Ops Forecast Systems </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Metadata and stats customization</a:t>
              </a:r>
              <a:endParaRPr/>
            </a:p>
          </p:txBody>
        </p:sp>
        <p:sp>
          <p:nvSpPr>
            <p:cNvPr id="655" name="Google Shape;655;p60"/>
            <p:cNvSpPr/>
            <p:nvPr/>
          </p:nvSpPr>
          <p:spPr>
            <a:xfrm>
              <a:off x="205740" y="2374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0"/>
            <p:cNvSpPr txBox="1"/>
            <p:nvPr/>
          </p:nvSpPr>
          <p:spPr>
            <a:xfrm>
              <a:off x="240325" y="5832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New Features</a:t>
              </a:r>
              <a:endParaRPr/>
            </a:p>
          </p:txBody>
        </p:sp>
        <p:sp>
          <p:nvSpPr>
            <p:cNvPr id="657" name="Google Shape;657;p60"/>
            <p:cNvSpPr/>
            <p:nvPr/>
          </p:nvSpPr>
          <p:spPr>
            <a:xfrm>
              <a:off x="0" y="2147022"/>
              <a:ext cx="4114800" cy="10395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0"/>
            <p:cNvSpPr txBox="1"/>
            <p:nvPr/>
          </p:nvSpPr>
          <p:spPr>
            <a:xfrm>
              <a:off x="0" y="2147022"/>
              <a:ext cx="4114800" cy="10395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#SSM datagram &amp; user guide</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1" i="0" u="none" strike="noStrike" cap="none">
                  <a:solidFill>
                    <a:srgbClr val="20575E"/>
                  </a:solidFill>
                  <a:latin typeface="Corbel"/>
                  <a:ea typeface="Corbel"/>
                  <a:cs typeface="Corbel"/>
                  <a:sym typeface="Corbel"/>
                </a:rPr>
                <a:t>Interaction status on taskbar</a:t>
              </a:r>
              <a:endParaRPr/>
            </a:p>
          </p:txBody>
        </p:sp>
        <p:sp>
          <p:nvSpPr>
            <p:cNvPr id="659" name="Google Shape;659;p60"/>
            <p:cNvSpPr/>
            <p:nvPr/>
          </p:nvSpPr>
          <p:spPr>
            <a:xfrm>
              <a:off x="205740" y="179278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0"/>
            <p:cNvSpPr txBox="1"/>
            <p:nvPr/>
          </p:nvSpPr>
          <p:spPr>
            <a:xfrm>
              <a:off x="240325" y="182736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Better SIS &amp; HYPACK Integration</a:t>
              </a:r>
              <a:endParaRPr/>
            </a:p>
          </p:txBody>
        </p:sp>
        <p:sp>
          <p:nvSpPr>
            <p:cNvPr id="661" name="Google Shape;661;p60"/>
            <p:cNvSpPr/>
            <p:nvPr/>
          </p:nvSpPr>
          <p:spPr>
            <a:xfrm>
              <a:off x="0" y="3670362"/>
              <a:ext cx="4114800" cy="8127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0"/>
            <p:cNvSpPr txBox="1"/>
            <p:nvPr/>
          </p:nvSpPr>
          <p:spPr>
            <a:xfrm>
              <a:off x="0" y="3670362"/>
              <a:ext cx="4114800" cy="8127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AML, ASVP, CSV, NCEI, Valeport, etc.</a:t>
              </a:r>
              <a:endParaRPr/>
            </a:p>
          </p:txBody>
        </p:sp>
        <p:sp>
          <p:nvSpPr>
            <p:cNvPr id="663" name="Google Shape;663;p60"/>
            <p:cNvSpPr/>
            <p:nvPr/>
          </p:nvSpPr>
          <p:spPr>
            <a:xfrm>
              <a:off x="205740" y="331612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0"/>
            <p:cNvSpPr txBox="1"/>
            <p:nvPr/>
          </p:nvSpPr>
          <p:spPr>
            <a:xfrm>
              <a:off x="240325" y="335070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Improved Supported Formats</a:t>
              </a:r>
              <a:endParaRPr/>
            </a:p>
          </p:txBody>
        </p:sp>
      </p:grpSp>
      <p:pic>
        <p:nvPicPr>
          <p:cNvPr id="665" name="Google Shape;665;p60" descr="A screenshot of a computer&#10;&#10;AI-generated content may be incorrect."/>
          <p:cNvPicPr preferRelativeResize="0"/>
          <p:nvPr/>
        </p:nvPicPr>
        <p:blipFill rotWithShape="1">
          <a:blip r:embed="rId4">
            <a:alphaModFix/>
          </a:blip>
          <a:srcRect/>
          <a:stretch/>
        </p:blipFill>
        <p:spPr>
          <a:xfrm>
            <a:off x="5981030" y="1502233"/>
            <a:ext cx="4726573" cy="4754880"/>
          </a:xfrm>
          <a:prstGeom prst="rect">
            <a:avLst/>
          </a:prstGeom>
          <a:solidFill>
            <a:schemeClr val="accent2"/>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666" name="Google Shape;666;p60"/>
          <p:cNvSpPr/>
          <p:nvPr/>
        </p:nvSpPr>
        <p:spPr>
          <a:xfrm>
            <a:off x="5981029" y="6057433"/>
            <a:ext cx="4726500" cy="199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1"/>
          <p:cNvSpPr txBox="1">
            <a:spLocks noGrp="1"/>
          </p:cNvSpPr>
          <p:nvPr>
            <p:ph type="title"/>
          </p:nvPr>
        </p:nvSpPr>
        <p:spPr>
          <a:xfrm>
            <a:off x="1719072" y="365125"/>
            <a:ext cx="9634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n-US" cap="small"/>
              <a:t>Recent Updates</a:t>
            </a:r>
            <a:endParaRPr/>
          </a:p>
        </p:txBody>
      </p:sp>
      <p:pic>
        <p:nvPicPr>
          <p:cNvPr id="673" name="Google Shape;673;p61" descr="A blue arrow and yellow arrow&#10;&#10;AI-generated content may be incorrect."/>
          <p:cNvPicPr preferRelativeResize="0"/>
          <p:nvPr/>
        </p:nvPicPr>
        <p:blipFill rotWithShape="1">
          <a:blip r:embed="rId3">
            <a:alphaModFix/>
          </a:blip>
          <a:srcRect/>
          <a:stretch/>
        </p:blipFill>
        <p:spPr>
          <a:xfrm>
            <a:off x="454091" y="570706"/>
            <a:ext cx="1264981" cy="914400"/>
          </a:xfrm>
          <a:prstGeom prst="rect">
            <a:avLst/>
          </a:prstGeom>
          <a:noFill/>
          <a:ln>
            <a:noFill/>
          </a:ln>
        </p:spPr>
      </p:pic>
      <p:grpSp>
        <p:nvGrpSpPr>
          <p:cNvPr id="674" name="Google Shape;674;p61"/>
          <p:cNvGrpSpPr/>
          <p:nvPr/>
        </p:nvGrpSpPr>
        <p:grpSpPr>
          <a:xfrm>
            <a:off x="372870" y="1650013"/>
            <a:ext cx="4114800" cy="4459320"/>
            <a:chOff x="0" y="23742"/>
            <a:chExt cx="4114800" cy="4459320"/>
          </a:xfrm>
        </p:grpSpPr>
        <p:sp>
          <p:nvSpPr>
            <p:cNvPr id="675" name="Google Shape;675;p61"/>
            <p:cNvSpPr/>
            <p:nvPr/>
          </p:nvSpPr>
          <p:spPr>
            <a:xfrm>
              <a:off x="0" y="377982"/>
              <a:ext cx="4114800" cy="12852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1"/>
            <p:cNvSpPr txBox="1"/>
            <p:nvPr/>
          </p:nvSpPr>
          <p:spPr>
            <a:xfrm>
              <a:off x="0" y="377982"/>
              <a:ext cx="4114800" cy="12852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NMEA-0183 network listener</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Recent Ops Forecast Systems </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Metadata and stats customization</a:t>
              </a:r>
              <a:endParaRPr/>
            </a:p>
          </p:txBody>
        </p:sp>
        <p:sp>
          <p:nvSpPr>
            <p:cNvPr id="677" name="Google Shape;677;p61"/>
            <p:cNvSpPr/>
            <p:nvPr/>
          </p:nvSpPr>
          <p:spPr>
            <a:xfrm>
              <a:off x="205740" y="2374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1"/>
            <p:cNvSpPr txBox="1"/>
            <p:nvPr/>
          </p:nvSpPr>
          <p:spPr>
            <a:xfrm>
              <a:off x="240325" y="5832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New Features</a:t>
              </a:r>
              <a:endParaRPr/>
            </a:p>
          </p:txBody>
        </p:sp>
        <p:sp>
          <p:nvSpPr>
            <p:cNvPr id="679" name="Google Shape;679;p61"/>
            <p:cNvSpPr/>
            <p:nvPr/>
          </p:nvSpPr>
          <p:spPr>
            <a:xfrm>
              <a:off x="0" y="2147022"/>
              <a:ext cx="4114800" cy="10395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1"/>
            <p:cNvSpPr txBox="1"/>
            <p:nvPr/>
          </p:nvSpPr>
          <p:spPr>
            <a:xfrm>
              <a:off x="0" y="2147022"/>
              <a:ext cx="4114800" cy="10395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#SSM datagram &amp; user guide</a:t>
              </a:r>
              <a:endParaRPr/>
            </a:p>
            <a:p>
              <a:pPr marL="114300" marR="0" lvl="1" indent="-114300" algn="l" rtl="0">
                <a:lnSpc>
                  <a:spcPct val="90000"/>
                </a:lnSpc>
                <a:spcBef>
                  <a:spcPts val="210"/>
                </a:spcBef>
                <a:spcAft>
                  <a:spcPts val="0"/>
                </a:spcAft>
                <a:buClr>
                  <a:srgbClr val="20575E"/>
                </a:buClr>
                <a:buSzPts val="1400"/>
                <a:buFont typeface="Corbel"/>
                <a:buChar char="•"/>
              </a:pPr>
              <a:r>
                <a:rPr lang="en-US" sz="1400" b="0" i="0" u="none" strike="noStrike" cap="none">
                  <a:solidFill>
                    <a:srgbClr val="20575E"/>
                  </a:solidFill>
                  <a:latin typeface="Corbel"/>
                  <a:ea typeface="Corbel"/>
                  <a:cs typeface="Corbel"/>
                  <a:sym typeface="Corbel"/>
                </a:rPr>
                <a:t>Interaction status on taskbar</a:t>
              </a:r>
              <a:endParaRPr/>
            </a:p>
          </p:txBody>
        </p:sp>
        <p:sp>
          <p:nvSpPr>
            <p:cNvPr id="681" name="Google Shape;681;p61"/>
            <p:cNvSpPr/>
            <p:nvPr/>
          </p:nvSpPr>
          <p:spPr>
            <a:xfrm>
              <a:off x="205740" y="179278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1"/>
            <p:cNvSpPr txBox="1"/>
            <p:nvPr/>
          </p:nvSpPr>
          <p:spPr>
            <a:xfrm>
              <a:off x="240325" y="182736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Better SIS &amp; HYPACK Integration</a:t>
              </a:r>
              <a:endParaRPr/>
            </a:p>
          </p:txBody>
        </p:sp>
        <p:sp>
          <p:nvSpPr>
            <p:cNvPr id="683" name="Google Shape;683;p61"/>
            <p:cNvSpPr/>
            <p:nvPr/>
          </p:nvSpPr>
          <p:spPr>
            <a:xfrm>
              <a:off x="0" y="3670362"/>
              <a:ext cx="4114800" cy="812700"/>
            </a:xfrm>
            <a:prstGeom prst="rect">
              <a:avLst/>
            </a:prstGeom>
            <a:solidFill>
              <a:srgbClr val="CDE3E7">
                <a:alpha val="89800"/>
              </a:srgbClr>
            </a:solidFill>
            <a:ln w="12700" cap="flat" cmpd="sng">
              <a:solidFill>
                <a:srgbClr val="3EAE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1"/>
            <p:cNvSpPr txBox="1"/>
            <p:nvPr/>
          </p:nvSpPr>
          <p:spPr>
            <a:xfrm>
              <a:off x="0" y="3670362"/>
              <a:ext cx="4114800" cy="812700"/>
            </a:xfrm>
            <a:prstGeom prst="rect">
              <a:avLst/>
            </a:prstGeom>
            <a:noFill/>
            <a:ln>
              <a:noFill/>
            </a:ln>
          </p:spPr>
          <p:txBody>
            <a:bodyPr spcFirstLastPara="1" wrap="square" lIns="319350" tIns="499850" rIns="319350" bIns="99550" anchor="t" anchorCtr="0">
              <a:noAutofit/>
            </a:bodyPr>
            <a:lstStyle/>
            <a:p>
              <a:pPr marL="114300" marR="0" lvl="1" indent="-114300" algn="l" rtl="0">
                <a:lnSpc>
                  <a:spcPct val="90000"/>
                </a:lnSpc>
                <a:spcBef>
                  <a:spcPts val="0"/>
                </a:spcBef>
                <a:spcAft>
                  <a:spcPts val="0"/>
                </a:spcAft>
                <a:buClr>
                  <a:srgbClr val="20575E"/>
                </a:buClr>
                <a:buSzPts val="1400"/>
                <a:buFont typeface="Corbel"/>
                <a:buChar char="•"/>
              </a:pPr>
              <a:r>
                <a:rPr lang="en-US" sz="1400" b="1" i="0" u="none" strike="noStrike" cap="none">
                  <a:solidFill>
                    <a:srgbClr val="20575E"/>
                  </a:solidFill>
                  <a:latin typeface="Corbel"/>
                  <a:ea typeface="Corbel"/>
                  <a:cs typeface="Corbel"/>
                  <a:sym typeface="Corbel"/>
                </a:rPr>
                <a:t>AML, ASVP, CSV, NCEI, Valeport, etc.</a:t>
              </a:r>
              <a:endParaRPr/>
            </a:p>
          </p:txBody>
        </p:sp>
        <p:sp>
          <p:nvSpPr>
            <p:cNvPr id="685" name="Google Shape;685;p61"/>
            <p:cNvSpPr/>
            <p:nvPr/>
          </p:nvSpPr>
          <p:spPr>
            <a:xfrm>
              <a:off x="205740" y="3316122"/>
              <a:ext cx="2880300" cy="708600"/>
            </a:xfrm>
            <a:prstGeom prst="roundRect">
              <a:avLst>
                <a:gd name="adj" fmla="val 16667"/>
              </a:avLst>
            </a:prstGeom>
            <a:solidFill>
              <a:schemeClr val="lt1"/>
            </a:solidFill>
            <a:ln w="12700" cap="flat" cmpd="sng">
              <a:solidFill>
                <a:srgbClr val="379DA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1"/>
            <p:cNvSpPr txBox="1"/>
            <p:nvPr/>
          </p:nvSpPr>
          <p:spPr>
            <a:xfrm>
              <a:off x="240325" y="3350707"/>
              <a:ext cx="2811300" cy="639300"/>
            </a:xfrm>
            <a:prstGeom prst="rect">
              <a:avLst/>
            </a:prstGeom>
            <a:noFill/>
            <a:ln>
              <a:noFill/>
            </a:ln>
          </p:spPr>
          <p:txBody>
            <a:bodyPr spcFirstLastPara="1" wrap="square" lIns="108850" tIns="0" rIns="108850" bIns="0" anchor="ctr" anchorCtr="0">
              <a:noAutofit/>
            </a:bodyPr>
            <a:lstStyle/>
            <a:p>
              <a:pPr marL="0" marR="0" lvl="0" indent="0" algn="l" rtl="0">
                <a:lnSpc>
                  <a:spcPct val="90000"/>
                </a:lnSpc>
                <a:spcBef>
                  <a:spcPts val="0"/>
                </a:spcBef>
                <a:spcAft>
                  <a:spcPts val="0"/>
                </a:spcAft>
                <a:buClr>
                  <a:srgbClr val="20575E"/>
                </a:buClr>
                <a:buSzPts val="1400"/>
                <a:buFont typeface="Corbel"/>
                <a:buNone/>
              </a:pPr>
              <a:r>
                <a:rPr lang="en-US" sz="1400" b="1">
                  <a:solidFill>
                    <a:srgbClr val="20575E"/>
                  </a:solidFill>
                  <a:latin typeface="Corbel"/>
                  <a:ea typeface="Corbel"/>
                  <a:cs typeface="Corbel"/>
                  <a:sym typeface="Corbel"/>
                </a:rPr>
                <a:t>Improved Supported Formats</a:t>
              </a:r>
              <a:endParaRPr/>
            </a:p>
          </p:txBody>
        </p:sp>
      </p:grpSp>
      <p:pic>
        <p:nvPicPr>
          <p:cNvPr id="687" name="Google Shape;687;p61" descr="A screenshot of a computer&#10;&#10;AI-generated content may be incorrect."/>
          <p:cNvPicPr preferRelativeResize="0"/>
          <p:nvPr/>
        </p:nvPicPr>
        <p:blipFill rotWithShape="1">
          <a:blip r:embed="rId4">
            <a:alphaModFix/>
          </a:blip>
          <a:srcRect r="50690"/>
          <a:stretch/>
        </p:blipFill>
        <p:spPr>
          <a:xfrm>
            <a:off x="6425693" y="2092672"/>
            <a:ext cx="3066037" cy="3741657"/>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688" name="Google Shape;688;p61"/>
          <p:cNvSpPr/>
          <p:nvPr/>
        </p:nvSpPr>
        <p:spPr>
          <a:xfrm>
            <a:off x="8451009" y="3879673"/>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grpSp>
        <p:nvGrpSpPr>
          <p:cNvPr id="689" name="Google Shape;689;p61"/>
          <p:cNvGrpSpPr/>
          <p:nvPr/>
        </p:nvGrpSpPr>
        <p:grpSpPr>
          <a:xfrm>
            <a:off x="6565225" y="2775005"/>
            <a:ext cx="2740484" cy="2882489"/>
            <a:chOff x="6565225" y="2775005"/>
            <a:chExt cx="2740484" cy="2882489"/>
          </a:xfrm>
        </p:grpSpPr>
        <p:sp>
          <p:nvSpPr>
            <p:cNvPr id="690" name="Google Shape;690;p61"/>
            <p:cNvSpPr/>
            <p:nvPr/>
          </p:nvSpPr>
          <p:spPr>
            <a:xfrm>
              <a:off x="6565225" y="2775005"/>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
          <p:nvSpPr>
            <p:cNvPr id="691" name="Google Shape;691;p61"/>
            <p:cNvSpPr/>
            <p:nvPr/>
          </p:nvSpPr>
          <p:spPr>
            <a:xfrm>
              <a:off x="8451009" y="3509186"/>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
          <p:nvSpPr>
            <p:cNvPr id="692" name="Google Shape;692;p61"/>
            <p:cNvSpPr/>
            <p:nvPr/>
          </p:nvSpPr>
          <p:spPr>
            <a:xfrm>
              <a:off x="8451009" y="4636372"/>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
          <p:nvSpPr>
            <p:cNvPr id="693" name="Google Shape;693;p61"/>
            <p:cNvSpPr/>
            <p:nvPr/>
          </p:nvSpPr>
          <p:spPr>
            <a:xfrm>
              <a:off x="7506129" y="4636372"/>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
          <p:nvSpPr>
            <p:cNvPr id="694" name="Google Shape;694;p61"/>
            <p:cNvSpPr/>
            <p:nvPr/>
          </p:nvSpPr>
          <p:spPr>
            <a:xfrm>
              <a:off x="6565225" y="4995506"/>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sp>
          <p:nvSpPr>
            <p:cNvPr id="695" name="Google Shape;695;p61"/>
            <p:cNvSpPr/>
            <p:nvPr/>
          </p:nvSpPr>
          <p:spPr>
            <a:xfrm>
              <a:off x="7506129" y="5378494"/>
              <a:ext cx="854700" cy="2790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6"/>
                </a:solidFill>
                <a:latin typeface="Corbel"/>
                <a:ea typeface="Corbel"/>
                <a:cs typeface="Corbel"/>
                <a:sym typeface="Corbe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250"/>
                                        <p:tgtEl>
                                          <p:spTgt spid="6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9"/>
                                        </p:tgtEl>
                                        <p:attrNameLst>
                                          <p:attrName>style.visibility</p:attrName>
                                        </p:attrNameLst>
                                      </p:cBhvr>
                                      <p:to>
                                        <p:strVal val="visible"/>
                                      </p:to>
                                    </p:set>
                                    <p:animEffect transition="in" filter="fade">
                                      <p:cBhvr>
                                        <p:cTn id="12" dur="25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2"/>
          <p:cNvSpPr/>
          <p:nvPr/>
        </p:nvSpPr>
        <p:spPr>
          <a:xfrm>
            <a:off x="2804110" y="3964905"/>
            <a:ext cx="6583800" cy="13716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cap="small">
                <a:solidFill>
                  <a:schemeClr val="lt1"/>
                </a:solidFill>
                <a:latin typeface="Corbel"/>
                <a:ea typeface="Corbel"/>
                <a:cs typeface="Corbel"/>
                <a:sym typeface="Corbel"/>
              </a:rPr>
              <a:t>Let’s keep building, together!</a:t>
            </a:r>
            <a:endParaRPr/>
          </a:p>
          <a:p>
            <a:pPr marL="0" marR="0" lvl="0" indent="0" algn="ctr" rtl="0">
              <a:spcBef>
                <a:spcPts val="0"/>
              </a:spcBef>
              <a:spcAft>
                <a:spcPts val="0"/>
              </a:spcAft>
              <a:buNone/>
            </a:pPr>
            <a:r>
              <a:rPr lang="en-US" sz="2400" cap="small">
                <a:solidFill>
                  <a:schemeClr val="lt1"/>
                </a:solidFill>
                <a:latin typeface="Corbel"/>
                <a:ea typeface="Corbel"/>
                <a:cs typeface="Corbel"/>
                <a:sym typeface="Corbel"/>
              </a:rPr>
              <a:t>Visit: https://www.hydroffice.org/soundspeed/</a:t>
            </a:r>
            <a:endParaRPr/>
          </a:p>
          <a:p>
            <a:pPr marL="0" marR="0" lvl="0" indent="0" algn="ctr" rtl="0">
              <a:spcBef>
                <a:spcPts val="0"/>
              </a:spcBef>
              <a:spcAft>
                <a:spcPts val="0"/>
              </a:spcAft>
              <a:buNone/>
            </a:pPr>
            <a:r>
              <a:rPr lang="en-US" sz="2400" cap="small">
                <a:solidFill>
                  <a:schemeClr val="lt1"/>
                </a:solidFill>
                <a:latin typeface="Corbel"/>
                <a:ea typeface="Corbel"/>
                <a:cs typeface="Corbel"/>
                <a:sym typeface="Corbel"/>
              </a:rPr>
              <a:t>Contact us at soundspeed@hydroffice.org</a:t>
            </a:r>
            <a:endParaRPr/>
          </a:p>
        </p:txBody>
      </p:sp>
      <p:pic>
        <p:nvPicPr>
          <p:cNvPr id="702" name="Google Shape;702;p62" descr="A blue arrow and yellow arrow&#10;&#10;AI-generated content may be incorrect."/>
          <p:cNvPicPr preferRelativeResize="0"/>
          <p:nvPr/>
        </p:nvPicPr>
        <p:blipFill rotWithShape="1">
          <a:blip r:embed="rId3">
            <a:alphaModFix/>
          </a:blip>
          <a:srcRect/>
          <a:stretch/>
        </p:blipFill>
        <p:spPr>
          <a:xfrm>
            <a:off x="4129990" y="991432"/>
            <a:ext cx="3931919" cy="28422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63" title="test site database EM modes EM712.png"/>
          <p:cNvPicPr preferRelativeResize="0"/>
          <p:nvPr/>
        </p:nvPicPr>
        <p:blipFill rotWithShape="1">
          <a:blip r:embed="rId3">
            <a:alphaModFix/>
          </a:blip>
          <a:srcRect l="2527" t="12953" r="20867" b="19547"/>
          <a:stretch/>
        </p:blipFill>
        <p:spPr>
          <a:xfrm>
            <a:off x="0" y="777300"/>
            <a:ext cx="12192001" cy="6080699"/>
          </a:xfrm>
          <a:prstGeom prst="rect">
            <a:avLst/>
          </a:prstGeom>
          <a:noFill/>
          <a:ln>
            <a:noFill/>
          </a:ln>
        </p:spPr>
      </p:pic>
      <p:sp>
        <p:nvSpPr>
          <p:cNvPr id="708" name="Google Shape;708;p63"/>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
        <p:nvSpPr>
          <p:cNvPr id="709" name="Google Shape;709;p63"/>
          <p:cNvSpPr txBox="1">
            <a:spLocks noGrp="1"/>
          </p:cNvSpPr>
          <p:nvPr>
            <p:ph type="title"/>
          </p:nvPr>
        </p:nvSpPr>
        <p:spPr>
          <a:xfrm>
            <a:off x="0" y="0"/>
            <a:ext cx="12192000" cy="77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000"/>
              <a:t>Questions? Answers? Reach out!</a:t>
            </a:r>
            <a:endParaRPr sz="4000"/>
          </a:p>
        </p:txBody>
      </p:sp>
      <p:sp>
        <p:nvSpPr>
          <p:cNvPr id="710" name="Google Shape;710;p63"/>
          <p:cNvSpPr txBox="1">
            <a:spLocks noGrp="1"/>
          </p:cNvSpPr>
          <p:nvPr>
            <p:ph type="body" idx="1"/>
          </p:nvPr>
        </p:nvSpPr>
        <p:spPr>
          <a:xfrm>
            <a:off x="120000" y="1415400"/>
            <a:ext cx="7889100" cy="544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4000" b="1">
                <a:solidFill>
                  <a:srgbClr val="FFFFFF"/>
                </a:solidFill>
              </a:rPr>
              <a:t>Multibeam Advisory Committee</a:t>
            </a:r>
            <a:endParaRPr sz="4000" b="1">
              <a:solidFill>
                <a:srgbClr val="FFFFFF"/>
              </a:solidFill>
            </a:endParaRPr>
          </a:p>
          <a:p>
            <a:pPr marL="0" lvl="0" indent="0" algn="l" rtl="0">
              <a:lnSpc>
                <a:spcPct val="115000"/>
              </a:lnSpc>
              <a:spcBef>
                <a:spcPts val="1100"/>
              </a:spcBef>
              <a:spcAft>
                <a:spcPts val="0"/>
              </a:spcAft>
              <a:buClr>
                <a:schemeClr val="dk1"/>
              </a:buClr>
              <a:buSzPts val="1100"/>
              <a:buFont typeface="Arial"/>
              <a:buNone/>
            </a:pPr>
            <a:r>
              <a:rPr lang="en-US" sz="3600" i="1"/>
              <a:t>https://mac.unols.org</a:t>
            </a:r>
            <a:endParaRPr sz="3600" i="1"/>
          </a:p>
          <a:p>
            <a:pPr marL="0" lvl="0" indent="0" algn="l" rtl="0">
              <a:lnSpc>
                <a:spcPct val="115000"/>
              </a:lnSpc>
              <a:spcBef>
                <a:spcPts val="1100"/>
              </a:spcBef>
              <a:spcAft>
                <a:spcPts val="0"/>
              </a:spcAft>
              <a:buNone/>
            </a:pPr>
            <a:r>
              <a:rPr lang="en-US" sz="3600" i="1"/>
              <a:t>mac-help@unols.org</a:t>
            </a:r>
            <a:endParaRPr sz="3600" i="1"/>
          </a:p>
          <a:p>
            <a:pPr marL="0" lvl="0" indent="0" algn="l" rtl="0">
              <a:lnSpc>
                <a:spcPct val="115000"/>
              </a:lnSpc>
              <a:spcBef>
                <a:spcPts val="1100"/>
              </a:spcBef>
              <a:spcAft>
                <a:spcPts val="0"/>
              </a:spcAft>
              <a:buNone/>
            </a:pPr>
            <a:endParaRPr sz="1600"/>
          </a:p>
          <a:p>
            <a:pPr marL="0" lvl="0" indent="0" algn="l" rtl="0">
              <a:lnSpc>
                <a:spcPct val="115000"/>
              </a:lnSpc>
              <a:spcBef>
                <a:spcPts val="1100"/>
              </a:spcBef>
              <a:spcAft>
                <a:spcPts val="0"/>
              </a:spcAft>
              <a:buNone/>
            </a:pPr>
            <a:r>
              <a:rPr lang="en-US" sz="4000" b="1"/>
              <a:t>Ocean Mapping Community Wiki</a:t>
            </a:r>
            <a:endParaRPr sz="4000" b="1"/>
          </a:p>
          <a:p>
            <a:pPr marL="0" lvl="0" indent="0" algn="l" rtl="0">
              <a:lnSpc>
                <a:spcPct val="115000"/>
              </a:lnSpc>
              <a:spcBef>
                <a:spcPts val="1100"/>
              </a:spcBef>
              <a:spcAft>
                <a:spcPts val="0"/>
              </a:spcAft>
              <a:buNone/>
            </a:pPr>
            <a:r>
              <a:rPr lang="en-US" sz="3600" i="1"/>
              <a:t>https://oceanmapping.wiki</a:t>
            </a:r>
            <a:endParaRPr sz="3600" i="1"/>
          </a:p>
          <a:p>
            <a:pPr marL="0" lvl="0" indent="0" algn="l" rtl="0">
              <a:lnSpc>
                <a:spcPct val="115000"/>
              </a:lnSpc>
              <a:spcBef>
                <a:spcPts val="1000"/>
              </a:spcBef>
              <a:spcAft>
                <a:spcPts val="1100"/>
              </a:spcAft>
              <a:buNone/>
            </a:pPr>
            <a:r>
              <a:rPr lang="en-US" sz="3600" i="1"/>
              <a:t>omcadmin@ccom.unh.edu</a:t>
            </a:r>
            <a:endParaRPr sz="36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0" y="0"/>
            <a:ext cx="12192000" cy="77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System Performance Testing</a:t>
            </a:r>
            <a:endParaRPr sz="4000"/>
          </a:p>
        </p:txBody>
      </p:sp>
      <p:sp>
        <p:nvSpPr>
          <p:cNvPr id="225" name="Google Shape;225;p24"/>
          <p:cNvSpPr txBox="1">
            <a:spLocks noGrp="1"/>
          </p:cNvSpPr>
          <p:nvPr>
            <p:ph type="sldNum" idx="12"/>
          </p:nvPr>
        </p:nvSpPr>
        <p:spPr>
          <a:xfrm>
            <a:off x="9445752"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grpSp>
        <p:nvGrpSpPr>
          <p:cNvPr id="226" name="Google Shape;226;p24"/>
          <p:cNvGrpSpPr/>
          <p:nvPr/>
        </p:nvGrpSpPr>
        <p:grpSpPr>
          <a:xfrm>
            <a:off x="6065097" y="651679"/>
            <a:ext cx="6123995" cy="1706223"/>
            <a:chOff x="3977401" y="946003"/>
            <a:chExt cx="4593111" cy="1279699"/>
          </a:xfrm>
        </p:grpSpPr>
        <p:grpSp>
          <p:nvGrpSpPr>
            <p:cNvPr id="227" name="Google Shape;227;p24"/>
            <p:cNvGrpSpPr/>
            <p:nvPr/>
          </p:nvGrpSpPr>
          <p:grpSpPr>
            <a:xfrm>
              <a:off x="4732925" y="1140986"/>
              <a:ext cx="529800" cy="1084716"/>
              <a:chOff x="4318975" y="1083450"/>
              <a:chExt cx="529800" cy="642300"/>
            </a:xfrm>
          </p:grpSpPr>
          <p:sp>
            <p:nvSpPr>
              <p:cNvPr id="228" name="Google Shape;228;p24"/>
              <p:cNvSpPr/>
              <p:nvPr/>
            </p:nvSpPr>
            <p:spPr>
              <a:xfrm>
                <a:off x="4517121" y="1083450"/>
                <a:ext cx="133500" cy="642300"/>
              </a:xfrm>
              <a:prstGeom prst="rect">
                <a:avLst/>
              </a:pr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29" name="Google Shape;229;p24"/>
              <p:cNvCxnSpPr/>
              <p:nvPr/>
            </p:nvCxnSpPr>
            <p:spPr>
              <a:xfrm rot="10800000">
                <a:off x="4318975" y="1083450"/>
                <a:ext cx="529800" cy="0"/>
              </a:xfrm>
              <a:prstGeom prst="straightConnector1">
                <a:avLst/>
              </a:prstGeom>
              <a:noFill/>
              <a:ln w="9525" cap="flat" cmpd="sng">
                <a:solidFill>
                  <a:srgbClr val="F0F0F0"/>
                </a:solidFill>
                <a:prstDash val="solid"/>
                <a:round/>
                <a:headEnd type="none" w="sm" len="sm"/>
                <a:tailEnd type="none" w="sm" len="sm"/>
              </a:ln>
            </p:spPr>
          </p:cxnSp>
        </p:grpSp>
        <p:sp>
          <p:nvSpPr>
            <p:cNvPr id="230" name="Google Shape;230;p24"/>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lt1"/>
                  </a:solidFill>
                  <a:latin typeface="Roboto"/>
                  <a:ea typeface="Roboto"/>
                  <a:cs typeface="Roboto"/>
                  <a:sym typeface="Roboto"/>
                </a:rPr>
                <a:t>Planning</a:t>
              </a:r>
              <a:endParaRPr sz="1600" b="1">
                <a:solidFill>
                  <a:schemeClr val="lt1"/>
                </a:solidFill>
                <a:latin typeface="Roboto"/>
                <a:ea typeface="Roboto"/>
                <a:cs typeface="Roboto"/>
                <a:sym typeface="Roboto"/>
              </a:endParaRPr>
            </a:p>
          </p:txBody>
        </p:sp>
        <p:sp>
          <p:nvSpPr>
            <p:cNvPr id="231" name="Google Shape;231;p24"/>
            <p:cNvSpPr txBox="1"/>
            <p:nvPr/>
          </p:nvSpPr>
          <p:spPr>
            <a:xfrm>
              <a:off x="5341612" y="1140236"/>
              <a:ext cx="3228900" cy="724500"/>
            </a:xfrm>
            <a:prstGeom prst="rect">
              <a:avLst/>
            </a:prstGeom>
            <a:noFill/>
            <a:ln>
              <a:noFill/>
            </a:ln>
          </p:spPr>
          <p:txBody>
            <a:bodyPr spcFirstLastPara="1" wrap="square" lIns="121900" tIns="121900" rIns="121900" bIns="121900" anchor="t" anchorCtr="0">
              <a:noAutofit/>
            </a:bodyPr>
            <a:lstStyle/>
            <a:p>
              <a:pPr marL="457200" lvl="0" indent="-323850" algn="l" rtl="0">
                <a:lnSpc>
                  <a:spcPct val="115000"/>
                </a:lnSpc>
                <a:spcBef>
                  <a:spcPts val="0"/>
                </a:spcBef>
                <a:spcAft>
                  <a:spcPts val="0"/>
                </a:spcAft>
                <a:buClr>
                  <a:schemeClr val="lt1"/>
                </a:buClr>
                <a:buSzPts val="1500"/>
                <a:buFont typeface="Roboto"/>
                <a:buAutoNum type="arabicPeriod"/>
              </a:pPr>
              <a:r>
                <a:rPr lang="en-US" sz="1500">
                  <a:solidFill>
                    <a:schemeClr val="lt1"/>
                  </a:solidFill>
                  <a:latin typeface="Roboto"/>
                  <a:ea typeface="Roboto"/>
                  <a:cs typeface="Roboto"/>
                  <a:sym typeface="Roboto"/>
                </a:rPr>
                <a:t>Review of recent data, issues, etc.</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en-US" sz="1500">
                  <a:solidFill>
                    <a:schemeClr val="lt1"/>
                  </a:solidFill>
                  <a:latin typeface="Roboto"/>
                  <a:ea typeface="Roboto"/>
                  <a:cs typeface="Roboto"/>
                  <a:sym typeface="Roboto"/>
                </a:rPr>
                <a:t>Vessel + sensor offset survey (as needed)</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en-US" sz="1500">
                  <a:solidFill>
                    <a:schemeClr val="lt1"/>
                  </a:solidFill>
                  <a:latin typeface="Roboto"/>
                  <a:ea typeface="Roboto"/>
                  <a:cs typeface="Roboto"/>
                  <a:sym typeface="Roboto"/>
                </a:rPr>
                <a:t>Site selection + scheduling</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en-US" sz="1500">
                  <a:solidFill>
                    <a:schemeClr val="lt1"/>
                  </a:solidFill>
                  <a:latin typeface="Roboto"/>
                  <a:ea typeface="Roboto"/>
                  <a:cs typeface="Roboto"/>
                  <a:sym typeface="Roboto"/>
                </a:rPr>
                <a:t>Software + firmware updates</a:t>
              </a:r>
              <a:endParaRPr sz="1500">
                <a:solidFill>
                  <a:schemeClr val="lt1"/>
                </a:solidFill>
                <a:latin typeface="Roboto"/>
                <a:ea typeface="Roboto"/>
                <a:cs typeface="Roboto"/>
                <a:sym typeface="Roboto"/>
              </a:endParaRPr>
            </a:p>
          </p:txBody>
        </p:sp>
        <p:sp>
          <p:nvSpPr>
            <p:cNvPr id="232" name="Google Shape;232;p24"/>
            <p:cNvSpPr txBox="1"/>
            <p:nvPr/>
          </p:nvSpPr>
          <p:spPr>
            <a:xfrm>
              <a:off x="3977401" y="973695"/>
              <a:ext cx="758400" cy="3468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a:solidFill>
                    <a:schemeClr val="lt1"/>
                  </a:solidFill>
                  <a:latin typeface="Roboto"/>
                  <a:ea typeface="Roboto"/>
                  <a:cs typeface="Roboto"/>
                  <a:sym typeface="Roboto"/>
                </a:rPr>
                <a:t>Early as possible</a:t>
              </a:r>
              <a:endParaRPr>
                <a:solidFill>
                  <a:schemeClr val="lt1"/>
                </a:solidFill>
                <a:latin typeface="Roboto"/>
                <a:ea typeface="Roboto"/>
                <a:cs typeface="Roboto"/>
                <a:sym typeface="Roboto"/>
              </a:endParaRPr>
            </a:p>
          </p:txBody>
        </p:sp>
      </p:grpSp>
      <p:grpSp>
        <p:nvGrpSpPr>
          <p:cNvPr id="233" name="Google Shape;233;p24"/>
          <p:cNvGrpSpPr/>
          <p:nvPr/>
        </p:nvGrpSpPr>
        <p:grpSpPr>
          <a:xfrm>
            <a:off x="6065097" y="2062337"/>
            <a:ext cx="5458929" cy="1591276"/>
            <a:chOff x="3977401" y="946003"/>
            <a:chExt cx="4094299" cy="1193487"/>
          </a:xfrm>
        </p:grpSpPr>
        <p:grpSp>
          <p:nvGrpSpPr>
            <p:cNvPr id="234" name="Google Shape;234;p24"/>
            <p:cNvGrpSpPr/>
            <p:nvPr/>
          </p:nvGrpSpPr>
          <p:grpSpPr>
            <a:xfrm>
              <a:off x="4732925" y="1140987"/>
              <a:ext cx="529800" cy="998503"/>
              <a:chOff x="4318975" y="1083450"/>
              <a:chExt cx="529800" cy="591250"/>
            </a:xfrm>
          </p:grpSpPr>
          <p:sp>
            <p:nvSpPr>
              <p:cNvPr id="235" name="Google Shape;235;p24"/>
              <p:cNvSpPr/>
              <p:nvPr/>
            </p:nvSpPr>
            <p:spPr>
              <a:xfrm>
                <a:off x="4517125" y="1086100"/>
                <a:ext cx="133500" cy="588600"/>
              </a:xfrm>
              <a:prstGeom prst="rect">
                <a:avLst/>
              </a:pr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36" name="Google Shape;236;p24"/>
              <p:cNvCxnSpPr/>
              <p:nvPr/>
            </p:nvCxnSpPr>
            <p:spPr>
              <a:xfrm rot="10800000">
                <a:off x="4318975" y="1083450"/>
                <a:ext cx="529800" cy="0"/>
              </a:xfrm>
              <a:prstGeom prst="straightConnector1">
                <a:avLst/>
              </a:prstGeom>
              <a:noFill/>
              <a:ln w="9525" cap="flat" cmpd="sng">
                <a:solidFill>
                  <a:schemeClr val="lt1"/>
                </a:solidFill>
                <a:prstDash val="solid"/>
                <a:round/>
                <a:headEnd type="none" w="sm" len="sm"/>
                <a:tailEnd type="none" w="sm" len="sm"/>
              </a:ln>
            </p:spPr>
          </p:cxnSp>
        </p:grpSp>
        <p:sp>
          <p:nvSpPr>
            <p:cNvPr id="237" name="Google Shape;237;p24"/>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lt1"/>
                  </a:solidFill>
                  <a:latin typeface="Roboto"/>
                  <a:ea typeface="Roboto"/>
                  <a:cs typeface="Roboto"/>
                  <a:sym typeface="Roboto"/>
                </a:rPr>
                <a:t>Dockside</a:t>
              </a:r>
              <a:endParaRPr sz="1600" b="1">
                <a:solidFill>
                  <a:schemeClr val="lt1"/>
                </a:solidFill>
                <a:latin typeface="Roboto"/>
                <a:ea typeface="Roboto"/>
                <a:cs typeface="Roboto"/>
                <a:sym typeface="Roboto"/>
              </a:endParaRPr>
            </a:p>
          </p:txBody>
        </p:sp>
        <p:sp>
          <p:nvSpPr>
            <p:cNvPr id="238" name="Google Shape;238;p24"/>
            <p:cNvSpPr txBox="1"/>
            <p:nvPr/>
          </p:nvSpPr>
          <p:spPr>
            <a:xfrm>
              <a:off x="3977401" y="973689"/>
              <a:ext cx="758400" cy="346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a:solidFill>
                    <a:schemeClr val="lt1"/>
                  </a:solidFill>
                  <a:latin typeface="Roboto"/>
                  <a:ea typeface="Roboto"/>
                  <a:cs typeface="Roboto"/>
                  <a:sym typeface="Roboto"/>
                </a:rPr>
                <a:t>1-2 days</a:t>
              </a:r>
              <a:endParaRPr>
                <a:solidFill>
                  <a:schemeClr val="lt1"/>
                </a:solidFill>
                <a:latin typeface="Roboto"/>
                <a:ea typeface="Roboto"/>
                <a:cs typeface="Roboto"/>
                <a:sym typeface="Roboto"/>
              </a:endParaRPr>
            </a:p>
          </p:txBody>
        </p:sp>
      </p:grpSp>
      <p:grpSp>
        <p:nvGrpSpPr>
          <p:cNvPr id="239" name="Google Shape;239;p24"/>
          <p:cNvGrpSpPr/>
          <p:nvPr/>
        </p:nvGrpSpPr>
        <p:grpSpPr>
          <a:xfrm>
            <a:off x="6065096" y="3242395"/>
            <a:ext cx="5458930" cy="2488336"/>
            <a:chOff x="3977400" y="946003"/>
            <a:chExt cx="4094300" cy="1866298"/>
          </a:xfrm>
        </p:grpSpPr>
        <p:grpSp>
          <p:nvGrpSpPr>
            <p:cNvPr id="240" name="Google Shape;240;p24"/>
            <p:cNvGrpSpPr/>
            <p:nvPr/>
          </p:nvGrpSpPr>
          <p:grpSpPr>
            <a:xfrm>
              <a:off x="4732925" y="1142460"/>
              <a:ext cx="529800" cy="1669842"/>
              <a:chOff x="4318975" y="1084322"/>
              <a:chExt cx="529800" cy="988774"/>
            </a:xfrm>
          </p:grpSpPr>
          <p:sp>
            <p:nvSpPr>
              <p:cNvPr id="241" name="Google Shape;241;p24"/>
              <p:cNvSpPr/>
              <p:nvPr/>
            </p:nvSpPr>
            <p:spPr>
              <a:xfrm>
                <a:off x="4517121" y="1086096"/>
                <a:ext cx="133500" cy="987000"/>
              </a:xfrm>
              <a:prstGeom prst="rect">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42" name="Google Shape;242;p24"/>
              <p:cNvCxnSpPr/>
              <p:nvPr/>
            </p:nvCxnSpPr>
            <p:spPr>
              <a:xfrm rot="10800000">
                <a:off x="4318975" y="1084322"/>
                <a:ext cx="529800" cy="0"/>
              </a:xfrm>
              <a:prstGeom prst="straightConnector1">
                <a:avLst/>
              </a:prstGeom>
              <a:noFill/>
              <a:ln w="9525" cap="flat" cmpd="sng">
                <a:solidFill>
                  <a:schemeClr val="lt1"/>
                </a:solidFill>
                <a:prstDash val="solid"/>
                <a:round/>
                <a:headEnd type="none" w="sm" len="sm"/>
                <a:tailEnd type="none" w="sm" len="sm"/>
              </a:ln>
            </p:spPr>
          </p:cxnSp>
        </p:grpSp>
        <p:sp>
          <p:nvSpPr>
            <p:cNvPr id="243" name="Google Shape;243;p24"/>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lt1"/>
                  </a:solidFill>
                  <a:latin typeface="Roboto"/>
                  <a:ea typeface="Roboto"/>
                  <a:cs typeface="Roboto"/>
                  <a:sym typeface="Roboto"/>
                </a:rPr>
                <a:t>At Sea</a:t>
              </a:r>
              <a:endParaRPr sz="1600" b="1">
                <a:solidFill>
                  <a:schemeClr val="lt1"/>
                </a:solidFill>
                <a:latin typeface="Roboto"/>
                <a:ea typeface="Roboto"/>
                <a:cs typeface="Roboto"/>
                <a:sym typeface="Roboto"/>
              </a:endParaRPr>
            </a:p>
          </p:txBody>
        </p:sp>
        <p:sp>
          <p:nvSpPr>
            <p:cNvPr id="244" name="Google Shape;244;p2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a:solidFill>
                    <a:schemeClr val="lt1"/>
                  </a:solidFill>
                  <a:latin typeface="Roboto"/>
                  <a:ea typeface="Roboto"/>
                  <a:cs typeface="Roboto"/>
                  <a:sym typeface="Roboto"/>
                </a:rPr>
                <a:t>1-10 days</a:t>
              </a:r>
              <a:endParaRPr>
                <a:solidFill>
                  <a:schemeClr val="lt1"/>
                </a:solidFill>
                <a:latin typeface="Roboto"/>
                <a:ea typeface="Roboto"/>
                <a:cs typeface="Roboto"/>
                <a:sym typeface="Roboto"/>
              </a:endParaRPr>
            </a:p>
          </p:txBody>
        </p:sp>
      </p:grpSp>
      <p:sp>
        <p:nvSpPr>
          <p:cNvPr id="245" name="Google Shape;245;p24"/>
          <p:cNvSpPr txBox="1"/>
          <p:nvPr/>
        </p:nvSpPr>
        <p:spPr>
          <a:xfrm>
            <a:off x="7886525" y="2308575"/>
            <a:ext cx="4302300" cy="966000"/>
          </a:xfrm>
          <a:prstGeom prst="rect">
            <a:avLst/>
          </a:prstGeom>
          <a:noFill/>
          <a:ln>
            <a:noFill/>
          </a:ln>
        </p:spPr>
        <p:txBody>
          <a:bodyPr spcFirstLastPara="1" wrap="square" lIns="121900" tIns="121900" rIns="121900" bIns="121900" anchor="t" anchorCtr="0">
            <a:noAutofit/>
          </a:bodyPr>
          <a:lstStyle/>
          <a:p>
            <a:pPr marL="457200" lvl="0" indent="-323850" algn="l" rtl="0">
              <a:lnSpc>
                <a:spcPct val="115000"/>
              </a:lnSpc>
              <a:spcBef>
                <a:spcPts val="0"/>
              </a:spcBef>
              <a:spcAft>
                <a:spcPts val="0"/>
              </a:spcAft>
              <a:buClr>
                <a:schemeClr val="lt1"/>
              </a:buClr>
              <a:buSzPts val="1500"/>
              <a:buFont typeface="Roboto"/>
              <a:buAutoNum type="arabicPeriod" startAt="5"/>
            </a:pPr>
            <a:r>
              <a:rPr lang="en-US" sz="1500">
                <a:solidFill>
                  <a:schemeClr val="lt1"/>
                </a:solidFill>
                <a:latin typeface="Roboto"/>
                <a:ea typeface="Roboto"/>
                <a:cs typeface="Roboto"/>
                <a:sym typeface="Roboto"/>
              </a:rPr>
              <a:t>Configuration + offset review</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5"/>
            </a:pPr>
            <a:r>
              <a:rPr lang="en-US" sz="1500">
                <a:solidFill>
                  <a:schemeClr val="lt1"/>
                </a:solidFill>
                <a:latin typeface="Roboto"/>
                <a:ea typeface="Roboto"/>
                <a:cs typeface="Roboto"/>
                <a:sym typeface="Roboto"/>
              </a:rPr>
              <a:t>Hardware health check</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5"/>
            </a:pPr>
            <a:r>
              <a:rPr lang="en-US" sz="1500">
                <a:solidFill>
                  <a:schemeClr val="lt1"/>
                </a:solidFill>
                <a:latin typeface="Roboto"/>
                <a:ea typeface="Roboto"/>
                <a:cs typeface="Roboto"/>
                <a:sym typeface="Roboto"/>
              </a:rPr>
              <a:t>Test plan review with bridge (ongoing)</a:t>
            </a:r>
            <a:endParaRPr sz="1500">
              <a:solidFill>
                <a:schemeClr val="lt1"/>
              </a:solidFill>
              <a:latin typeface="Roboto"/>
              <a:ea typeface="Roboto"/>
              <a:cs typeface="Roboto"/>
              <a:sym typeface="Roboto"/>
            </a:endParaRPr>
          </a:p>
        </p:txBody>
      </p:sp>
      <p:sp>
        <p:nvSpPr>
          <p:cNvPr id="246" name="Google Shape;246;p24"/>
          <p:cNvSpPr txBox="1"/>
          <p:nvPr/>
        </p:nvSpPr>
        <p:spPr>
          <a:xfrm>
            <a:off x="7886525" y="3505200"/>
            <a:ext cx="4302300" cy="1995000"/>
          </a:xfrm>
          <a:prstGeom prst="rect">
            <a:avLst/>
          </a:prstGeom>
          <a:noFill/>
          <a:ln>
            <a:noFill/>
          </a:ln>
        </p:spPr>
        <p:txBody>
          <a:bodyPr spcFirstLastPara="1" wrap="square" lIns="121900" tIns="121900" rIns="121900" bIns="121900" anchor="t" anchorCtr="0">
            <a:noAutofit/>
          </a:bodyPr>
          <a:lstStyle/>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GNSS antenna calibration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Multibeam calibration (‘patch test’)</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RX noise vs. speed / seas</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Swath coverage (extinction)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Swath accuracy</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Water column evaluation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8"/>
            </a:pPr>
            <a:r>
              <a:rPr lang="en-US" sz="1500">
                <a:solidFill>
                  <a:schemeClr val="lt1"/>
                </a:solidFill>
                <a:latin typeface="Roboto"/>
                <a:ea typeface="Roboto"/>
                <a:cs typeface="Roboto"/>
                <a:sym typeface="Roboto"/>
              </a:rPr>
              <a:t>Backscatter normalization</a:t>
            </a:r>
            <a:endParaRPr sz="1500">
              <a:solidFill>
                <a:schemeClr val="lt1"/>
              </a:solidFill>
              <a:latin typeface="Roboto"/>
              <a:ea typeface="Roboto"/>
              <a:cs typeface="Roboto"/>
              <a:sym typeface="Roboto"/>
            </a:endParaRPr>
          </a:p>
        </p:txBody>
      </p:sp>
      <p:sp>
        <p:nvSpPr>
          <p:cNvPr id="247" name="Google Shape;247;p24"/>
          <p:cNvSpPr txBox="1"/>
          <p:nvPr/>
        </p:nvSpPr>
        <p:spPr>
          <a:xfrm>
            <a:off x="7886525" y="5730813"/>
            <a:ext cx="4302300" cy="966000"/>
          </a:xfrm>
          <a:prstGeom prst="rect">
            <a:avLst/>
          </a:prstGeom>
          <a:noFill/>
          <a:ln>
            <a:noFill/>
          </a:ln>
        </p:spPr>
        <p:txBody>
          <a:bodyPr spcFirstLastPara="1" wrap="square" lIns="121900" tIns="121900" rIns="121900" bIns="121900" anchor="t" anchorCtr="0">
            <a:noAutofit/>
          </a:bodyPr>
          <a:lstStyle/>
          <a:p>
            <a:pPr marL="457200" lvl="0" indent="-323850" algn="l" rtl="0">
              <a:lnSpc>
                <a:spcPct val="115000"/>
              </a:lnSpc>
              <a:spcBef>
                <a:spcPts val="0"/>
              </a:spcBef>
              <a:spcAft>
                <a:spcPts val="0"/>
              </a:spcAft>
              <a:buClr>
                <a:schemeClr val="lt1"/>
              </a:buClr>
              <a:buSzPts val="1500"/>
              <a:buFont typeface="Roboto"/>
              <a:buAutoNum type="arabicPeriod" startAt="15"/>
            </a:pPr>
            <a:r>
              <a:rPr lang="en-US" sz="1500">
                <a:solidFill>
                  <a:schemeClr val="lt1"/>
                </a:solidFill>
                <a:latin typeface="Roboto"/>
                <a:ea typeface="Roboto"/>
                <a:cs typeface="Roboto"/>
                <a:sym typeface="Roboto"/>
              </a:rPr>
              <a:t>Data and configuration backup</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15"/>
            </a:pPr>
            <a:r>
              <a:rPr lang="en-US" sz="1500">
                <a:solidFill>
                  <a:schemeClr val="lt1"/>
                </a:solidFill>
                <a:latin typeface="Roboto"/>
                <a:ea typeface="Roboto"/>
                <a:cs typeface="Roboto"/>
                <a:sym typeface="Roboto"/>
              </a:rPr>
              <a:t>Public reporting (MAC website)</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startAt="15"/>
            </a:pPr>
            <a:r>
              <a:rPr lang="en-US" sz="1500">
                <a:solidFill>
                  <a:schemeClr val="lt1"/>
                </a:solidFill>
                <a:latin typeface="Roboto"/>
                <a:ea typeface="Roboto"/>
                <a:cs typeface="Roboto"/>
                <a:sym typeface="Roboto"/>
              </a:rPr>
              <a:t>Opportunistic testing</a:t>
            </a:r>
            <a:endParaRPr sz="1500">
              <a:solidFill>
                <a:schemeClr val="lt1"/>
              </a:solidFill>
              <a:latin typeface="Roboto"/>
              <a:ea typeface="Roboto"/>
              <a:cs typeface="Roboto"/>
              <a:sym typeface="Roboto"/>
            </a:endParaRPr>
          </a:p>
        </p:txBody>
      </p:sp>
      <p:grpSp>
        <p:nvGrpSpPr>
          <p:cNvPr id="248" name="Google Shape;248;p24"/>
          <p:cNvGrpSpPr/>
          <p:nvPr/>
        </p:nvGrpSpPr>
        <p:grpSpPr>
          <a:xfrm>
            <a:off x="6065100" y="5464548"/>
            <a:ext cx="5458927" cy="1231896"/>
            <a:chOff x="3977403" y="946003"/>
            <a:chExt cx="4094297" cy="923945"/>
          </a:xfrm>
        </p:grpSpPr>
        <p:grpSp>
          <p:nvGrpSpPr>
            <p:cNvPr id="249" name="Google Shape;249;p24"/>
            <p:cNvGrpSpPr/>
            <p:nvPr/>
          </p:nvGrpSpPr>
          <p:grpSpPr>
            <a:xfrm>
              <a:off x="4732925" y="1142460"/>
              <a:ext cx="529800" cy="727488"/>
              <a:chOff x="4318975" y="1084322"/>
              <a:chExt cx="529800" cy="430772"/>
            </a:xfrm>
          </p:grpSpPr>
          <p:sp>
            <p:nvSpPr>
              <p:cNvPr id="250" name="Google Shape;250;p24"/>
              <p:cNvSpPr/>
              <p:nvPr/>
            </p:nvSpPr>
            <p:spPr>
              <a:xfrm>
                <a:off x="4517121" y="1086095"/>
                <a:ext cx="133500" cy="429000"/>
              </a:xfrm>
              <a:prstGeom prst="rect">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51" name="Google Shape;251;p24"/>
              <p:cNvCxnSpPr/>
              <p:nvPr/>
            </p:nvCxnSpPr>
            <p:spPr>
              <a:xfrm rot="10800000">
                <a:off x="4318975" y="1084322"/>
                <a:ext cx="529800" cy="0"/>
              </a:xfrm>
              <a:prstGeom prst="straightConnector1">
                <a:avLst/>
              </a:prstGeom>
              <a:noFill/>
              <a:ln w="9525" cap="flat" cmpd="sng">
                <a:solidFill>
                  <a:schemeClr val="lt1"/>
                </a:solidFill>
                <a:prstDash val="solid"/>
                <a:round/>
                <a:headEnd type="none" w="sm" len="sm"/>
                <a:tailEnd type="none" w="sm" len="sm"/>
              </a:ln>
            </p:spPr>
          </p:cxnSp>
        </p:grpSp>
        <p:sp>
          <p:nvSpPr>
            <p:cNvPr id="252" name="Google Shape;252;p24"/>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lt1"/>
                  </a:solidFill>
                  <a:latin typeface="Roboto"/>
                  <a:ea typeface="Roboto"/>
                  <a:cs typeface="Roboto"/>
                  <a:sym typeface="Roboto"/>
                </a:rPr>
                <a:t>Follow-Up</a:t>
              </a:r>
              <a:endParaRPr sz="1600" b="1">
                <a:solidFill>
                  <a:schemeClr val="lt1"/>
                </a:solidFill>
                <a:latin typeface="Roboto"/>
                <a:ea typeface="Roboto"/>
                <a:cs typeface="Roboto"/>
                <a:sym typeface="Roboto"/>
              </a:endParaRPr>
            </a:p>
          </p:txBody>
        </p:sp>
        <p:sp>
          <p:nvSpPr>
            <p:cNvPr id="253" name="Google Shape;253;p24"/>
            <p:cNvSpPr txBox="1"/>
            <p:nvPr/>
          </p:nvSpPr>
          <p:spPr>
            <a:xfrm>
              <a:off x="3977403" y="973699"/>
              <a:ext cx="758400" cy="3468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a:solidFill>
                    <a:schemeClr val="lt1"/>
                  </a:solidFill>
                  <a:latin typeface="Roboto"/>
                  <a:ea typeface="Roboto"/>
                  <a:cs typeface="Roboto"/>
                  <a:sym typeface="Roboto"/>
                </a:rPr>
                <a:t>1-2 mos.</a:t>
              </a:r>
              <a:endParaRPr>
                <a:solidFill>
                  <a:schemeClr val="lt1"/>
                </a:solidFill>
                <a:latin typeface="Roboto"/>
                <a:ea typeface="Roboto"/>
                <a:cs typeface="Roboto"/>
                <a:sym typeface="Roboto"/>
              </a:endParaRPr>
            </a:p>
          </p:txBody>
        </p:sp>
      </p:grpSp>
      <p:pic>
        <p:nvPicPr>
          <p:cNvPr id="254" name="Google Shape;254;p24"/>
          <p:cNvPicPr preferRelativeResize="0"/>
          <p:nvPr/>
        </p:nvPicPr>
        <p:blipFill rotWithShape="1">
          <a:blip r:embed="rId3">
            <a:alphaModFix/>
          </a:blip>
          <a:srcRect l="8828" r="714" b="4177"/>
          <a:stretch/>
        </p:blipFill>
        <p:spPr>
          <a:xfrm>
            <a:off x="273575" y="1012725"/>
            <a:ext cx="5637999" cy="4718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txBox="1"/>
          <p:nvPr/>
        </p:nvSpPr>
        <p:spPr>
          <a:xfrm>
            <a:off x="8132030" y="6016800"/>
            <a:ext cx="39138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i="1" dirty="0">
                <a:solidFill>
                  <a:srgbClr val="FFFFFF"/>
                </a:solidFill>
              </a:rPr>
              <a:t>Italic = pending replacement (2026+)</a:t>
            </a:r>
            <a:endParaRPr sz="1500" i="1" dirty="0">
              <a:solidFill>
                <a:srgbClr val="FFFFFF"/>
              </a:solidFill>
            </a:endParaRPr>
          </a:p>
          <a:p>
            <a:pPr marL="0" lvl="0" indent="0" algn="l" rtl="0">
              <a:spcBef>
                <a:spcPts val="0"/>
              </a:spcBef>
              <a:spcAft>
                <a:spcPts val="0"/>
              </a:spcAft>
              <a:buNone/>
            </a:pPr>
            <a:r>
              <a:rPr lang="en-US" sz="1500" dirty="0">
                <a:solidFill>
                  <a:srgbClr val="00FF00"/>
                </a:solidFill>
              </a:rPr>
              <a:t>Green = testing in last year</a:t>
            </a:r>
            <a:endParaRPr sz="1500" dirty="0">
              <a:solidFill>
                <a:srgbClr val="00FF00"/>
              </a:solidFill>
            </a:endParaRPr>
          </a:p>
          <a:p>
            <a:pPr marL="0" lvl="0" indent="0" algn="l" rtl="0">
              <a:spcBef>
                <a:spcPts val="0"/>
              </a:spcBef>
              <a:spcAft>
                <a:spcPts val="0"/>
              </a:spcAft>
              <a:buNone/>
            </a:pPr>
            <a:r>
              <a:rPr lang="en-US" sz="1500" dirty="0">
                <a:solidFill>
                  <a:schemeClr val="lt1"/>
                </a:solidFill>
              </a:rPr>
              <a:t>ANT = Acoustic Noise Test (Gates)</a:t>
            </a:r>
            <a:endParaRPr sz="1500" dirty="0">
              <a:solidFill>
                <a:schemeClr val="lt1"/>
              </a:solidFill>
            </a:endParaRPr>
          </a:p>
        </p:txBody>
      </p:sp>
      <p:sp>
        <p:nvSpPr>
          <p:cNvPr id="261" name="Google Shape;261;p25"/>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Calibri"/>
              <a:buNone/>
            </a:pPr>
            <a:r>
              <a:rPr lang="en-US" sz="4000"/>
              <a:t>Kongsberg Installations and Life Cycles</a:t>
            </a:r>
            <a:endParaRPr sz="4000"/>
          </a:p>
        </p:txBody>
      </p:sp>
      <p:sp>
        <p:nvSpPr>
          <p:cNvPr id="262" name="Google Shape;262;p25"/>
          <p:cNvSpPr txBox="1">
            <a:spLocks noGrp="1"/>
          </p:cNvSpPr>
          <p:nvPr>
            <p:ph type="sldNum" idx="12"/>
          </p:nvPr>
        </p:nvSpPr>
        <p:spPr>
          <a:xfrm>
            <a:off x="9356035"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graphicFrame>
        <p:nvGraphicFramePr>
          <p:cNvPr id="263" name="Google Shape;263;p25"/>
          <p:cNvGraphicFramePr/>
          <p:nvPr>
            <p:extLst>
              <p:ext uri="{D42A27DB-BD31-4B8C-83A1-F6EECF244321}">
                <p14:modId xmlns:p14="http://schemas.microsoft.com/office/powerpoint/2010/main" val="1774736050"/>
              </p:ext>
            </p:extLst>
          </p:nvPr>
        </p:nvGraphicFramePr>
        <p:xfrm>
          <a:off x="213087" y="772800"/>
          <a:ext cx="11765825" cy="5150730"/>
        </p:xfrm>
        <a:graphic>
          <a:graphicData uri="http://schemas.openxmlformats.org/drawingml/2006/table">
            <a:tbl>
              <a:tblPr>
                <a:noFill/>
                <a:tableStyleId>{5D923298-04B5-4838-B27A-8F2D45D006C6}</a:tableStyleId>
              </a:tblPr>
              <a:tblGrid>
                <a:gridCol w="2007599">
                  <a:extLst>
                    <a:ext uri="{9D8B030D-6E8A-4147-A177-3AD203B41FA5}">
                      <a16:colId xmlns:a16="http://schemas.microsoft.com/office/drawing/2014/main" val="20000"/>
                    </a:ext>
                  </a:extLst>
                </a:gridCol>
                <a:gridCol w="1961451">
                  <a:extLst>
                    <a:ext uri="{9D8B030D-6E8A-4147-A177-3AD203B41FA5}">
                      <a16:colId xmlns:a16="http://schemas.microsoft.com/office/drawing/2014/main" val="20001"/>
                    </a:ext>
                  </a:extLst>
                </a:gridCol>
                <a:gridCol w="1794000">
                  <a:extLst>
                    <a:ext uri="{9D8B030D-6E8A-4147-A177-3AD203B41FA5}">
                      <a16:colId xmlns:a16="http://schemas.microsoft.com/office/drawing/2014/main" val="20002"/>
                    </a:ext>
                  </a:extLst>
                </a:gridCol>
                <a:gridCol w="1057709">
                  <a:extLst>
                    <a:ext uri="{9D8B030D-6E8A-4147-A177-3AD203B41FA5}">
                      <a16:colId xmlns:a16="http://schemas.microsoft.com/office/drawing/2014/main" val="20003"/>
                    </a:ext>
                  </a:extLst>
                </a:gridCol>
                <a:gridCol w="3526972">
                  <a:extLst>
                    <a:ext uri="{9D8B030D-6E8A-4147-A177-3AD203B41FA5}">
                      <a16:colId xmlns:a16="http://schemas.microsoft.com/office/drawing/2014/main" val="20004"/>
                    </a:ext>
                  </a:extLst>
                </a:gridCol>
                <a:gridCol w="1418094">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en-US" b="1">
                          <a:solidFill>
                            <a:srgbClr val="FFFFFF"/>
                          </a:solidFill>
                        </a:rPr>
                        <a:t>Ship</a:t>
                      </a:r>
                      <a:endParaRPr b="1">
                        <a:solidFill>
                          <a:srgbClr val="FFFFFF"/>
                        </a:solidFill>
                      </a:endParaRPr>
                    </a:p>
                  </a:txBody>
                  <a:tcPr marL="91425" marR="91425" marT="91425" marB="91425"/>
                </a:tc>
                <a:tc>
                  <a:txBody>
                    <a:bodyPr/>
                    <a:lstStyle/>
                    <a:p>
                      <a:pPr marL="0" lvl="0" indent="0" algn="l" rtl="0">
                        <a:spcBef>
                          <a:spcPts val="0"/>
                        </a:spcBef>
                        <a:spcAft>
                          <a:spcPts val="0"/>
                        </a:spcAft>
                        <a:buNone/>
                      </a:pPr>
                      <a:r>
                        <a:rPr lang="en-US" b="1">
                          <a:solidFill>
                            <a:srgbClr val="FFFFFF"/>
                          </a:solidFill>
                        </a:rPr>
                        <a:t>System(s)</a:t>
                      </a:r>
                      <a:endParaRPr b="1">
                        <a:solidFill>
                          <a:srgbClr val="FFFFFF"/>
                        </a:solidFill>
                      </a:endParaRPr>
                    </a:p>
                  </a:txBody>
                  <a:tcPr marL="91425" marR="91425" marT="91425" marB="91425"/>
                </a:tc>
                <a:tc>
                  <a:txBody>
                    <a:bodyPr/>
                    <a:lstStyle/>
                    <a:p>
                      <a:pPr marL="0" lvl="0" indent="0" algn="l" rtl="0">
                        <a:spcBef>
                          <a:spcPts val="0"/>
                        </a:spcBef>
                        <a:spcAft>
                          <a:spcPts val="0"/>
                        </a:spcAft>
                        <a:buNone/>
                      </a:pPr>
                      <a:r>
                        <a:rPr lang="en-US" b="1">
                          <a:solidFill>
                            <a:srgbClr val="FFFFFF"/>
                          </a:solidFill>
                        </a:rPr>
                        <a:t>Arrays</a:t>
                      </a:r>
                      <a:endParaRPr b="1">
                        <a:solidFill>
                          <a:srgbClr val="FFFFFF"/>
                        </a:solidFill>
                      </a:endParaRPr>
                    </a:p>
                  </a:txBody>
                  <a:tcPr marL="91425" marR="91425" marT="91425" marB="91425"/>
                </a:tc>
                <a:tc>
                  <a:txBody>
                    <a:bodyPr/>
                    <a:lstStyle/>
                    <a:p>
                      <a:pPr marL="0" lvl="0" indent="0" algn="l" rtl="0">
                        <a:spcBef>
                          <a:spcPts val="0"/>
                        </a:spcBef>
                        <a:spcAft>
                          <a:spcPts val="0"/>
                        </a:spcAft>
                        <a:buNone/>
                      </a:pPr>
                      <a:r>
                        <a:rPr lang="en-US" b="1">
                          <a:solidFill>
                            <a:srgbClr val="FFFFFF"/>
                          </a:solidFill>
                        </a:rPr>
                        <a:t>Life Cycle</a:t>
                      </a:r>
                      <a:endParaRPr b="1">
                        <a:solidFill>
                          <a:srgbClr val="FFFFFF"/>
                        </a:solidFill>
                      </a:endParaRPr>
                    </a:p>
                  </a:txBody>
                  <a:tcPr marL="91425" marR="91425" marT="91425" marB="91425"/>
                </a:tc>
                <a:tc>
                  <a:txBody>
                    <a:bodyPr/>
                    <a:lstStyle/>
                    <a:p>
                      <a:pPr marL="0" lvl="0" indent="0" algn="l" rtl="0">
                        <a:spcBef>
                          <a:spcPts val="0"/>
                        </a:spcBef>
                        <a:spcAft>
                          <a:spcPts val="0"/>
                        </a:spcAft>
                        <a:buNone/>
                      </a:pPr>
                      <a:r>
                        <a:rPr lang="en-US" b="1">
                          <a:solidFill>
                            <a:srgbClr val="FFFFFF"/>
                          </a:solidFill>
                        </a:rPr>
                        <a:t>MAC Support </a:t>
                      </a:r>
                      <a:r>
                        <a:rPr lang="en-US">
                          <a:solidFill>
                            <a:srgbClr val="FFFFFF"/>
                          </a:solidFill>
                        </a:rPr>
                        <a:t>(Most Recent)</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n-US" b="1">
                          <a:solidFill>
                            <a:srgbClr val="FFFFFF"/>
                          </a:solidFill>
                        </a:rPr>
                        <a:t>2025-26 Plans</a:t>
                      </a:r>
                      <a:endParaRPr b="1">
                        <a:solidFill>
                          <a:srgbClr val="FFFFFF"/>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i="1">
                          <a:solidFill>
                            <a:srgbClr val="FFFFFF"/>
                          </a:solidFill>
                        </a:rPr>
                        <a:t>Atlantis</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EM124 (g)</a:t>
                      </a:r>
                      <a:endParaRPr>
                        <a:solidFill>
                          <a:schemeClr val="lt1"/>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2021</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Early</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SAT*, </a:t>
                      </a:r>
                      <a:r>
                        <a:rPr lang="en-US">
                          <a:solidFill>
                            <a:srgbClr val="00FF00"/>
                          </a:solidFill>
                        </a:rPr>
                        <a:t>QAT (2024)</a:t>
                      </a:r>
                      <a:endParaRPr>
                        <a:solidFill>
                          <a:srgbClr val="00FF00"/>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i="1">
                          <a:solidFill>
                            <a:srgbClr val="FFFFFF"/>
                          </a:solidFill>
                        </a:rPr>
                        <a:t>Healy</a:t>
                      </a:r>
                      <a:endParaRPr i="1">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i="1">
                          <a:solidFill>
                            <a:srgbClr val="FFFFFF"/>
                          </a:solidFill>
                        </a:rPr>
                        <a:t>EM122</a:t>
                      </a:r>
                      <a:endParaRPr i="1">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2010 / 2023 RX</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Late</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solidFill>
                            <a:schemeClr val="lt1"/>
                          </a:solidFill>
                        </a:rPr>
                        <a:t>ANT, SAT*, </a:t>
                      </a:r>
                      <a:r>
                        <a:rPr lang="en-US">
                          <a:solidFill>
                            <a:srgbClr val="00FF00"/>
                          </a:solidFill>
                        </a:rPr>
                        <a:t>QAT* (2025)</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i="1">
                          <a:solidFill>
                            <a:srgbClr val="FFFFFF"/>
                          </a:solidFill>
                        </a:rPr>
                        <a:t>Hugh R. Sharp</a:t>
                      </a:r>
                      <a:endParaRPr i="1">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rgbClr val="FFFFFF"/>
                          </a:solidFill>
                        </a:rPr>
                        <a:t>EM2040</a:t>
                      </a:r>
                      <a:endParaRPr u="sng">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i="1">
                          <a:solidFill>
                            <a:srgbClr val="FFFFFF"/>
                          </a:solidFill>
                        </a:rPr>
                        <a:t>2024</a:t>
                      </a:r>
                      <a:endParaRPr i="1">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Early</a:t>
                      </a:r>
                      <a:endParaRPr>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chemeClr val="lt1"/>
                          </a:solidFill>
                        </a:rPr>
                        <a:t>QAT (2016), </a:t>
                      </a:r>
                      <a:r>
                        <a:rPr lang="en-US">
                          <a:solidFill>
                            <a:srgbClr val="00FF00"/>
                          </a:solidFill>
                        </a:rPr>
                        <a:t>SAT (Kongsberg)</a:t>
                      </a:r>
                      <a:endParaRPr>
                        <a:solidFill>
                          <a:srgbClr val="00FF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lt1"/>
                          </a:solidFill>
                        </a:rPr>
                        <a:t>EM2040 SAT</a:t>
                      </a:r>
                      <a:endParaRPr>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i="1">
                          <a:solidFill>
                            <a:srgbClr val="FFFFFF"/>
                          </a:solidFill>
                        </a:rPr>
                        <a:t>Kilo Moana</a:t>
                      </a:r>
                      <a:endParaRPr i="1">
                        <a:solidFill>
                          <a:srgbClr val="FFFFFF"/>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solidFill>
                            <a:srgbClr val="FFFFFF"/>
                          </a:solidFill>
                        </a:rPr>
                        <a:t>EM122 / EM710</a:t>
                      </a:r>
                      <a:endParaRPr>
                        <a:solidFill>
                          <a:srgbClr val="FFFFFF"/>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a:solidFill>
                            <a:srgbClr val="FFFFFF"/>
                          </a:solidFill>
                        </a:rPr>
                        <a:t>2012</a:t>
                      </a:r>
                      <a:endParaRPr>
                        <a:solidFill>
                          <a:srgbClr val="FFFFFF"/>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a:solidFill>
                            <a:srgbClr val="FFFFFF"/>
                          </a:solidFill>
                        </a:rPr>
                        <a:t>Late</a:t>
                      </a:r>
                      <a:endParaRPr>
                        <a:solidFill>
                          <a:srgbClr val="FFFFFF"/>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US">
                          <a:solidFill>
                            <a:schemeClr val="lt1"/>
                          </a:solidFill>
                        </a:rPr>
                        <a:t>ANT, QAT* (2023), </a:t>
                      </a:r>
                      <a:r>
                        <a:rPr lang="en-US">
                          <a:solidFill>
                            <a:srgbClr val="FFD966"/>
                          </a:solidFill>
                        </a:rPr>
                        <a:t>spares planning</a:t>
                      </a:r>
                      <a:endParaRPr>
                        <a:solidFill>
                          <a:srgbClr val="FFD966"/>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i="1">
                          <a:solidFill>
                            <a:srgbClr val="FFFFFF"/>
                          </a:solidFill>
                        </a:rPr>
                        <a:t>Marcus G. Langseth</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EM122 (g)</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2007 TX / 2010 RX</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Late</a:t>
                      </a:r>
                      <a:endParaRPr>
                        <a:solidFill>
                          <a:srgbClr val="FFFFFF"/>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lt1"/>
                          </a:solidFill>
                        </a:rPr>
                        <a:t>ANT, QAT (2023), </a:t>
                      </a:r>
                      <a:r>
                        <a:rPr lang="en-US">
                          <a:solidFill>
                            <a:srgbClr val="FFD966"/>
                          </a:solidFill>
                        </a:rPr>
                        <a:t>spares planning</a:t>
                      </a:r>
                      <a:endParaRPr>
                        <a:solidFill>
                          <a:srgbClr val="FFD966"/>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i="1">
                          <a:solidFill>
                            <a:srgbClr val="FFFFFF"/>
                          </a:solidFill>
                        </a:rPr>
                        <a:t>Nathaniel B. Palmer</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EM122</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2015</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Late</a:t>
                      </a:r>
                      <a:endParaRPr>
                        <a:solidFill>
                          <a:srgbClr val="FFFFFF"/>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dirty="0">
                          <a:solidFill>
                            <a:schemeClr val="lt1"/>
                          </a:solidFill>
                        </a:rPr>
                        <a:t>SAT, ANT, QAT (2015), </a:t>
                      </a:r>
                      <a:r>
                        <a:rPr lang="en-US" dirty="0">
                          <a:solidFill>
                            <a:srgbClr val="FFD966"/>
                          </a:solidFill>
                        </a:rPr>
                        <a:t>spares planning</a:t>
                      </a:r>
                      <a:endParaRPr dirty="0">
                        <a:solidFill>
                          <a:srgbClr val="FFD966"/>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TBD</a:t>
                      </a:r>
                      <a:endParaRPr>
                        <a:solidFill>
                          <a:schemeClr val="lt1"/>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i="1">
                          <a:solidFill>
                            <a:srgbClr val="FFFFFF"/>
                          </a:solidFill>
                        </a:rPr>
                        <a:t>Neil Armstrong</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EM124 / EM712</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2024 (2016 710 RX)</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Early</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rgbClr val="00FF00"/>
                          </a:solidFill>
                        </a:rPr>
                        <a:t>SAT* (2024)</a:t>
                      </a:r>
                      <a:endParaRPr>
                        <a:solidFill>
                          <a:srgbClr val="00FF00"/>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i="1">
                          <a:solidFill>
                            <a:srgbClr val="FFFFFF"/>
                          </a:solidFill>
                        </a:rPr>
                        <a:t>Rachel Carson</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EM2040</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2024</a:t>
                      </a:r>
                      <a:endParaRPr>
                        <a:solidFill>
                          <a:srgbClr val="FFFFFF"/>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a:solidFill>
                            <a:srgbClr val="FFFFFF"/>
                          </a:solidFill>
                        </a:rPr>
                        <a:t>Early</a:t>
                      </a:r>
                      <a:endParaRPr>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rgbClr val="00FF00"/>
                          </a:solidFill>
                        </a:rPr>
                        <a:t>SAT* (2024)</a:t>
                      </a:r>
                      <a:endParaRPr>
                        <a:solidFill>
                          <a:srgbClr val="00FF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i="1">
                          <a:solidFill>
                            <a:srgbClr val="FFFFFF"/>
                          </a:solidFill>
                        </a:rPr>
                        <a:t>Roger Revelle</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EM124 / EM712 (g)</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2020</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Mid</a:t>
                      </a:r>
                      <a:endParaRPr>
                        <a:solidFill>
                          <a:srgbClr val="FFFFFF"/>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US">
                          <a:solidFill>
                            <a:schemeClr val="lt1"/>
                          </a:solidFill>
                        </a:rPr>
                        <a:t>SAT*, </a:t>
                      </a:r>
                      <a:r>
                        <a:rPr lang="en-US">
                          <a:solidFill>
                            <a:srgbClr val="00FF00"/>
                          </a:solidFill>
                        </a:rPr>
                        <a:t>QAT* (2025)</a:t>
                      </a:r>
                      <a:endParaRPr>
                        <a:solidFill>
                          <a:srgbClr val="00FF00"/>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solidFill>
                            <a:schemeClr val="lt1"/>
                          </a:solidFill>
                        </a:rPr>
                        <a:t>QAT </a:t>
                      </a:r>
                      <a:endParaRPr>
                        <a:solidFill>
                          <a:schemeClr val="lt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US" i="1">
                          <a:solidFill>
                            <a:srgbClr val="FFFFFF"/>
                          </a:solidFill>
                        </a:rPr>
                        <a:t>Sikuliaq</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EM304 MKII / </a:t>
                      </a:r>
                      <a:r>
                        <a:rPr lang="en-US" i="1">
                          <a:solidFill>
                            <a:srgbClr val="FFFFFF"/>
                          </a:solidFill>
                        </a:rPr>
                        <a:t>EM710</a:t>
                      </a:r>
                      <a:endParaRPr i="1">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2024</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Early/Late</a:t>
                      </a:r>
                      <a:endParaRPr>
                        <a:solidFill>
                          <a:srgbClr val="FFFFFF"/>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lt1"/>
                          </a:solidFill>
                        </a:rPr>
                        <a:t>SAT, </a:t>
                      </a:r>
                      <a:r>
                        <a:rPr lang="en-US">
                          <a:solidFill>
                            <a:srgbClr val="00FF00"/>
                          </a:solidFill>
                        </a:rPr>
                        <a:t>QAT (2025)</a:t>
                      </a:r>
                      <a:endParaRPr>
                        <a:solidFill>
                          <a:srgbClr val="00FF00"/>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EM2042 SAT</a:t>
                      </a:r>
                      <a:endParaRPr>
                        <a:solidFill>
                          <a:schemeClr val="lt1"/>
                        </a:solidFill>
                      </a:endParaRPr>
                    </a:p>
                  </a:txBody>
                  <a:tcPr marL="91425" marR="91425" marT="91425" marB="91425"/>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None/>
                      </a:pPr>
                      <a:r>
                        <a:rPr lang="en-US" i="1">
                          <a:solidFill>
                            <a:srgbClr val="FFFFFF"/>
                          </a:solidFill>
                        </a:rPr>
                        <a:t>Sally Ride</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a:solidFill>
                            <a:srgbClr val="FFFFFF"/>
                          </a:solidFill>
                        </a:rPr>
                        <a:t>EM124 / EM712</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2016</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Mid</a:t>
                      </a:r>
                      <a:endParaRPr>
                        <a:solidFill>
                          <a:srgbClr val="FFFFFF"/>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lt1"/>
                          </a:solidFill>
                        </a:rPr>
                        <a:t>SAT,</a:t>
                      </a:r>
                      <a:r>
                        <a:rPr lang="en-US">
                          <a:solidFill>
                            <a:srgbClr val="00FF00"/>
                          </a:solidFill>
                        </a:rPr>
                        <a:t> QAT (2025)</a:t>
                      </a:r>
                      <a:endParaRPr>
                        <a:solidFill>
                          <a:srgbClr val="00FF00"/>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QAT</a:t>
                      </a:r>
                      <a:endParaRPr>
                        <a:solidFill>
                          <a:schemeClr val="lt1"/>
                        </a:solidFill>
                      </a:endParaRPr>
                    </a:p>
                  </a:txBody>
                  <a:tcPr marL="91425" marR="91425" marT="91425" marB="91425"/>
                </a:tc>
                <a:extLst>
                  <a:ext uri="{0D108BD9-81ED-4DB2-BD59-A6C34878D82A}">
                    <a16:rowId xmlns:a16="http://schemas.microsoft.com/office/drawing/2014/main" val="10011"/>
                  </a:ext>
                </a:extLst>
              </a:tr>
              <a:tr h="381000">
                <a:tc>
                  <a:txBody>
                    <a:bodyPr/>
                    <a:lstStyle/>
                    <a:p>
                      <a:pPr marL="0" lvl="0" indent="0" algn="l" rtl="0">
                        <a:spcBef>
                          <a:spcPts val="0"/>
                        </a:spcBef>
                        <a:spcAft>
                          <a:spcPts val="0"/>
                        </a:spcAft>
                        <a:buNone/>
                      </a:pPr>
                      <a:r>
                        <a:rPr lang="en-US" i="1">
                          <a:solidFill>
                            <a:srgbClr val="FFFFFF"/>
                          </a:solidFill>
                        </a:rPr>
                        <a:t>Thomas G. Thompson</a:t>
                      </a:r>
                      <a:endParaRPr i="1">
                        <a:solidFill>
                          <a:srgbClr val="FFFFFF"/>
                        </a:solidFill>
                      </a:endParaRPr>
                    </a:p>
                  </a:txBody>
                  <a:tcPr marL="91425" marR="91425" marT="91425" marB="91425"/>
                </a:tc>
                <a:tc>
                  <a:txBody>
                    <a:bodyPr/>
                    <a:lstStyle/>
                    <a:p>
                      <a:pPr marL="0" lvl="0" indent="0" algn="l" rtl="0">
                        <a:spcBef>
                          <a:spcPts val="0"/>
                        </a:spcBef>
                        <a:spcAft>
                          <a:spcPts val="0"/>
                        </a:spcAft>
                        <a:buNone/>
                      </a:pPr>
                      <a:r>
                        <a:rPr lang="en-US" u="sng">
                          <a:solidFill>
                            <a:srgbClr val="FFFFFF"/>
                          </a:solidFill>
                        </a:rPr>
                        <a:t>EM124 (g)</a:t>
                      </a:r>
                      <a:endParaRPr u="sng">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2025</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US">
                          <a:solidFill>
                            <a:srgbClr val="FFFFFF"/>
                          </a:solidFill>
                        </a:rPr>
                        <a:t>Mid</a:t>
                      </a:r>
                      <a:endParaRPr>
                        <a:solidFill>
                          <a:srgbClr val="FFFFFF"/>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lt1"/>
                          </a:solidFill>
                        </a:rPr>
                        <a:t>SAT, QAT*, </a:t>
                      </a:r>
                      <a:r>
                        <a:rPr lang="en-US">
                          <a:solidFill>
                            <a:srgbClr val="FFD966"/>
                          </a:solidFill>
                        </a:rPr>
                        <a:t>EM124 SAT planning</a:t>
                      </a:r>
                      <a:endParaRPr>
                        <a:solidFill>
                          <a:srgbClr val="FFD966"/>
                        </a:solidFill>
                      </a:endParaRPr>
                    </a:p>
                  </a:txBody>
                  <a:tcPr marL="91425" marR="91425" marT="91425" marB="91425"/>
                </a:tc>
                <a:tc>
                  <a:txBody>
                    <a:bodyPr/>
                    <a:lstStyle/>
                    <a:p>
                      <a:pPr marL="0" lvl="0" indent="0" algn="l" rtl="0">
                        <a:spcBef>
                          <a:spcPts val="0"/>
                        </a:spcBef>
                        <a:spcAft>
                          <a:spcPts val="0"/>
                        </a:spcAft>
                        <a:buNone/>
                      </a:pPr>
                      <a:r>
                        <a:rPr lang="en-US" dirty="0">
                          <a:solidFill>
                            <a:schemeClr val="lt1"/>
                          </a:solidFill>
                        </a:rPr>
                        <a:t>EM124 SAT</a:t>
                      </a:r>
                      <a:endParaRPr dirty="0">
                        <a:solidFill>
                          <a:schemeClr val="lt1"/>
                        </a:solidFill>
                      </a:endParaRPr>
                    </a:p>
                  </a:txBody>
                  <a:tcPr marL="91425" marR="91425" marT="91425" marB="91425"/>
                </a:tc>
                <a:extLst>
                  <a:ext uri="{0D108BD9-81ED-4DB2-BD59-A6C34878D82A}">
                    <a16:rowId xmlns:a16="http://schemas.microsoft.com/office/drawing/2014/main" val="10012"/>
                  </a:ext>
                </a:extLst>
              </a:tr>
            </a:tbl>
          </a:graphicData>
        </a:graphic>
      </p:graphicFrame>
      <p:sp>
        <p:nvSpPr>
          <p:cNvPr id="264" name="Google Shape;264;p25"/>
          <p:cNvSpPr txBox="1"/>
          <p:nvPr/>
        </p:nvSpPr>
        <p:spPr>
          <a:xfrm>
            <a:off x="4908875" y="6016850"/>
            <a:ext cx="37230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rgbClr val="FFFFFF"/>
                </a:solidFill>
              </a:rPr>
              <a:t>(g) indicates gondola installation</a:t>
            </a:r>
            <a:endParaRPr sz="1500">
              <a:solidFill>
                <a:srgbClr val="FFFFFF"/>
              </a:solidFill>
            </a:endParaRPr>
          </a:p>
          <a:p>
            <a:pPr marL="0" lvl="0" indent="0" algn="l" rtl="0">
              <a:spcBef>
                <a:spcPts val="0"/>
              </a:spcBef>
              <a:spcAft>
                <a:spcPts val="0"/>
              </a:spcAft>
              <a:buNone/>
            </a:pPr>
            <a:r>
              <a:rPr lang="en-US" sz="1500">
                <a:solidFill>
                  <a:srgbClr val="FFFFFF"/>
                </a:solidFill>
              </a:rPr>
              <a:t>*Indicates remote support</a:t>
            </a:r>
            <a:endParaRPr sz="1500">
              <a:solidFill>
                <a:srgbClr val="FFFFFF"/>
              </a:solidFill>
            </a:endParaRPr>
          </a:p>
          <a:p>
            <a:pPr marL="0" lvl="0" indent="0" algn="l" rtl="0">
              <a:spcBef>
                <a:spcPts val="0"/>
              </a:spcBef>
              <a:spcAft>
                <a:spcPts val="0"/>
              </a:spcAft>
              <a:buNone/>
            </a:pPr>
            <a:r>
              <a:rPr lang="en-US" sz="1500" b="1" u="sng">
                <a:solidFill>
                  <a:srgbClr val="FFFFFF"/>
                </a:solidFill>
              </a:rPr>
              <a:t>Underline = recent install</a:t>
            </a:r>
            <a:endParaRPr sz="1500">
              <a:solidFill>
                <a:srgbClr val="00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0" y="0"/>
            <a:ext cx="12192000" cy="7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Recent Takeaways</a:t>
            </a:r>
            <a:endParaRPr sz="4000">
              <a:solidFill>
                <a:schemeClr val="lt1"/>
              </a:solidFill>
            </a:endParaRPr>
          </a:p>
        </p:txBody>
      </p:sp>
      <p:sp>
        <p:nvSpPr>
          <p:cNvPr id="271" name="Google Shape;271;p26"/>
          <p:cNvSpPr txBox="1">
            <a:spLocks noGrp="1"/>
          </p:cNvSpPr>
          <p:nvPr>
            <p:ph type="body" idx="1"/>
          </p:nvPr>
        </p:nvSpPr>
        <p:spPr>
          <a:xfrm>
            <a:off x="103900" y="699475"/>
            <a:ext cx="8048400" cy="587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MAC approaches reinforce </a:t>
            </a:r>
            <a:r>
              <a:rPr lang="en-US" sz="2200" b="1"/>
              <a:t>manufacturer protocols</a:t>
            </a:r>
            <a:endParaRPr sz="2200" b="1"/>
          </a:p>
          <a:p>
            <a:pPr marL="457200" lvl="0" indent="-368300" algn="l" rtl="0">
              <a:spcBef>
                <a:spcPts val="1000"/>
              </a:spcBef>
              <a:spcAft>
                <a:spcPts val="0"/>
              </a:spcAft>
              <a:buSzPts val="2200"/>
              <a:buFont typeface="Calibri"/>
              <a:buChar char="•"/>
            </a:pPr>
            <a:r>
              <a:rPr lang="en-US" sz="2200" b="1"/>
              <a:t>Offset survey requirements are critical</a:t>
            </a:r>
            <a:endParaRPr sz="2200" b="1"/>
          </a:p>
          <a:p>
            <a:pPr marL="914400" lvl="1" indent="-368300" algn="l" rtl="0">
              <a:spcBef>
                <a:spcPts val="0"/>
              </a:spcBef>
              <a:spcAft>
                <a:spcPts val="0"/>
              </a:spcAft>
              <a:buSzPts val="2200"/>
              <a:buFont typeface="Calibri"/>
              <a:buChar char="○"/>
            </a:pPr>
            <a:r>
              <a:rPr lang="en-US" sz="2200"/>
              <a:t>Linear offsets on order of 0.001 m</a:t>
            </a:r>
            <a:endParaRPr sz="2200"/>
          </a:p>
          <a:p>
            <a:pPr marL="914400" lvl="1" indent="-368300" algn="l" rtl="0">
              <a:spcBef>
                <a:spcPts val="0"/>
              </a:spcBef>
              <a:spcAft>
                <a:spcPts val="0"/>
              </a:spcAft>
              <a:buSzPts val="2200"/>
              <a:buFont typeface="Calibri"/>
              <a:buChar char="○"/>
            </a:pPr>
            <a:r>
              <a:rPr lang="en-US" sz="2200"/>
              <a:t>Angular offsets on order of 0.01°</a:t>
            </a:r>
            <a:endParaRPr sz="2200"/>
          </a:p>
          <a:p>
            <a:pPr marL="914400" lvl="1" indent="-368300" algn="l" rtl="0">
              <a:spcBef>
                <a:spcPts val="0"/>
              </a:spcBef>
              <a:spcAft>
                <a:spcPts val="0"/>
              </a:spcAft>
              <a:buSzPts val="2200"/>
              <a:buFont typeface="Calibri"/>
              <a:buChar char="○"/>
            </a:pPr>
            <a:r>
              <a:rPr lang="en-US" sz="2200"/>
              <a:t>Clear reporting for direct configuration</a:t>
            </a:r>
            <a:endParaRPr sz="2200"/>
          </a:p>
          <a:p>
            <a:pPr marL="457200" lvl="0" indent="-368300" algn="l" rtl="0">
              <a:spcBef>
                <a:spcPts val="1000"/>
              </a:spcBef>
              <a:spcAft>
                <a:spcPts val="0"/>
              </a:spcAft>
              <a:buSzPts val="2200"/>
              <a:buFont typeface="Calibri"/>
              <a:buChar char="•"/>
            </a:pPr>
            <a:r>
              <a:rPr lang="en-US" sz="2200" b="1"/>
              <a:t>Standard calibration procedures are efficient</a:t>
            </a:r>
            <a:endParaRPr sz="2200" b="1"/>
          </a:p>
          <a:p>
            <a:pPr marL="914400" lvl="1" indent="-368300" algn="l" rtl="0">
              <a:spcBef>
                <a:spcPts val="0"/>
              </a:spcBef>
              <a:spcAft>
                <a:spcPts val="0"/>
              </a:spcAft>
              <a:buSzPts val="2200"/>
              <a:buFont typeface="Calibri"/>
              <a:buChar char="○"/>
            </a:pPr>
            <a:r>
              <a:rPr lang="en-US" sz="2200"/>
              <a:t>Standardized + quantitative ≈ repeatable</a:t>
            </a:r>
            <a:endParaRPr sz="2200"/>
          </a:p>
          <a:p>
            <a:pPr marL="914400" lvl="1" indent="-368300" algn="l" rtl="0">
              <a:spcBef>
                <a:spcPts val="0"/>
              </a:spcBef>
              <a:spcAft>
                <a:spcPts val="0"/>
              </a:spcAft>
              <a:buSzPts val="2200"/>
              <a:buFont typeface="Calibri"/>
              <a:buChar char="○"/>
            </a:pPr>
            <a:r>
              <a:rPr lang="en-US" sz="2200"/>
              <a:t>Specific seafloor types for each test</a:t>
            </a:r>
            <a:endParaRPr sz="2200"/>
          </a:p>
          <a:p>
            <a:pPr marL="457200" lvl="0" indent="-368300" algn="l" rtl="0">
              <a:spcBef>
                <a:spcPts val="1000"/>
              </a:spcBef>
              <a:spcAft>
                <a:spcPts val="0"/>
              </a:spcAft>
              <a:buSzPts val="2200"/>
              <a:buFont typeface="Calibri"/>
              <a:buChar char="•"/>
            </a:pPr>
            <a:r>
              <a:rPr lang="en-US" sz="2200" b="1"/>
              <a:t>Configurations are managed by system owners</a:t>
            </a:r>
            <a:endParaRPr sz="2200" b="1"/>
          </a:p>
          <a:p>
            <a:pPr marL="914400" lvl="1" indent="-368300" algn="l" rtl="0">
              <a:spcBef>
                <a:spcPts val="0"/>
              </a:spcBef>
              <a:spcAft>
                <a:spcPts val="1000"/>
              </a:spcAft>
              <a:buSzPts val="2200"/>
              <a:buFont typeface="Calibri"/>
              <a:buChar char="○"/>
            </a:pPr>
            <a:r>
              <a:rPr lang="en-US" sz="2200"/>
              <a:t>Users may apply different offsets in post-proc</a:t>
            </a:r>
            <a:endParaRPr sz="2200"/>
          </a:p>
        </p:txBody>
      </p:sp>
      <p:sp>
        <p:nvSpPr>
          <p:cNvPr id="272" name="Google Shape;272;p26"/>
          <p:cNvSpPr txBox="1">
            <a:spLocks noGrp="1"/>
          </p:cNvSpPr>
          <p:nvPr>
            <p:ph type="sldNum" idx="12"/>
          </p:nvPr>
        </p:nvSpPr>
        <p:spPr>
          <a:xfrm>
            <a:off x="9445752"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273" name="Google Shape;273;p26"/>
          <p:cNvPicPr preferRelativeResize="0"/>
          <p:nvPr/>
        </p:nvPicPr>
        <p:blipFill rotWithShape="1">
          <a:blip r:embed="rId3">
            <a:alphaModFix/>
          </a:blip>
          <a:srcRect/>
          <a:stretch/>
        </p:blipFill>
        <p:spPr>
          <a:xfrm>
            <a:off x="4135965" y="6164850"/>
            <a:ext cx="620885" cy="621925"/>
          </a:xfrm>
          <a:prstGeom prst="rect">
            <a:avLst/>
          </a:prstGeom>
          <a:noFill/>
          <a:ln>
            <a:noFill/>
          </a:ln>
        </p:spPr>
      </p:pic>
      <p:sp>
        <p:nvSpPr>
          <p:cNvPr id="274" name="Google Shape;274;p26"/>
          <p:cNvSpPr txBox="1">
            <a:spLocks noGrp="1"/>
          </p:cNvSpPr>
          <p:nvPr>
            <p:ph type="sldNum" idx="12"/>
          </p:nvPr>
        </p:nvSpPr>
        <p:spPr>
          <a:xfrm>
            <a:off x="9356035"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chemeClr val="dk1"/>
                </a:solidFill>
              </a:rPr>
              <a:t>7</a:t>
            </a:fld>
            <a:endParaRPr>
              <a:solidFill>
                <a:schemeClr val="dk1"/>
              </a:solidFill>
            </a:endParaRPr>
          </a:p>
        </p:txBody>
      </p:sp>
      <p:pic>
        <p:nvPicPr>
          <p:cNvPr id="275" name="Google Shape;275;p26"/>
          <p:cNvPicPr preferRelativeResize="0"/>
          <p:nvPr/>
        </p:nvPicPr>
        <p:blipFill rotWithShape="1">
          <a:blip r:embed="rId4">
            <a:alphaModFix/>
          </a:blip>
          <a:srcRect b="29976"/>
          <a:stretch/>
        </p:blipFill>
        <p:spPr>
          <a:xfrm>
            <a:off x="247650" y="4515500"/>
            <a:ext cx="6136150" cy="1529175"/>
          </a:xfrm>
          <a:prstGeom prst="rect">
            <a:avLst/>
          </a:prstGeom>
          <a:noFill/>
          <a:ln w="38100" cap="flat" cmpd="sng">
            <a:solidFill>
              <a:srgbClr val="FF0000"/>
            </a:solidFill>
            <a:prstDash val="solid"/>
            <a:miter lim="8000"/>
            <a:headEnd type="none" w="sm" len="sm"/>
            <a:tailEnd type="none" w="sm" len="sm"/>
          </a:ln>
        </p:spPr>
      </p:pic>
      <p:pic>
        <p:nvPicPr>
          <p:cNvPr id="276" name="Google Shape;276;p26"/>
          <p:cNvPicPr preferRelativeResize="0"/>
          <p:nvPr/>
        </p:nvPicPr>
        <p:blipFill>
          <a:blip r:embed="rId5">
            <a:alphaModFix/>
          </a:blip>
          <a:stretch>
            <a:fillRect/>
          </a:stretch>
        </p:blipFill>
        <p:spPr>
          <a:xfrm>
            <a:off x="6542675" y="3374894"/>
            <a:ext cx="5459000" cy="3411882"/>
          </a:xfrm>
          <a:prstGeom prst="rect">
            <a:avLst/>
          </a:prstGeom>
          <a:noFill/>
          <a:ln>
            <a:noFill/>
          </a:ln>
        </p:spPr>
      </p:pic>
      <p:pic>
        <p:nvPicPr>
          <p:cNvPr id="277" name="Google Shape;277;p26"/>
          <p:cNvPicPr preferRelativeResize="0"/>
          <p:nvPr/>
        </p:nvPicPr>
        <p:blipFill>
          <a:blip r:embed="rId6">
            <a:alphaModFix/>
          </a:blip>
          <a:stretch>
            <a:fillRect/>
          </a:stretch>
        </p:blipFill>
        <p:spPr>
          <a:xfrm rot="-9">
            <a:off x="6542675" y="207507"/>
            <a:ext cx="5459002" cy="3097661"/>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7"/>
          <p:cNvPicPr preferRelativeResize="0"/>
          <p:nvPr/>
        </p:nvPicPr>
        <p:blipFill rotWithShape="1">
          <a:blip r:embed="rId3">
            <a:alphaModFix/>
          </a:blip>
          <a:srcRect r="10281" b="24941"/>
          <a:stretch/>
        </p:blipFill>
        <p:spPr>
          <a:xfrm>
            <a:off x="4861319" y="772800"/>
            <a:ext cx="7254481" cy="6009000"/>
          </a:xfrm>
          <a:prstGeom prst="rect">
            <a:avLst/>
          </a:prstGeom>
          <a:noFill/>
          <a:ln>
            <a:noFill/>
          </a:ln>
        </p:spPr>
      </p:pic>
      <p:sp>
        <p:nvSpPr>
          <p:cNvPr id="284" name="Google Shape;284;p27"/>
          <p:cNvSpPr txBox="1">
            <a:spLocks noGrp="1"/>
          </p:cNvSpPr>
          <p:nvPr>
            <p:ph type="body" idx="1"/>
          </p:nvPr>
        </p:nvSpPr>
        <p:spPr>
          <a:xfrm>
            <a:off x="233575" y="772800"/>
            <a:ext cx="5969100" cy="547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t>MAC-related projects:</a:t>
            </a:r>
            <a:endParaRPr sz="2000" b="1"/>
          </a:p>
          <a:p>
            <a:pPr marL="457200" lvl="0" indent="-355600" algn="l" rtl="0">
              <a:spcBef>
                <a:spcPts val="1000"/>
              </a:spcBef>
              <a:spcAft>
                <a:spcPts val="0"/>
              </a:spcAft>
              <a:buSzPts val="2000"/>
              <a:buChar char="•"/>
            </a:pPr>
            <a:r>
              <a:rPr lang="en-US" sz="2000"/>
              <a:t>Ocean Mapping Community Wiki</a:t>
            </a:r>
            <a:endParaRPr sz="2000"/>
          </a:p>
          <a:p>
            <a:pPr marL="457200" lvl="0" indent="-355600" algn="l" rtl="0">
              <a:spcBef>
                <a:spcPts val="0"/>
              </a:spcBef>
              <a:spcAft>
                <a:spcPts val="0"/>
              </a:spcAft>
              <a:buSzPts val="2000"/>
              <a:buChar char="•"/>
            </a:pPr>
            <a:r>
              <a:rPr lang="en-US" sz="2000"/>
              <a:t>Echosounder Test Site Database</a:t>
            </a:r>
            <a:endParaRPr sz="2000"/>
          </a:p>
          <a:p>
            <a:pPr marL="457200" lvl="0" indent="-355600" algn="l" rtl="0">
              <a:spcBef>
                <a:spcPts val="0"/>
              </a:spcBef>
              <a:spcAft>
                <a:spcPts val="0"/>
              </a:spcAft>
              <a:buSzPts val="2000"/>
              <a:buChar char="•"/>
            </a:pPr>
            <a:r>
              <a:rPr lang="en-US" sz="2000"/>
              <a:t>Sound Speed Manager</a:t>
            </a:r>
            <a:endParaRPr/>
          </a:p>
          <a:p>
            <a:pPr marL="457200" lvl="0" indent="-355600" algn="l" rtl="0">
              <a:spcBef>
                <a:spcPts val="0"/>
              </a:spcBef>
              <a:spcAft>
                <a:spcPts val="0"/>
              </a:spcAft>
              <a:buSzPts val="2000"/>
              <a:buChar char="•"/>
            </a:pPr>
            <a:r>
              <a:rPr lang="en-US" sz="2000"/>
              <a:t>GMRT tiling package</a:t>
            </a:r>
            <a:endParaRPr/>
          </a:p>
          <a:p>
            <a:pPr marL="457200" lvl="0" indent="-355600" algn="l" rtl="0">
              <a:spcBef>
                <a:spcPts val="0"/>
              </a:spcBef>
              <a:spcAft>
                <a:spcPts val="0"/>
              </a:spcAft>
              <a:buSzPts val="2000"/>
              <a:buChar char="•"/>
            </a:pPr>
            <a:r>
              <a:rPr lang="en-US" sz="2000"/>
              <a:t>Assessment tools</a:t>
            </a:r>
            <a:endParaRPr sz="2000"/>
          </a:p>
          <a:p>
            <a:pPr marL="457200" lvl="0" indent="-355600" algn="l" rtl="0">
              <a:spcBef>
                <a:spcPts val="0"/>
              </a:spcBef>
              <a:spcAft>
                <a:spcPts val="0"/>
              </a:spcAft>
              <a:buSzPts val="2000"/>
              <a:buChar char="•"/>
            </a:pPr>
            <a:r>
              <a:rPr lang="en-US" sz="2000"/>
              <a:t>Spares planning</a:t>
            </a:r>
            <a:endParaRPr sz="2000"/>
          </a:p>
          <a:p>
            <a:pPr marL="457200" lvl="0" indent="-355600" algn="l" rtl="0">
              <a:spcBef>
                <a:spcPts val="0"/>
              </a:spcBef>
              <a:spcAft>
                <a:spcPts val="0"/>
              </a:spcAft>
              <a:buSzPts val="2000"/>
              <a:buChar char="•"/>
            </a:pPr>
            <a:r>
              <a:rPr lang="en-US" sz="2000"/>
              <a:t>Survey support</a:t>
            </a:r>
            <a:endParaRPr sz="2000"/>
          </a:p>
          <a:p>
            <a:pPr marL="0" lvl="0" indent="0" algn="l" rtl="0">
              <a:spcBef>
                <a:spcPts val="1000"/>
              </a:spcBef>
              <a:spcAft>
                <a:spcPts val="0"/>
              </a:spcAft>
              <a:buNone/>
            </a:pPr>
            <a:endParaRPr sz="2000"/>
          </a:p>
          <a:p>
            <a:pPr marL="0" lvl="0" indent="0" algn="l" rtl="0">
              <a:spcBef>
                <a:spcPts val="1000"/>
              </a:spcBef>
              <a:spcAft>
                <a:spcPts val="0"/>
              </a:spcAft>
              <a:buNone/>
            </a:pPr>
            <a:r>
              <a:rPr lang="en-US" sz="2000" b="1" u="sng"/>
              <a:t>Non-MAC</a:t>
            </a:r>
            <a:r>
              <a:rPr lang="en-US" sz="2000" b="1"/>
              <a:t> field work:</a:t>
            </a:r>
            <a:endParaRPr sz="2000"/>
          </a:p>
          <a:p>
            <a:pPr marL="457200" lvl="0" indent="-355600" algn="l" rtl="0">
              <a:spcBef>
                <a:spcPts val="1000"/>
              </a:spcBef>
              <a:spcAft>
                <a:spcPts val="0"/>
              </a:spcAft>
              <a:buSzPts val="2000"/>
              <a:buChar char="•"/>
            </a:pPr>
            <a:r>
              <a:rPr lang="en-US" sz="2000" i="1"/>
              <a:t>David Packard </a:t>
            </a:r>
            <a:r>
              <a:rPr lang="en-US" sz="2000"/>
              <a:t>(SAT)</a:t>
            </a:r>
            <a:endParaRPr sz="2000"/>
          </a:p>
          <a:p>
            <a:pPr marL="457200" lvl="0" indent="-355600" algn="l" rtl="0">
              <a:spcBef>
                <a:spcPts val="0"/>
              </a:spcBef>
              <a:spcAft>
                <a:spcPts val="0"/>
              </a:spcAft>
              <a:buSzPts val="2000"/>
              <a:buChar char="•"/>
            </a:pPr>
            <a:r>
              <a:rPr lang="en-US" sz="2000" i="1"/>
              <a:t>Nautilus</a:t>
            </a:r>
            <a:r>
              <a:rPr lang="en-US" sz="2000"/>
              <a:t> (QAT)</a:t>
            </a:r>
            <a:endParaRPr sz="2000"/>
          </a:p>
          <a:p>
            <a:pPr marL="457200" lvl="0" indent="-355600" algn="l" rtl="0">
              <a:spcBef>
                <a:spcPts val="0"/>
              </a:spcBef>
              <a:spcAft>
                <a:spcPts val="0"/>
              </a:spcAft>
              <a:buSzPts val="2000"/>
              <a:buChar char="•"/>
            </a:pPr>
            <a:r>
              <a:rPr lang="en-US" sz="2000" i="1"/>
              <a:t>OceanXplorer </a:t>
            </a:r>
            <a:r>
              <a:rPr lang="en-US" sz="2000"/>
              <a:t>(QAT)</a:t>
            </a:r>
            <a:endParaRPr sz="2000"/>
          </a:p>
          <a:p>
            <a:pPr marL="457200" lvl="0" indent="-355600" algn="l" rtl="0">
              <a:spcBef>
                <a:spcPts val="0"/>
              </a:spcBef>
              <a:spcAft>
                <a:spcPts val="0"/>
              </a:spcAft>
              <a:buSzPts val="2000"/>
              <a:buChar char="•"/>
            </a:pPr>
            <a:r>
              <a:rPr lang="en-US" sz="2000" i="1"/>
              <a:t>Oden </a:t>
            </a:r>
            <a:r>
              <a:rPr lang="en-US" sz="2000"/>
              <a:t>(SAT)</a:t>
            </a:r>
            <a:endParaRPr sz="2000"/>
          </a:p>
          <a:p>
            <a:pPr marL="457200" lvl="0" indent="-355600" algn="l" rtl="0">
              <a:spcBef>
                <a:spcPts val="0"/>
              </a:spcBef>
              <a:spcAft>
                <a:spcPts val="0"/>
              </a:spcAft>
              <a:buSzPts val="2000"/>
              <a:buChar char="•"/>
            </a:pPr>
            <a:r>
              <a:rPr lang="en-US" sz="2000" i="1"/>
              <a:t>DriX O-16</a:t>
            </a:r>
            <a:r>
              <a:rPr lang="en-US" sz="2000"/>
              <a:t> (SAT)</a:t>
            </a:r>
            <a:endParaRPr sz="3500"/>
          </a:p>
        </p:txBody>
      </p:sp>
      <p:sp>
        <p:nvSpPr>
          <p:cNvPr id="285" name="Google Shape;285;p27"/>
          <p:cNvSpPr txBox="1">
            <a:spLocks noGrp="1"/>
          </p:cNvSpPr>
          <p:nvPr>
            <p:ph type="title"/>
          </p:nvPr>
        </p:nvSpPr>
        <p:spPr>
          <a:xfrm>
            <a:off x="0" y="0"/>
            <a:ext cx="12192000" cy="77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Related Activities Since RVTEC 2024</a:t>
            </a:r>
            <a:endParaRPr sz="4000"/>
          </a:p>
        </p:txBody>
      </p:sp>
      <p:sp>
        <p:nvSpPr>
          <p:cNvPr id="286" name="Google Shape;286;p27"/>
          <p:cNvSpPr txBox="1">
            <a:spLocks noGrp="1"/>
          </p:cNvSpPr>
          <p:nvPr>
            <p:ph type="sldNum" idx="12"/>
          </p:nvPr>
        </p:nvSpPr>
        <p:spPr>
          <a:xfrm>
            <a:off x="9356035"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0" y="0"/>
            <a:ext cx="12192000" cy="77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Vessel Offset Survey Support</a:t>
            </a:r>
            <a:endParaRPr>
              <a:latin typeface="Arial"/>
              <a:ea typeface="Arial"/>
              <a:cs typeface="Arial"/>
              <a:sym typeface="Arial"/>
            </a:endParaRPr>
          </a:p>
        </p:txBody>
      </p:sp>
      <p:sp>
        <p:nvSpPr>
          <p:cNvPr id="293" name="Google Shape;293;p28"/>
          <p:cNvSpPr txBox="1">
            <a:spLocks noGrp="1"/>
          </p:cNvSpPr>
          <p:nvPr>
            <p:ph type="sldNum" idx="12"/>
          </p:nvPr>
        </p:nvSpPr>
        <p:spPr>
          <a:xfrm>
            <a:off x="9356035"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graphicFrame>
        <p:nvGraphicFramePr>
          <p:cNvPr id="294" name="Google Shape;294;p28"/>
          <p:cNvGraphicFramePr/>
          <p:nvPr/>
        </p:nvGraphicFramePr>
        <p:xfrm>
          <a:off x="92775" y="875675"/>
          <a:ext cx="8931675" cy="2504950"/>
        </p:xfrm>
        <a:graphic>
          <a:graphicData uri="http://schemas.openxmlformats.org/drawingml/2006/table">
            <a:tbl>
              <a:tblPr>
                <a:noFill/>
                <a:tableStyleId>{35D0372E-F8F9-48F5-9137-2E64A3958658}</a:tableStyleId>
              </a:tblPr>
              <a:tblGrid>
                <a:gridCol w="2145975">
                  <a:extLst>
                    <a:ext uri="{9D8B030D-6E8A-4147-A177-3AD203B41FA5}">
                      <a16:colId xmlns:a16="http://schemas.microsoft.com/office/drawing/2014/main" val="20000"/>
                    </a:ext>
                  </a:extLst>
                </a:gridCol>
                <a:gridCol w="6785700">
                  <a:extLst>
                    <a:ext uri="{9D8B030D-6E8A-4147-A177-3AD203B41FA5}">
                      <a16:colId xmlns:a16="http://schemas.microsoft.com/office/drawing/2014/main" val="20001"/>
                    </a:ext>
                  </a:extLst>
                </a:gridCol>
              </a:tblGrid>
              <a:tr h="443825">
                <a:tc>
                  <a:txBody>
                    <a:bodyPr/>
                    <a:lstStyle/>
                    <a:p>
                      <a:pPr marL="0" lvl="0" indent="0" algn="l" rtl="0">
                        <a:lnSpc>
                          <a:spcPct val="80000"/>
                        </a:lnSpc>
                        <a:spcBef>
                          <a:spcPts val="0"/>
                        </a:spcBef>
                        <a:spcAft>
                          <a:spcPts val="0"/>
                        </a:spcAft>
                        <a:buNone/>
                      </a:pPr>
                      <a:r>
                        <a:rPr lang="en-US" sz="2000" b="1">
                          <a:solidFill>
                            <a:schemeClr val="lt1"/>
                          </a:solidFill>
                        </a:rPr>
                        <a:t>Focus Area</a:t>
                      </a:r>
                      <a:endParaRPr sz="20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2000" b="1">
                          <a:solidFill>
                            <a:schemeClr val="lt1"/>
                          </a:solidFill>
                        </a:rPr>
                        <a:t>Key Action</a:t>
                      </a:r>
                      <a:endParaRPr sz="2000" b="1">
                        <a:solidFill>
                          <a:schemeClr val="lt1"/>
                        </a:solidFill>
                      </a:endParaRPr>
                    </a:p>
                  </a:txBody>
                  <a:tcPr marL="91425" marR="91425" marT="91425" marB="91425"/>
                </a:tc>
                <a:extLst>
                  <a:ext uri="{0D108BD9-81ED-4DB2-BD59-A6C34878D82A}">
                    <a16:rowId xmlns:a16="http://schemas.microsoft.com/office/drawing/2014/main" val="10000"/>
                  </a:ext>
                </a:extLst>
              </a:tr>
              <a:tr h="412225">
                <a:tc>
                  <a:txBody>
                    <a:bodyPr/>
                    <a:lstStyle/>
                    <a:p>
                      <a:pPr marL="0" lvl="0" indent="0" algn="l" rtl="0">
                        <a:lnSpc>
                          <a:spcPct val="80000"/>
                        </a:lnSpc>
                        <a:spcBef>
                          <a:spcPts val="0"/>
                        </a:spcBef>
                        <a:spcAft>
                          <a:spcPts val="0"/>
                        </a:spcAft>
                        <a:buNone/>
                      </a:pPr>
                      <a:r>
                        <a:rPr lang="en-US" sz="1600" b="1">
                          <a:solidFill>
                            <a:schemeClr val="lt1"/>
                          </a:solidFill>
                        </a:rPr>
                        <a:t>Verification</a:t>
                      </a:r>
                      <a:endParaRPr sz="16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1800">
                          <a:solidFill>
                            <a:schemeClr val="lt1"/>
                          </a:solidFill>
                        </a:rPr>
                        <a:t>Verification surveys and cross-checks</a:t>
                      </a:r>
                      <a:endParaRPr sz="1800">
                        <a:solidFill>
                          <a:schemeClr val="lt1"/>
                        </a:solidFill>
                      </a:endParaRPr>
                    </a:p>
                  </a:txBody>
                  <a:tcPr marL="91425" marR="91425" marT="91425" marB="91425"/>
                </a:tc>
                <a:extLst>
                  <a:ext uri="{0D108BD9-81ED-4DB2-BD59-A6C34878D82A}">
                    <a16:rowId xmlns:a16="http://schemas.microsoft.com/office/drawing/2014/main" val="10001"/>
                  </a:ext>
                </a:extLst>
              </a:tr>
              <a:tr h="412225">
                <a:tc>
                  <a:txBody>
                    <a:bodyPr/>
                    <a:lstStyle/>
                    <a:p>
                      <a:pPr marL="0" lvl="0" indent="0" algn="l" rtl="0">
                        <a:lnSpc>
                          <a:spcPct val="80000"/>
                        </a:lnSpc>
                        <a:spcBef>
                          <a:spcPts val="0"/>
                        </a:spcBef>
                        <a:spcAft>
                          <a:spcPts val="0"/>
                        </a:spcAft>
                        <a:buNone/>
                      </a:pPr>
                      <a:r>
                        <a:rPr lang="en-US" sz="1600" b="1">
                          <a:solidFill>
                            <a:schemeClr val="lt1"/>
                          </a:solidFill>
                        </a:rPr>
                        <a:t>Quality Assurance</a:t>
                      </a:r>
                      <a:endParaRPr sz="16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1800">
                          <a:solidFill>
                            <a:schemeClr val="lt1"/>
                          </a:solidFill>
                        </a:rPr>
                        <a:t>On-site consultancy and survey supervision</a:t>
                      </a:r>
                      <a:endParaRPr sz="1800">
                        <a:solidFill>
                          <a:schemeClr val="lt1"/>
                        </a:solidFill>
                      </a:endParaRPr>
                    </a:p>
                  </a:txBody>
                  <a:tcPr marL="91425" marR="91425" marT="91425" marB="91425"/>
                </a:tc>
                <a:extLst>
                  <a:ext uri="{0D108BD9-81ED-4DB2-BD59-A6C34878D82A}">
                    <a16:rowId xmlns:a16="http://schemas.microsoft.com/office/drawing/2014/main" val="10002"/>
                  </a:ext>
                </a:extLst>
              </a:tr>
              <a:tr h="412225">
                <a:tc>
                  <a:txBody>
                    <a:bodyPr/>
                    <a:lstStyle/>
                    <a:p>
                      <a:pPr marL="0" lvl="0" indent="0" algn="l" rtl="0">
                        <a:lnSpc>
                          <a:spcPct val="80000"/>
                        </a:lnSpc>
                        <a:spcBef>
                          <a:spcPts val="0"/>
                        </a:spcBef>
                        <a:spcAft>
                          <a:spcPts val="0"/>
                        </a:spcAft>
                        <a:buNone/>
                      </a:pPr>
                      <a:r>
                        <a:rPr lang="en-US" sz="1600" b="1">
                          <a:solidFill>
                            <a:schemeClr val="lt1"/>
                          </a:solidFill>
                        </a:rPr>
                        <a:t>Review</a:t>
                      </a:r>
                      <a:endParaRPr sz="16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1800">
                          <a:solidFill>
                            <a:schemeClr val="lt1"/>
                          </a:solidFill>
                        </a:rPr>
                        <a:t>Evaluation / feedback for improving survey accuracies</a:t>
                      </a:r>
                      <a:endParaRPr sz="1800">
                        <a:solidFill>
                          <a:schemeClr val="lt1"/>
                        </a:solidFill>
                      </a:endParaRPr>
                    </a:p>
                  </a:txBody>
                  <a:tcPr marL="91425" marR="91425" marT="91425" marB="91425"/>
                </a:tc>
                <a:extLst>
                  <a:ext uri="{0D108BD9-81ED-4DB2-BD59-A6C34878D82A}">
                    <a16:rowId xmlns:a16="http://schemas.microsoft.com/office/drawing/2014/main" val="10003"/>
                  </a:ext>
                </a:extLst>
              </a:tr>
              <a:tr h="412225">
                <a:tc>
                  <a:txBody>
                    <a:bodyPr/>
                    <a:lstStyle/>
                    <a:p>
                      <a:pPr marL="0" lvl="0" indent="0" algn="l" rtl="0">
                        <a:lnSpc>
                          <a:spcPct val="80000"/>
                        </a:lnSpc>
                        <a:spcBef>
                          <a:spcPts val="0"/>
                        </a:spcBef>
                        <a:spcAft>
                          <a:spcPts val="0"/>
                        </a:spcAft>
                        <a:buNone/>
                      </a:pPr>
                      <a:r>
                        <a:rPr lang="en-US" sz="1600" b="1">
                          <a:solidFill>
                            <a:schemeClr val="lt1"/>
                          </a:solidFill>
                        </a:rPr>
                        <a:t>Standards</a:t>
                      </a:r>
                      <a:endParaRPr sz="16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1800">
                          <a:solidFill>
                            <a:schemeClr val="lt1"/>
                          </a:solidFill>
                        </a:rPr>
                        <a:t>Drafting of survey specifications and requirements</a:t>
                      </a:r>
                      <a:endParaRPr sz="1800">
                        <a:solidFill>
                          <a:schemeClr val="lt1"/>
                        </a:solidFill>
                      </a:endParaRPr>
                    </a:p>
                  </a:txBody>
                  <a:tcPr marL="91425" marR="91425" marT="91425" marB="91425"/>
                </a:tc>
                <a:extLst>
                  <a:ext uri="{0D108BD9-81ED-4DB2-BD59-A6C34878D82A}">
                    <a16:rowId xmlns:a16="http://schemas.microsoft.com/office/drawing/2014/main" val="10004"/>
                  </a:ext>
                </a:extLst>
              </a:tr>
              <a:tr h="412225">
                <a:tc>
                  <a:txBody>
                    <a:bodyPr/>
                    <a:lstStyle/>
                    <a:p>
                      <a:pPr marL="0" lvl="0" indent="0" algn="l" rtl="0">
                        <a:lnSpc>
                          <a:spcPct val="80000"/>
                        </a:lnSpc>
                        <a:spcBef>
                          <a:spcPts val="0"/>
                        </a:spcBef>
                        <a:spcAft>
                          <a:spcPts val="0"/>
                        </a:spcAft>
                        <a:buNone/>
                      </a:pPr>
                      <a:r>
                        <a:rPr lang="en-US" sz="1600" b="1">
                          <a:solidFill>
                            <a:schemeClr val="lt1"/>
                          </a:solidFill>
                        </a:rPr>
                        <a:t>Coordination</a:t>
                      </a:r>
                      <a:endParaRPr sz="1600" b="1">
                        <a:solidFill>
                          <a:schemeClr val="lt1"/>
                        </a:solidFill>
                      </a:endParaRPr>
                    </a:p>
                  </a:txBody>
                  <a:tcPr marL="91425" marR="91425" marT="91425" marB="91425"/>
                </a:tc>
                <a:tc>
                  <a:txBody>
                    <a:bodyPr/>
                    <a:lstStyle/>
                    <a:p>
                      <a:pPr marL="0" lvl="0" indent="0" algn="l" rtl="0">
                        <a:lnSpc>
                          <a:spcPct val="80000"/>
                        </a:lnSpc>
                        <a:spcBef>
                          <a:spcPts val="0"/>
                        </a:spcBef>
                        <a:spcAft>
                          <a:spcPts val="0"/>
                        </a:spcAft>
                        <a:buNone/>
                      </a:pPr>
                      <a:r>
                        <a:rPr lang="en-US" sz="1800">
                          <a:solidFill>
                            <a:schemeClr val="lt1"/>
                          </a:solidFill>
                        </a:rPr>
                        <a:t>Communication with survey contractors</a:t>
                      </a:r>
                      <a:endParaRPr sz="1800">
                        <a:solidFill>
                          <a:schemeClr val="lt1"/>
                        </a:solidFill>
                      </a:endParaRPr>
                    </a:p>
                  </a:txBody>
                  <a:tcPr marL="91425" marR="91425" marT="91425" marB="91425"/>
                </a:tc>
                <a:extLst>
                  <a:ext uri="{0D108BD9-81ED-4DB2-BD59-A6C34878D82A}">
                    <a16:rowId xmlns:a16="http://schemas.microsoft.com/office/drawing/2014/main" val="10005"/>
                  </a:ext>
                </a:extLst>
              </a:tr>
            </a:tbl>
          </a:graphicData>
        </a:graphic>
      </p:graphicFrame>
      <p:pic>
        <p:nvPicPr>
          <p:cNvPr id="295" name="Google Shape;295;p28"/>
          <p:cNvPicPr preferRelativeResize="0"/>
          <p:nvPr/>
        </p:nvPicPr>
        <p:blipFill>
          <a:blip r:embed="rId3">
            <a:alphaModFix/>
          </a:blip>
          <a:stretch>
            <a:fillRect/>
          </a:stretch>
        </p:blipFill>
        <p:spPr>
          <a:xfrm>
            <a:off x="8849425" y="222125"/>
            <a:ext cx="3342575" cy="4461476"/>
          </a:xfrm>
          <a:prstGeom prst="rect">
            <a:avLst/>
          </a:prstGeom>
          <a:noFill/>
          <a:ln>
            <a:noFill/>
          </a:ln>
        </p:spPr>
      </p:pic>
      <p:sp>
        <p:nvSpPr>
          <p:cNvPr id="296" name="Google Shape;296;p28"/>
          <p:cNvSpPr txBox="1"/>
          <p:nvPr/>
        </p:nvSpPr>
        <p:spPr>
          <a:xfrm>
            <a:off x="7520867" y="4767314"/>
            <a:ext cx="4652100" cy="109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1800" b="1">
                <a:solidFill>
                  <a:schemeClr val="lt1"/>
                </a:solidFill>
              </a:rPr>
              <a:t>R/V Thomas G Thompson</a:t>
            </a:r>
            <a:endParaRPr sz="1800" b="1">
              <a:solidFill>
                <a:schemeClr val="lt1"/>
              </a:solidFill>
            </a:endParaRPr>
          </a:p>
          <a:p>
            <a:pPr marL="0" lvl="0" indent="0" algn="r" rtl="0">
              <a:lnSpc>
                <a:spcPct val="115000"/>
              </a:lnSpc>
              <a:spcBef>
                <a:spcPts val="0"/>
              </a:spcBef>
              <a:spcAft>
                <a:spcPts val="0"/>
              </a:spcAft>
              <a:buNone/>
            </a:pPr>
            <a:r>
              <a:rPr lang="en-US" sz="1800">
                <a:solidFill>
                  <a:schemeClr val="lt1"/>
                </a:solidFill>
              </a:rPr>
              <a:t>Sep 2025: On-site survey technical consultancy and verification survey</a:t>
            </a:r>
            <a:endParaRPr sz="1800">
              <a:solidFill>
                <a:schemeClr val="lt1"/>
              </a:solidFill>
            </a:endParaRPr>
          </a:p>
        </p:txBody>
      </p:sp>
      <p:pic>
        <p:nvPicPr>
          <p:cNvPr id="297" name="Google Shape;297;p28"/>
          <p:cNvPicPr preferRelativeResize="0"/>
          <p:nvPr/>
        </p:nvPicPr>
        <p:blipFill>
          <a:blip r:embed="rId4">
            <a:alphaModFix/>
          </a:blip>
          <a:stretch>
            <a:fillRect/>
          </a:stretch>
        </p:blipFill>
        <p:spPr>
          <a:xfrm>
            <a:off x="165550" y="3708398"/>
            <a:ext cx="4464675" cy="2513300"/>
          </a:xfrm>
          <a:prstGeom prst="rect">
            <a:avLst/>
          </a:prstGeom>
          <a:noFill/>
          <a:ln>
            <a:noFill/>
          </a:ln>
        </p:spPr>
      </p:pic>
      <p:sp>
        <p:nvSpPr>
          <p:cNvPr id="298" name="Google Shape;298;p28"/>
          <p:cNvSpPr txBox="1"/>
          <p:nvPr/>
        </p:nvSpPr>
        <p:spPr>
          <a:xfrm>
            <a:off x="4626468" y="3708400"/>
            <a:ext cx="3783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lt1"/>
                </a:solidFill>
              </a:rPr>
              <a:t>R/V Roger Revelle</a:t>
            </a:r>
            <a:endParaRPr sz="1800" b="1">
              <a:solidFill>
                <a:schemeClr val="lt1"/>
              </a:solidFill>
            </a:endParaRPr>
          </a:p>
          <a:p>
            <a:pPr marL="0" lvl="0" indent="0" algn="l" rtl="0">
              <a:lnSpc>
                <a:spcPct val="115000"/>
              </a:lnSpc>
              <a:spcBef>
                <a:spcPts val="0"/>
              </a:spcBef>
              <a:spcAft>
                <a:spcPts val="0"/>
              </a:spcAft>
              <a:buNone/>
            </a:pPr>
            <a:r>
              <a:rPr lang="en-US" sz="1800">
                <a:solidFill>
                  <a:schemeClr val="lt1"/>
                </a:solidFill>
              </a:rPr>
              <a:t>March 2025: Verification survey</a:t>
            </a:r>
            <a:endParaRPr sz="1800">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2151</Words>
  <Application>Microsoft Office PowerPoint</Application>
  <PresentationFormat>Widescreen</PresentationFormat>
  <Paragraphs>422</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Roboto</vt:lpstr>
      <vt:lpstr>Calibri</vt:lpstr>
      <vt:lpstr>Candara</vt:lpstr>
      <vt:lpstr>Corbel</vt:lpstr>
      <vt:lpstr>Office Theme</vt:lpstr>
      <vt:lpstr>Multibeam Advisory Committee RVTEC Update - 5 Nov 2025 - La Jolla, CA Paul Johnson, Vicki Ferrini, Kevin Jerram www.mac.unols.org       mac-help@unols.org</vt:lpstr>
      <vt:lpstr>MAC Updates</vt:lpstr>
      <vt:lpstr>The Multibeam Advisory Committee (MAC)</vt:lpstr>
      <vt:lpstr>Multibeam Systems Supported by the MAC</vt:lpstr>
      <vt:lpstr>System Performance Testing</vt:lpstr>
      <vt:lpstr>Kongsberg Installations and Life Cycles</vt:lpstr>
      <vt:lpstr>Recent Takeaways</vt:lpstr>
      <vt:lpstr>Related Activities Since RVTEC 2024</vt:lpstr>
      <vt:lpstr>Vessel Offset Survey Support</vt:lpstr>
      <vt:lpstr>The (Next) Multibeam Advisory Committee (MAC)</vt:lpstr>
      <vt:lpstr>Ocean Mapping Community Wiki</vt:lpstr>
      <vt:lpstr>Ocean Mapping Community Wiki</vt:lpstr>
      <vt:lpstr>Ocean Mapping Community Wiki</vt:lpstr>
      <vt:lpstr>Ocean Mapping Community Wiki</vt:lpstr>
      <vt:lpstr>Assessment Tools</vt:lpstr>
      <vt:lpstr>Assessment Tools: BIST Plotter</vt:lpstr>
      <vt:lpstr>Assessment Tools: BIST Plotter</vt:lpstr>
      <vt:lpstr>Assessment Tools: Swath Accuracy Plotter</vt:lpstr>
      <vt:lpstr>Assessment Tools: Swath Accuracy Plotter</vt:lpstr>
      <vt:lpstr>Assessment Tools: Swath Coverage Plotter</vt:lpstr>
      <vt:lpstr>Assessment Tools: Swath Coverage Plotter</vt:lpstr>
      <vt:lpstr>Assessment Tools: Swath Coverage Graph Digitizer</vt:lpstr>
      <vt:lpstr>Planning Tools: GMRT Downloader</vt:lpstr>
      <vt:lpstr>Planning Tools: SAT/QAT Planner</vt:lpstr>
      <vt:lpstr>Other Tools: ECDIS Converter and File Trimmer</vt:lpstr>
      <vt:lpstr>Test Site Database</vt:lpstr>
      <vt:lpstr>Test Site Database</vt:lpstr>
      <vt:lpstr>Test Site Database</vt:lpstr>
      <vt:lpstr>Test Site Database</vt:lpstr>
      <vt:lpstr>Test Site Database</vt:lpstr>
      <vt:lpstr>Test Site Submission Form</vt:lpstr>
      <vt:lpstr>R2R, MGDS, GMRT</vt:lpstr>
      <vt:lpstr>PowerPoint Presentation</vt:lpstr>
      <vt:lpstr>Transit Mapping</vt:lpstr>
      <vt:lpstr>Sound Speed Manager</vt:lpstr>
      <vt:lpstr>Sound Speed Manager</vt:lpstr>
      <vt:lpstr>Sound Speed Manager</vt:lpstr>
      <vt:lpstr>Recent Updates</vt:lpstr>
      <vt:lpstr>Recent Updates</vt:lpstr>
      <vt:lpstr>Recent Updates</vt:lpstr>
      <vt:lpstr>Recent Updates</vt:lpstr>
      <vt:lpstr>Recent Updates</vt:lpstr>
      <vt:lpstr>PowerPoint Presentation</vt:lpstr>
      <vt:lpstr>Questions? Answers? Reach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Kevin Jerram</cp:lastModifiedBy>
  <cp:revision>2</cp:revision>
  <dcterms:modified xsi:type="dcterms:W3CDTF">2025-10-30T00:21:04Z</dcterms:modified>
</cp:coreProperties>
</file>