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notesMasterIdLst>
    <p:notesMasterId r:id="rId21"/>
  </p:notesMasterIdLst>
  <p:sldIdLst>
    <p:sldId id="256" r:id="rId4"/>
    <p:sldId id="283" r:id="rId5"/>
    <p:sldId id="282" r:id="rId6"/>
    <p:sldId id="267" r:id="rId7"/>
    <p:sldId id="280" r:id="rId8"/>
    <p:sldId id="284" r:id="rId9"/>
    <p:sldId id="274" r:id="rId10"/>
    <p:sldId id="286" r:id="rId11"/>
    <p:sldId id="285" r:id="rId12"/>
    <p:sldId id="281" r:id="rId13"/>
    <p:sldId id="257" r:id="rId14"/>
    <p:sldId id="275" r:id="rId15"/>
    <p:sldId id="277" r:id="rId16"/>
    <p:sldId id="287" r:id="rId17"/>
    <p:sldId id="271" r:id="rId18"/>
    <p:sldId id="262" r:id="rId19"/>
    <p:sldId id="288" r:id="rId20"/>
  </p:sldIdLst>
  <p:sldSz cx="18288000" cy="10287000"/>
  <p:notesSz cx="6858000" cy="9144000"/>
  <p:embeddedFontLst>
    <p:embeddedFont>
      <p:font typeface="Archive" panose="020B0604020202020204" charset="0"/>
      <p:regular r:id="rId22"/>
    </p:embeddedFont>
    <p:embeddedFont>
      <p:font typeface="Mont" panose="020B0604020202020204" charset="0"/>
      <p:regular r:id="rId23"/>
    </p:embeddedFont>
    <p:embeddedFont>
      <p:font typeface="Raleway" pitchFamily="2"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B621"/>
    <a:srgbClr val="E3D629"/>
    <a:srgbClr val="E1C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2" autoAdjust="0"/>
    <p:restoredTop sz="61470" autoAdjust="0"/>
  </p:normalViewPr>
  <p:slideViewPr>
    <p:cSldViewPr>
      <p:cViewPr varScale="1">
        <p:scale>
          <a:sx n="33" d="100"/>
          <a:sy n="33" d="100"/>
        </p:scale>
        <p:origin x="1445"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03B055-1403-324D-950A-D8338402D84E}" type="datetimeFigureOut">
              <a:rPr lang="en-US" smtClean="0"/>
              <a:t>10/16/2025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F20DB2-2F34-1140-A399-2644079DB765}" type="slidenum">
              <a:rPr lang="en-US" smtClean="0"/>
              <a:t>‹#›</a:t>
            </a:fld>
            <a:endParaRPr lang="en-US"/>
          </a:p>
        </p:txBody>
      </p:sp>
    </p:spTree>
    <p:extLst>
      <p:ext uri="{BB962C8B-B14F-4D97-AF65-F5344CB8AC3E}">
        <p14:creationId xmlns:p14="http://schemas.microsoft.com/office/powerpoint/2010/main" val="3720230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F20DB2-2F34-1140-A399-2644079DB765}" type="slidenum">
              <a:rPr lang="en-US" smtClean="0"/>
              <a:t>1</a:t>
            </a:fld>
            <a:endParaRPr lang="en-US"/>
          </a:p>
        </p:txBody>
      </p:sp>
    </p:spTree>
    <p:extLst>
      <p:ext uri="{BB962C8B-B14F-4D97-AF65-F5344CB8AC3E}">
        <p14:creationId xmlns:p14="http://schemas.microsoft.com/office/powerpoint/2010/main" val="3947674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E43E2-BDBE-27F9-06E2-DB553E9CE4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D57B30-ECB4-E8D5-B1CA-BDDEA046E3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67D76D-D938-567F-A529-37E3F1018A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1262BF-426B-94F5-6B47-F215980B376C}"/>
              </a:ext>
            </a:extLst>
          </p:cNvPr>
          <p:cNvSpPr>
            <a:spLocks noGrp="1"/>
          </p:cNvSpPr>
          <p:nvPr>
            <p:ph type="sldNum" sz="quarter" idx="5"/>
          </p:nvPr>
        </p:nvSpPr>
        <p:spPr/>
        <p:txBody>
          <a:bodyPr/>
          <a:lstStyle/>
          <a:p>
            <a:fld id="{24F20DB2-2F34-1140-A399-2644079DB765}" type="slidenum">
              <a:rPr lang="en-US" smtClean="0"/>
              <a:t>10</a:t>
            </a:fld>
            <a:endParaRPr lang="en-US"/>
          </a:p>
        </p:txBody>
      </p:sp>
    </p:spTree>
    <p:extLst>
      <p:ext uri="{BB962C8B-B14F-4D97-AF65-F5344CB8AC3E}">
        <p14:creationId xmlns:p14="http://schemas.microsoft.com/office/powerpoint/2010/main" val="649842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F20DB2-2F34-1140-A399-2644079DB765}" type="slidenum">
              <a:rPr lang="en-US" smtClean="0"/>
              <a:t>11</a:t>
            </a:fld>
            <a:endParaRPr lang="en-US"/>
          </a:p>
        </p:txBody>
      </p:sp>
    </p:spTree>
    <p:extLst>
      <p:ext uri="{BB962C8B-B14F-4D97-AF65-F5344CB8AC3E}">
        <p14:creationId xmlns:p14="http://schemas.microsoft.com/office/powerpoint/2010/main" val="3999388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3DB96-CE5B-52CA-C86D-E8A8E222F3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B6B6BA-1283-B08A-DF7F-9656226385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9CF398-D034-6E13-809D-D5DDB686B7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802E76-CF86-CA0D-2E6A-8F2874F85633}"/>
              </a:ext>
            </a:extLst>
          </p:cNvPr>
          <p:cNvSpPr>
            <a:spLocks noGrp="1"/>
          </p:cNvSpPr>
          <p:nvPr>
            <p:ph type="sldNum" sz="quarter" idx="5"/>
          </p:nvPr>
        </p:nvSpPr>
        <p:spPr/>
        <p:txBody>
          <a:bodyPr/>
          <a:lstStyle/>
          <a:p>
            <a:fld id="{24F20DB2-2F34-1140-A399-2644079DB765}" type="slidenum">
              <a:rPr lang="en-US" smtClean="0"/>
              <a:t>12</a:t>
            </a:fld>
            <a:endParaRPr lang="en-US"/>
          </a:p>
        </p:txBody>
      </p:sp>
    </p:spTree>
    <p:extLst>
      <p:ext uri="{BB962C8B-B14F-4D97-AF65-F5344CB8AC3E}">
        <p14:creationId xmlns:p14="http://schemas.microsoft.com/office/powerpoint/2010/main" val="601123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83EFC-4536-3D1F-EBF0-934969941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6AFDD8-46A6-1313-3D2F-5FC446B43C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B93DB5-44B2-5B07-CA4C-375580964C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73C315-A314-A89A-9490-508601E7BEEB}"/>
              </a:ext>
            </a:extLst>
          </p:cNvPr>
          <p:cNvSpPr>
            <a:spLocks noGrp="1"/>
          </p:cNvSpPr>
          <p:nvPr>
            <p:ph type="sldNum" sz="quarter" idx="5"/>
          </p:nvPr>
        </p:nvSpPr>
        <p:spPr/>
        <p:txBody>
          <a:bodyPr/>
          <a:lstStyle/>
          <a:p>
            <a:fld id="{24F20DB2-2F34-1140-A399-2644079DB765}" type="slidenum">
              <a:rPr lang="en-US" smtClean="0"/>
              <a:t>13</a:t>
            </a:fld>
            <a:endParaRPr lang="en-US"/>
          </a:p>
        </p:txBody>
      </p:sp>
    </p:spTree>
    <p:extLst>
      <p:ext uri="{BB962C8B-B14F-4D97-AF65-F5344CB8AC3E}">
        <p14:creationId xmlns:p14="http://schemas.microsoft.com/office/powerpoint/2010/main" val="226390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91D46-26B3-5531-A279-EBA43952A1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99D535-AB6C-8F41-41C8-5F337B6A80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603D5D-6CF0-C96E-1937-7BB7D9982730}"/>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F28E1BDD-7CB5-FC39-2C8C-191937EB13F5}"/>
              </a:ext>
            </a:extLst>
          </p:cNvPr>
          <p:cNvSpPr>
            <a:spLocks noGrp="1"/>
          </p:cNvSpPr>
          <p:nvPr>
            <p:ph type="sldNum" sz="quarter" idx="5"/>
          </p:nvPr>
        </p:nvSpPr>
        <p:spPr/>
        <p:txBody>
          <a:bodyPr/>
          <a:lstStyle/>
          <a:p>
            <a:fld id="{24F20DB2-2F34-1140-A399-2644079DB765}" type="slidenum">
              <a:rPr lang="en-US" smtClean="0"/>
              <a:t>14</a:t>
            </a:fld>
            <a:endParaRPr lang="en-US"/>
          </a:p>
        </p:txBody>
      </p:sp>
    </p:spTree>
    <p:extLst>
      <p:ext uri="{BB962C8B-B14F-4D97-AF65-F5344CB8AC3E}">
        <p14:creationId xmlns:p14="http://schemas.microsoft.com/office/powerpoint/2010/main" val="3708383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4F20DB2-2F34-1140-A399-2644079DB765}" type="slidenum">
              <a:rPr lang="en-US" smtClean="0"/>
              <a:t>15</a:t>
            </a:fld>
            <a:endParaRPr lang="en-US"/>
          </a:p>
        </p:txBody>
      </p:sp>
    </p:spTree>
    <p:extLst>
      <p:ext uri="{BB962C8B-B14F-4D97-AF65-F5344CB8AC3E}">
        <p14:creationId xmlns:p14="http://schemas.microsoft.com/office/powerpoint/2010/main" val="3212191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p:txBody>
      </p:sp>
      <p:sp>
        <p:nvSpPr>
          <p:cNvPr id="4" name="Slide Number Placeholder 3"/>
          <p:cNvSpPr>
            <a:spLocks noGrp="1"/>
          </p:cNvSpPr>
          <p:nvPr>
            <p:ph type="sldNum" sz="quarter" idx="5"/>
          </p:nvPr>
        </p:nvSpPr>
        <p:spPr/>
        <p:txBody>
          <a:bodyPr/>
          <a:lstStyle/>
          <a:p>
            <a:fld id="{24F20DB2-2F34-1140-A399-2644079DB765}" type="slidenum">
              <a:rPr lang="en-US" smtClean="0"/>
              <a:t>16</a:t>
            </a:fld>
            <a:endParaRPr lang="en-US"/>
          </a:p>
        </p:txBody>
      </p:sp>
    </p:spTree>
    <p:extLst>
      <p:ext uri="{BB962C8B-B14F-4D97-AF65-F5344CB8AC3E}">
        <p14:creationId xmlns:p14="http://schemas.microsoft.com/office/powerpoint/2010/main" val="1001646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615C7-F182-609E-77FB-4CA33C7E3A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D34B0-F698-02AF-59D2-4537FBE795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A243A0-62AF-6D3D-88EE-3B833813F2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B106D3-E31A-017C-C170-4E3EEF72C61C}"/>
              </a:ext>
            </a:extLst>
          </p:cNvPr>
          <p:cNvSpPr>
            <a:spLocks noGrp="1"/>
          </p:cNvSpPr>
          <p:nvPr>
            <p:ph type="sldNum" sz="quarter" idx="5"/>
          </p:nvPr>
        </p:nvSpPr>
        <p:spPr/>
        <p:txBody>
          <a:bodyPr/>
          <a:lstStyle/>
          <a:p>
            <a:fld id="{24F20DB2-2F34-1140-A399-2644079DB765}" type="slidenum">
              <a:rPr lang="en-US" smtClean="0"/>
              <a:t>17</a:t>
            </a:fld>
            <a:endParaRPr lang="en-US"/>
          </a:p>
        </p:txBody>
      </p:sp>
    </p:spTree>
    <p:extLst>
      <p:ext uri="{BB962C8B-B14F-4D97-AF65-F5344CB8AC3E}">
        <p14:creationId xmlns:p14="http://schemas.microsoft.com/office/powerpoint/2010/main" val="2069743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D31B1-E9F1-93AD-5261-1EB1843E88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32A1F1-DF44-536F-7E30-B4ABA6B0D0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9243A9-D75A-83EC-9705-10CBFB403419}"/>
              </a:ext>
            </a:extLst>
          </p:cNvPr>
          <p:cNvSpPr>
            <a:spLocks noGrp="1"/>
          </p:cNvSpPr>
          <p:nvPr>
            <p:ph type="body" idx="1"/>
          </p:nvPr>
        </p:nvSpPr>
        <p:spPr/>
        <p:txBody>
          <a:bodyPr/>
          <a:lstStyle/>
          <a:p>
            <a:r>
              <a:rPr lang="en-US" dirty="0"/>
              <a:t>What are microcredentials?</a:t>
            </a:r>
          </a:p>
          <a:p>
            <a:r>
              <a:rPr lang="en-US" dirty="0"/>
              <a:t>Microcredentials are short, competency-based recognitions, with demonstration of mastery in a particular area. Once a learner demonstrates their competency, an electronic badge is issued. Badges are a transferrable symbol used to verify the attainment of specific competencies and can be added to resumes, LinkedIn profiles or other social media platforms as instant recognition of a personal skill set. Microcredentials can be “stacked” in various ways to build toward competencies needed for learners to attain their specific certification, degree and/or employment goals. </a:t>
            </a:r>
          </a:p>
          <a:p>
            <a:endParaRPr lang="en-US" dirty="0"/>
          </a:p>
        </p:txBody>
      </p:sp>
      <p:sp>
        <p:nvSpPr>
          <p:cNvPr id="4" name="Slide Number Placeholder 3">
            <a:extLst>
              <a:ext uri="{FF2B5EF4-FFF2-40B4-BE49-F238E27FC236}">
                <a16:creationId xmlns:a16="http://schemas.microsoft.com/office/drawing/2014/main" id="{785A90BD-C975-1127-A99D-68FA9291E52B}"/>
              </a:ext>
            </a:extLst>
          </p:cNvPr>
          <p:cNvSpPr>
            <a:spLocks noGrp="1"/>
          </p:cNvSpPr>
          <p:nvPr>
            <p:ph type="sldNum" sz="quarter" idx="5"/>
          </p:nvPr>
        </p:nvSpPr>
        <p:spPr/>
        <p:txBody>
          <a:bodyPr/>
          <a:lstStyle/>
          <a:p>
            <a:fld id="{24F20DB2-2F34-1140-A399-2644079DB765}" type="slidenum">
              <a:rPr lang="en-US" smtClean="0"/>
              <a:t>2</a:t>
            </a:fld>
            <a:endParaRPr lang="en-US"/>
          </a:p>
        </p:txBody>
      </p:sp>
    </p:spTree>
    <p:extLst>
      <p:ext uri="{BB962C8B-B14F-4D97-AF65-F5344CB8AC3E}">
        <p14:creationId xmlns:p14="http://schemas.microsoft.com/office/powerpoint/2010/main" val="1688707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68482-BA90-2DBB-C21D-7E352BCEA8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06AC60-FE6A-E382-EF61-89B1EE7B87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E26F49-74F3-E8E5-4A9B-3C47FC385EDE}"/>
              </a:ext>
            </a:extLst>
          </p:cNvPr>
          <p:cNvSpPr>
            <a:spLocks noGrp="1"/>
          </p:cNvSpPr>
          <p:nvPr>
            <p:ph type="body" idx="1"/>
          </p:nvPr>
        </p:nvSpPr>
        <p:spPr/>
        <p:txBody>
          <a:bodyPr/>
          <a:lstStyle/>
          <a:p>
            <a:r>
              <a:rPr lang="en-US" dirty="0"/>
              <a:t>What are microcredentials?</a:t>
            </a:r>
          </a:p>
        </p:txBody>
      </p:sp>
      <p:sp>
        <p:nvSpPr>
          <p:cNvPr id="4" name="Slide Number Placeholder 3">
            <a:extLst>
              <a:ext uri="{FF2B5EF4-FFF2-40B4-BE49-F238E27FC236}">
                <a16:creationId xmlns:a16="http://schemas.microsoft.com/office/drawing/2014/main" id="{C4884F94-8B0B-D6EC-23CE-0BBEA3C224B2}"/>
              </a:ext>
            </a:extLst>
          </p:cNvPr>
          <p:cNvSpPr>
            <a:spLocks noGrp="1"/>
          </p:cNvSpPr>
          <p:nvPr>
            <p:ph type="sldNum" sz="quarter" idx="5"/>
          </p:nvPr>
        </p:nvSpPr>
        <p:spPr/>
        <p:txBody>
          <a:bodyPr/>
          <a:lstStyle/>
          <a:p>
            <a:fld id="{24F20DB2-2F34-1140-A399-2644079DB765}" type="slidenum">
              <a:rPr lang="en-US" smtClean="0"/>
              <a:t>3</a:t>
            </a:fld>
            <a:endParaRPr lang="en-US"/>
          </a:p>
        </p:txBody>
      </p:sp>
    </p:spTree>
    <p:extLst>
      <p:ext uri="{BB962C8B-B14F-4D97-AF65-F5344CB8AC3E}">
        <p14:creationId xmlns:p14="http://schemas.microsoft.com/office/powerpoint/2010/main" val="1534399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00" dirty="0">
                <a:solidFill>
                  <a:schemeClr val="bg1"/>
                </a:solidFill>
                <a:effectLst/>
                <a:latin typeface="Mont" panose="020B0604020202020204" charset="0"/>
                <a:ea typeface="Calibri" panose="020F0502020204030204" pitchFamily="34" charset="0"/>
                <a:cs typeface="Times New Roman" panose="02020603050405020304" pitchFamily="18" charset="0"/>
              </a:rPr>
              <a:t>The stackable MTS microcredentials, which will be endorsed by accredited institutions, will directly address the workforce preparation need and improve the ability of educational institutions to transition some of their programs to skills based credentialling to better prepare the students for the workforce in a compressed time frame. The content offered within the microcredentials will not only address the technical content, but will be framed around the U.S. Department of Education’s Career and Technical Education (CTE) tenets</a:t>
            </a:r>
            <a:endParaRPr lang="en-US" dirty="0"/>
          </a:p>
        </p:txBody>
      </p:sp>
      <p:sp>
        <p:nvSpPr>
          <p:cNvPr id="4" name="Slide Number Placeholder 3"/>
          <p:cNvSpPr>
            <a:spLocks noGrp="1"/>
          </p:cNvSpPr>
          <p:nvPr>
            <p:ph type="sldNum" sz="quarter" idx="5"/>
          </p:nvPr>
        </p:nvSpPr>
        <p:spPr/>
        <p:txBody>
          <a:bodyPr/>
          <a:lstStyle/>
          <a:p>
            <a:fld id="{24F20DB2-2F34-1140-A399-2644079DB765}" type="slidenum">
              <a:rPr lang="en-US" smtClean="0"/>
              <a:t>4</a:t>
            </a:fld>
            <a:endParaRPr lang="en-US"/>
          </a:p>
        </p:txBody>
      </p:sp>
    </p:spTree>
    <p:extLst>
      <p:ext uri="{BB962C8B-B14F-4D97-AF65-F5344CB8AC3E}">
        <p14:creationId xmlns:p14="http://schemas.microsoft.com/office/powerpoint/2010/main" val="1454959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B04D6-1B7D-EFCF-6A48-A9F25290A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3DF34D-A97B-EF7D-8A46-2FB45D3733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B782B7-5C77-6F15-506D-9D4A205BB6E3}"/>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
              </a:spcAft>
              <a:buClrTx/>
              <a:buSzTx/>
              <a:buFontTx/>
              <a:buNone/>
              <a:tabLst/>
              <a:defRPr/>
            </a:pPr>
            <a:r>
              <a:rPr lang="en-US" dirty="0"/>
              <a:t>MTS was awarded a grant by the National Science Foundation to create a program to foster critical marine technology focused abilities in a short time frame through a new set of flexible learning opportunities. </a:t>
            </a:r>
          </a:p>
          <a:p>
            <a:pPr marL="0" marR="0" indent="0">
              <a:lnSpc>
                <a:spcPct val="107000"/>
              </a:lnSpc>
              <a:spcBef>
                <a:spcPts val="0"/>
              </a:spcBef>
              <a:spcAft>
                <a:spcPts val="80"/>
              </a:spcAft>
              <a:buNone/>
            </a:pPr>
            <a:endParaRPr lang="en-US" dirty="0"/>
          </a:p>
          <a:p>
            <a:pPr marL="0" marR="0" indent="0">
              <a:lnSpc>
                <a:spcPct val="107000"/>
              </a:lnSpc>
              <a:spcBef>
                <a:spcPts val="0"/>
              </a:spcBef>
              <a:spcAft>
                <a:spcPts val="80"/>
              </a:spcAft>
              <a:buNone/>
            </a:pPr>
            <a:r>
              <a:rPr lang="en-US" dirty="0"/>
              <a:t>Microcredentials can be useful for a range of learners including undergraduate students, graduate students who want to round out some skills, people reskilling/upskilling (transitioning from oil and gas to offshore wind), people separating or retiring from military service</a:t>
            </a:r>
          </a:p>
          <a:p>
            <a:pPr marL="0" marR="0" indent="0">
              <a:lnSpc>
                <a:spcPct val="107000"/>
              </a:lnSpc>
              <a:spcBef>
                <a:spcPts val="0"/>
              </a:spcBef>
              <a:spcAft>
                <a:spcPts val="80"/>
              </a:spcAft>
              <a:buNone/>
            </a:pPr>
            <a:endParaRPr lang="en-US" dirty="0"/>
          </a:p>
          <a:p>
            <a:pPr marL="0" marR="0" indent="0">
              <a:lnSpc>
                <a:spcPct val="107000"/>
              </a:lnSpc>
              <a:spcBef>
                <a:spcPts val="0"/>
              </a:spcBef>
              <a:spcAft>
                <a:spcPts val="80"/>
              </a:spcAft>
              <a:buNone/>
            </a:pPr>
            <a:r>
              <a:rPr lang="en-US" dirty="0"/>
              <a:t>MTS is seeking community guidance to shape the competency framework to underpin the microcredentials, and seek partnerships with colleges and universities around the globe to implement the microcredentials locally.</a:t>
            </a:r>
          </a:p>
          <a:p>
            <a:pPr marL="0" marR="0" indent="0">
              <a:lnSpc>
                <a:spcPct val="107000"/>
              </a:lnSpc>
              <a:spcBef>
                <a:spcPts val="0"/>
              </a:spcBef>
              <a:spcAft>
                <a:spcPts val="80"/>
              </a:spcAft>
              <a:buNone/>
            </a:pPr>
            <a:endParaRPr lang="en-US" dirty="0"/>
          </a:p>
          <a:p>
            <a:pPr marL="0" marR="0" indent="0">
              <a:lnSpc>
                <a:spcPct val="107000"/>
              </a:lnSpc>
              <a:spcBef>
                <a:spcPts val="0"/>
              </a:spcBef>
              <a:spcAft>
                <a:spcPts val="80"/>
              </a:spcAft>
              <a:buNone/>
            </a:pPr>
            <a:r>
              <a:rPr lang="en-US" dirty="0"/>
              <a:t>We do not intend to generate curricula, but community created competencies. </a:t>
            </a:r>
          </a:p>
          <a:p>
            <a:pPr marL="0" marR="0" indent="0">
              <a:lnSpc>
                <a:spcPct val="107000"/>
              </a:lnSpc>
              <a:spcBef>
                <a:spcPts val="0"/>
              </a:spcBef>
              <a:spcAft>
                <a:spcPts val="80"/>
              </a:spcAft>
              <a:buNone/>
            </a:pPr>
            <a:endParaRPr lang="en-US" dirty="0"/>
          </a:p>
          <a:p>
            <a:pPr marL="0" marR="0" indent="0">
              <a:lnSpc>
                <a:spcPct val="107000"/>
              </a:lnSpc>
              <a:spcBef>
                <a:spcPts val="0"/>
              </a:spcBef>
              <a:spcAft>
                <a:spcPts val="80"/>
              </a:spcAft>
              <a:buNone/>
            </a:pPr>
            <a:endParaRPr lang="en-US" dirty="0"/>
          </a:p>
        </p:txBody>
      </p:sp>
      <p:sp>
        <p:nvSpPr>
          <p:cNvPr id="4" name="Slide Number Placeholder 3">
            <a:extLst>
              <a:ext uri="{FF2B5EF4-FFF2-40B4-BE49-F238E27FC236}">
                <a16:creationId xmlns:a16="http://schemas.microsoft.com/office/drawing/2014/main" id="{6AE0B132-FD92-0B52-BAA6-D8063A7CA90C}"/>
              </a:ext>
            </a:extLst>
          </p:cNvPr>
          <p:cNvSpPr>
            <a:spLocks noGrp="1"/>
          </p:cNvSpPr>
          <p:nvPr>
            <p:ph type="sldNum" sz="quarter" idx="5"/>
          </p:nvPr>
        </p:nvSpPr>
        <p:spPr/>
        <p:txBody>
          <a:bodyPr/>
          <a:lstStyle/>
          <a:p>
            <a:fld id="{24F20DB2-2F34-1140-A399-2644079DB765}" type="slidenum">
              <a:rPr lang="en-US" smtClean="0"/>
              <a:t>5</a:t>
            </a:fld>
            <a:endParaRPr lang="en-US"/>
          </a:p>
        </p:txBody>
      </p:sp>
    </p:spTree>
    <p:extLst>
      <p:ext uri="{BB962C8B-B14F-4D97-AF65-F5344CB8AC3E}">
        <p14:creationId xmlns:p14="http://schemas.microsoft.com/office/powerpoint/2010/main" val="1739460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B78E9-9F5E-F079-1F72-F12F525845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02FC47-07F0-6860-0A4B-6E7CA0B564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8AA4F4-3750-6BF9-E38F-E3FA5C9C7ED0}"/>
              </a:ext>
            </a:extLst>
          </p:cNvPr>
          <p:cNvSpPr>
            <a:spLocks noGrp="1"/>
          </p:cNvSpPr>
          <p:nvPr>
            <p:ph type="body" idx="1"/>
          </p:nvPr>
        </p:nvSpPr>
        <p:spPr/>
        <p:txBody>
          <a:bodyPr/>
          <a:lstStyle/>
          <a:p>
            <a:r>
              <a:rPr lang="en-US" dirty="0"/>
              <a:t>We are pursing a new model of partnership for implementation, with MTS serving as a convener and organizer.</a:t>
            </a:r>
          </a:p>
          <a:p>
            <a:endParaRPr lang="en-US" dirty="0"/>
          </a:p>
          <a:p>
            <a:r>
              <a:rPr lang="en-US" dirty="0"/>
              <a:t>Bullet 1 – MTS Members and people from the community (academia, industry, government and military) will be recruited to the Microcredential Development Teams.  These teams will define the competencies for each level required for employment. </a:t>
            </a:r>
          </a:p>
          <a:p>
            <a:endParaRPr lang="en-US" dirty="0"/>
          </a:p>
          <a:p>
            <a:endParaRPr lang="en-US" dirty="0"/>
          </a:p>
        </p:txBody>
      </p:sp>
      <p:sp>
        <p:nvSpPr>
          <p:cNvPr id="4" name="Slide Number Placeholder 3">
            <a:extLst>
              <a:ext uri="{FF2B5EF4-FFF2-40B4-BE49-F238E27FC236}">
                <a16:creationId xmlns:a16="http://schemas.microsoft.com/office/drawing/2014/main" id="{79513F59-5160-AAC0-8F69-B316AD1E6DCA}"/>
              </a:ext>
            </a:extLst>
          </p:cNvPr>
          <p:cNvSpPr>
            <a:spLocks noGrp="1"/>
          </p:cNvSpPr>
          <p:nvPr>
            <p:ph type="sldNum" sz="quarter" idx="5"/>
          </p:nvPr>
        </p:nvSpPr>
        <p:spPr/>
        <p:txBody>
          <a:bodyPr/>
          <a:lstStyle/>
          <a:p>
            <a:fld id="{24F20DB2-2F34-1140-A399-2644079DB765}" type="slidenum">
              <a:rPr lang="en-US" smtClean="0"/>
              <a:t>6</a:t>
            </a:fld>
            <a:endParaRPr lang="en-US"/>
          </a:p>
        </p:txBody>
      </p:sp>
    </p:spTree>
    <p:extLst>
      <p:ext uri="{BB962C8B-B14F-4D97-AF65-F5344CB8AC3E}">
        <p14:creationId xmlns:p14="http://schemas.microsoft.com/office/powerpoint/2010/main" val="1490724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B598B-0ACA-C39B-D654-00BE72D4D7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81CD9A-65FB-D67F-DADE-65FD3FCCED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4366C1-0FA6-A6EA-2873-58C5825BC59C}"/>
              </a:ext>
            </a:extLst>
          </p:cNvPr>
          <p:cNvSpPr>
            <a:spLocks noGrp="1"/>
          </p:cNvSpPr>
          <p:nvPr>
            <p:ph type="body" idx="1"/>
          </p:nvPr>
        </p:nvSpPr>
        <p:spPr/>
        <p:txBody>
          <a:bodyPr/>
          <a:lstStyle/>
          <a:p>
            <a:r>
              <a:rPr lang="en-US" dirty="0"/>
              <a:t>Bullet 2 – MTS will recruit colleges and universities to participate in the program and offer the microcredentials locally. The schools will apply to the program and demonstrate how they will implement the educational materials with the equipment available (vendor agnostic approach).  The schools will award a digital badge and MTS will award a complementary badge.  If the schools are not members of MTS, we will recruit them to join.</a:t>
            </a:r>
            <a:br>
              <a:rPr lang="en-US" dirty="0"/>
            </a:br>
            <a:endParaRPr lang="en-US" dirty="0"/>
          </a:p>
        </p:txBody>
      </p:sp>
      <p:sp>
        <p:nvSpPr>
          <p:cNvPr id="4" name="Slide Number Placeholder 3">
            <a:extLst>
              <a:ext uri="{FF2B5EF4-FFF2-40B4-BE49-F238E27FC236}">
                <a16:creationId xmlns:a16="http://schemas.microsoft.com/office/drawing/2014/main" id="{1FB0B55E-08D8-07EA-9054-AA32FF73A723}"/>
              </a:ext>
            </a:extLst>
          </p:cNvPr>
          <p:cNvSpPr>
            <a:spLocks noGrp="1"/>
          </p:cNvSpPr>
          <p:nvPr>
            <p:ph type="sldNum" sz="quarter" idx="5"/>
          </p:nvPr>
        </p:nvSpPr>
        <p:spPr/>
        <p:txBody>
          <a:bodyPr/>
          <a:lstStyle/>
          <a:p>
            <a:fld id="{24F20DB2-2F34-1140-A399-2644079DB765}" type="slidenum">
              <a:rPr lang="en-US" smtClean="0"/>
              <a:t>7</a:t>
            </a:fld>
            <a:endParaRPr lang="en-US"/>
          </a:p>
        </p:txBody>
      </p:sp>
    </p:spTree>
    <p:extLst>
      <p:ext uri="{BB962C8B-B14F-4D97-AF65-F5344CB8AC3E}">
        <p14:creationId xmlns:p14="http://schemas.microsoft.com/office/powerpoint/2010/main" val="2727461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05AB4-D182-4285-0F46-5D57F8BD59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6F0E6-5333-8EF8-133F-3F3367B0CF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CE67A9-1EB5-DC82-2A48-36BFAB08490D}"/>
              </a:ext>
            </a:extLst>
          </p:cNvPr>
          <p:cNvSpPr>
            <a:spLocks noGrp="1"/>
          </p:cNvSpPr>
          <p:nvPr>
            <p:ph type="body" idx="1"/>
          </p:nvPr>
        </p:nvSpPr>
        <p:spPr/>
        <p:txBody>
          <a:bodyPr/>
          <a:lstStyle/>
          <a:p>
            <a:r>
              <a:rPr lang="en-US" dirty="0"/>
              <a:t>MTS will also serve as an intermediary between schools and industry – raising awareness with companies as to what the heck the badges are, what they represent, and that MTS is behind the effort with our “stamp of approval” for the member educational institutions, and the benchmarks achieved by the students were designed by the community.</a:t>
            </a:r>
          </a:p>
          <a:p>
            <a:endParaRPr lang="en-US" dirty="0"/>
          </a:p>
          <a:p>
            <a:endParaRPr lang="en-US" dirty="0"/>
          </a:p>
        </p:txBody>
      </p:sp>
      <p:sp>
        <p:nvSpPr>
          <p:cNvPr id="4" name="Slide Number Placeholder 3">
            <a:extLst>
              <a:ext uri="{FF2B5EF4-FFF2-40B4-BE49-F238E27FC236}">
                <a16:creationId xmlns:a16="http://schemas.microsoft.com/office/drawing/2014/main" id="{288ABEAA-14CB-9FA0-297A-D1CF042D07A3}"/>
              </a:ext>
            </a:extLst>
          </p:cNvPr>
          <p:cNvSpPr>
            <a:spLocks noGrp="1"/>
          </p:cNvSpPr>
          <p:nvPr>
            <p:ph type="sldNum" sz="quarter" idx="5"/>
          </p:nvPr>
        </p:nvSpPr>
        <p:spPr/>
        <p:txBody>
          <a:bodyPr/>
          <a:lstStyle/>
          <a:p>
            <a:fld id="{24F20DB2-2F34-1140-A399-2644079DB765}" type="slidenum">
              <a:rPr lang="en-US" smtClean="0"/>
              <a:t>8</a:t>
            </a:fld>
            <a:endParaRPr lang="en-US"/>
          </a:p>
        </p:txBody>
      </p:sp>
    </p:spTree>
    <p:extLst>
      <p:ext uri="{BB962C8B-B14F-4D97-AF65-F5344CB8AC3E}">
        <p14:creationId xmlns:p14="http://schemas.microsoft.com/office/powerpoint/2010/main" val="4015434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25CA7-BFC5-663F-59A5-50023ED00E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886C96-AC2A-8232-1929-C43D061332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17F6A0-8D5C-EACE-EFAF-34CD0AEFCE43}"/>
              </a:ext>
            </a:extLst>
          </p:cNvPr>
          <p:cNvSpPr>
            <a:spLocks noGrp="1"/>
          </p:cNvSpPr>
          <p:nvPr>
            <p:ph type="body" idx="1"/>
          </p:nvPr>
        </p:nvSpPr>
        <p:spPr/>
        <p:txBody>
          <a:bodyPr/>
          <a:lstStyle/>
          <a:p>
            <a:r>
              <a:rPr lang="en-US" dirty="0"/>
              <a:t>Bullet 3 – Partnerships with organizations to adapt/adopt the microcredentials (Fugro/Seabird/Teledyne, </a:t>
            </a:r>
            <a:r>
              <a:rPr lang="en-US" dirty="0" err="1"/>
              <a:t>etc</a:t>
            </a:r>
            <a:r>
              <a:rPr lang="en-US" dirty="0"/>
              <a:t>) and to expand the program.  </a:t>
            </a:r>
          </a:p>
          <a:p>
            <a:endParaRPr lang="en-US" dirty="0"/>
          </a:p>
        </p:txBody>
      </p:sp>
      <p:sp>
        <p:nvSpPr>
          <p:cNvPr id="4" name="Slide Number Placeholder 3">
            <a:extLst>
              <a:ext uri="{FF2B5EF4-FFF2-40B4-BE49-F238E27FC236}">
                <a16:creationId xmlns:a16="http://schemas.microsoft.com/office/drawing/2014/main" id="{4FC876B2-322F-FE5C-AAB9-52FC5D25A345}"/>
              </a:ext>
            </a:extLst>
          </p:cNvPr>
          <p:cNvSpPr>
            <a:spLocks noGrp="1"/>
          </p:cNvSpPr>
          <p:nvPr>
            <p:ph type="sldNum" sz="quarter" idx="5"/>
          </p:nvPr>
        </p:nvSpPr>
        <p:spPr/>
        <p:txBody>
          <a:bodyPr/>
          <a:lstStyle/>
          <a:p>
            <a:fld id="{24F20DB2-2F34-1140-A399-2644079DB765}" type="slidenum">
              <a:rPr lang="en-US" smtClean="0"/>
              <a:t>9</a:t>
            </a:fld>
            <a:endParaRPr lang="en-US"/>
          </a:p>
        </p:txBody>
      </p:sp>
    </p:spTree>
    <p:extLst>
      <p:ext uri="{BB962C8B-B14F-4D97-AF65-F5344CB8AC3E}">
        <p14:creationId xmlns:p14="http://schemas.microsoft.com/office/powerpoint/2010/main" val="1559432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8288000" cy="10287000"/>
          </a:xfrm>
          <a:prstGeom prst="rect">
            <a:avLst/>
          </a:prstGeom>
        </p:spPr>
      </p:pic>
      <p:grpSp>
        <p:nvGrpSpPr>
          <p:cNvPr id="3" name="Group 3"/>
          <p:cNvGrpSpPr/>
          <p:nvPr/>
        </p:nvGrpSpPr>
        <p:grpSpPr>
          <a:xfrm>
            <a:off x="-393381" y="-536373"/>
            <a:ext cx="19074761" cy="10823373"/>
            <a:chOff x="0" y="-47625"/>
            <a:chExt cx="5871980" cy="3331870"/>
          </a:xfrm>
        </p:grpSpPr>
        <p:sp>
          <p:nvSpPr>
            <p:cNvPr id="4" name="Freeform 4"/>
            <p:cNvSpPr/>
            <p:nvPr/>
          </p:nvSpPr>
          <p:spPr>
            <a:xfrm>
              <a:off x="95607" y="11775"/>
              <a:ext cx="5776373" cy="3272470"/>
            </a:xfrm>
            <a:custGeom>
              <a:avLst/>
              <a:gdLst/>
              <a:ahLst/>
              <a:cxnLst/>
              <a:rect l="l" t="t" r="r" b="b"/>
              <a:pathLst>
                <a:path w="5776373" h="3272470">
                  <a:moveTo>
                    <a:pt x="0" y="0"/>
                  </a:moveTo>
                  <a:lnTo>
                    <a:pt x="5776373" y="0"/>
                  </a:lnTo>
                  <a:lnTo>
                    <a:pt x="5776373" y="3272470"/>
                  </a:lnTo>
                  <a:lnTo>
                    <a:pt x="0" y="3272470"/>
                  </a:lnTo>
                  <a:close/>
                </a:path>
              </a:pathLst>
            </a:custGeom>
            <a:solidFill>
              <a:srgbClr val="002D6A">
                <a:alpha val="60000"/>
              </a:srgbClr>
            </a:solidFill>
          </p:spPr>
          <p:txBody>
            <a:bodyPr/>
            <a:lstStyle/>
            <a:p>
              <a:endParaRPr lang="en-US"/>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380"/>
                </a:lnSpc>
              </a:pPr>
              <a:endParaRPr/>
            </a:p>
          </p:txBody>
        </p:sp>
      </p:grpSp>
      <p:grpSp>
        <p:nvGrpSpPr>
          <p:cNvPr id="6" name="Group 6"/>
          <p:cNvGrpSpPr/>
          <p:nvPr/>
        </p:nvGrpSpPr>
        <p:grpSpPr>
          <a:xfrm rot="-10800000">
            <a:off x="-2514600" y="-4869410"/>
            <a:ext cx="24611885" cy="13012847"/>
            <a:chOff x="0" y="0"/>
            <a:chExt cx="32815847" cy="17350463"/>
          </a:xfrm>
        </p:grpSpPr>
        <p:pic>
          <p:nvPicPr>
            <p:cNvPr id="7" name="Picture 7"/>
            <p:cNvPicPr>
              <a:picLocks noChangeAspect="1"/>
            </p:cNvPicPr>
            <p:nvPr/>
          </p:nvPicPr>
          <p:blipFill>
            <a:blip r:embed="rId4">
              <a:alphaModFix amt="4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979099">
              <a:off x="2473344" y="2570134"/>
              <a:ext cx="12293997" cy="12109587"/>
            </a:xfrm>
            <a:prstGeom prst="rect">
              <a:avLst/>
            </a:prstGeom>
          </p:spPr>
        </p:pic>
        <p:pic>
          <p:nvPicPr>
            <p:cNvPr id="8" name="Picture 8"/>
            <p:cNvPicPr>
              <a:picLocks noChangeAspect="1"/>
            </p:cNvPicPr>
            <p:nvPr/>
          </p:nvPicPr>
          <p:blipFill>
            <a:blip r:embed="rId4">
              <a:alphaModFix amt="4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979099">
              <a:off x="18048506" y="2670742"/>
              <a:ext cx="12293997" cy="12109587"/>
            </a:xfrm>
            <a:prstGeom prst="rect">
              <a:avLst/>
            </a:prstGeom>
          </p:spPr>
        </p:pic>
      </p:grpSp>
      <p:pic>
        <p:nvPicPr>
          <p:cNvPr id="9" name="Picture 9"/>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176943">
            <a:off x="1722077" y="3305814"/>
            <a:ext cx="5501403" cy="2881360"/>
          </a:xfrm>
          <a:prstGeom prst="rect">
            <a:avLst/>
          </a:prstGeom>
        </p:spPr>
      </p:pic>
      <p:sp>
        <p:nvSpPr>
          <p:cNvPr id="10" name="TextBox 10"/>
          <p:cNvSpPr txBox="1"/>
          <p:nvPr/>
        </p:nvSpPr>
        <p:spPr>
          <a:xfrm>
            <a:off x="2770534" y="2843140"/>
            <a:ext cx="12930514" cy="6621172"/>
          </a:xfrm>
          <a:prstGeom prst="rect">
            <a:avLst/>
          </a:prstGeom>
        </p:spPr>
        <p:txBody>
          <a:bodyPr wrap="square" lIns="0" tIns="0" rIns="0" bIns="0" rtlCol="0" anchor="t">
            <a:spAutoFit/>
          </a:bodyPr>
          <a:lstStyle/>
          <a:p>
            <a:pPr algn="r">
              <a:lnSpc>
                <a:spcPts val="10278"/>
              </a:lnSpc>
            </a:pPr>
            <a:r>
              <a:rPr lang="en-US" sz="9517" dirty="0">
                <a:solidFill>
                  <a:srgbClr val="FFFFFF"/>
                </a:solidFill>
                <a:latin typeface="Archive"/>
              </a:rPr>
              <a:t>Marine </a:t>
            </a:r>
          </a:p>
          <a:p>
            <a:pPr algn="r">
              <a:lnSpc>
                <a:spcPts val="10278"/>
              </a:lnSpc>
            </a:pPr>
            <a:r>
              <a:rPr lang="en-US" sz="9517" dirty="0">
                <a:solidFill>
                  <a:srgbClr val="FFFFFF"/>
                </a:solidFill>
                <a:latin typeface="Archive"/>
              </a:rPr>
              <a:t>Technology Society </a:t>
            </a:r>
            <a:r>
              <a:rPr lang="en-US" sz="9517" dirty="0">
                <a:solidFill>
                  <a:srgbClr val="FDBB30"/>
                </a:solidFill>
                <a:latin typeface="Archive"/>
              </a:rPr>
              <a:t>MICROCREDENTIALS</a:t>
            </a:r>
          </a:p>
          <a:p>
            <a:pPr algn="r">
              <a:lnSpc>
                <a:spcPts val="10278"/>
              </a:lnSpc>
            </a:pPr>
            <a:r>
              <a:rPr lang="en-US" sz="9517" dirty="0">
                <a:solidFill>
                  <a:srgbClr val="FDBB30"/>
                </a:solidFill>
                <a:latin typeface="Archive"/>
              </a:rPr>
              <a:t>Initiative</a:t>
            </a:r>
          </a:p>
        </p:txBody>
      </p:sp>
      <p:pic>
        <p:nvPicPr>
          <p:cNvPr id="11" name="Picture 11"/>
          <p:cNvPicPr>
            <a:picLocks noChangeAspect="1"/>
          </p:cNvPicPr>
          <p:nvPr/>
        </p:nvPicPr>
        <p:blipFill>
          <a:blip r:embed="rId8"/>
          <a:srcRect/>
          <a:stretch>
            <a:fillRect/>
          </a:stretch>
        </p:blipFill>
        <p:spPr>
          <a:xfrm>
            <a:off x="1028700" y="1028700"/>
            <a:ext cx="3542962" cy="11868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3D2DD-76DE-3126-794C-54BB9BAB8170}"/>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0B0C6630-5DCE-D6AF-9804-FC47B96CA6F2}"/>
              </a:ext>
            </a:extLst>
          </p:cNvPr>
          <p:cNvPicPr>
            <a:picLocks noChangeAspect="1"/>
          </p:cNvPicPr>
          <p:nvPr/>
        </p:nvPicPr>
        <p:blipFill>
          <a:blip r:embed="rId3"/>
          <a:srcRect/>
          <a:stretch>
            <a:fillRect/>
          </a:stretch>
        </p:blipFill>
        <p:spPr>
          <a:xfrm>
            <a:off x="0" y="0"/>
            <a:ext cx="18288000" cy="10287000"/>
          </a:xfrm>
          <a:prstGeom prst="rect">
            <a:avLst/>
          </a:prstGeom>
        </p:spPr>
      </p:pic>
      <p:grpSp>
        <p:nvGrpSpPr>
          <p:cNvPr id="3" name="Group 3">
            <a:extLst>
              <a:ext uri="{FF2B5EF4-FFF2-40B4-BE49-F238E27FC236}">
                <a16:creationId xmlns:a16="http://schemas.microsoft.com/office/drawing/2014/main" id="{4976BFEC-E3F8-1B91-6F13-4ED3DF628BFE}"/>
              </a:ext>
            </a:extLst>
          </p:cNvPr>
          <p:cNvGrpSpPr/>
          <p:nvPr/>
        </p:nvGrpSpPr>
        <p:grpSpPr>
          <a:xfrm>
            <a:off x="-476188" y="-171706"/>
            <a:ext cx="18764188" cy="10630413"/>
            <a:chOff x="0" y="0"/>
            <a:chExt cx="5776373" cy="3272469"/>
          </a:xfrm>
        </p:grpSpPr>
        <p:sp>
          <p:nvSpPr>
            <p:cNvPr id="4" name="Freeform 4">
              <a:extLst>
                <a:ext uri="{FF2B5EF4-FFF2-40B4-BE49-F238E27FC236}">
                  <a16:creationId xmlns:a16="http://schemas.microsoft.com/office/drawing/2014/main" id="{6FD88923-F2EE-ED74-140A-63EB0AC1BB0E}"/>
                </a:ext>
              </a:extLst>
            </p:cNvPr>
            <p:cNvSpPr/>
            <p:nvPr/>
          </p:nvSpPr>
          <p:spPr>
            <a:xfrm>
              <a:off x="0" y="0"/>
              <a:ext cx="5776373" cy="3272470"/>
            </a:xfrm>
            <a:custGeom>
              <a:avLst/>
              <a:gdLst/>
              <a:ahLst/>
              <a:cxnLst/>
              <a:rect l="l" t="t" r="r" b="b"/>
              <a:pathLst>
                <a:path w="5776373" h="3272470">
                  <a:moveTo>
                    <a:pt x="0" y="0"/>
                  </a:moveTo>
                  <a:lnTo>
                    <a:pt x="5776373" y="0"/>
                  </a:lnTo>
                  <a:lnTo>
                    <a:pt x="5776373" y="3272470"/>
                  </a:lnTo>
                  <a:lnTo>
                    <a:pt x="0" y="3272470"/>
                  </a:lnTo>
                  <a:close/>
                </a:path>
              </a:pathLst>
            </a:custGeom>
            <a:solidFill>
              <a:srgbClr val="002D6A">
                <a:alpha val="60000"/>
              </a:srgbClr>
            </a:solidFill>
          </p:spPr>
          <p:txBody>
            <a:bodyPr/>
            <a:lstStyle/>
            <a:p>
              <a:endParaRPr lang="en-US"/>
            </a:p>
          </p:txBody>
        </p:sp>
        <p:sp>
          <p:nvSpPr>
            <p:cNvPr id="5" name="TextBox 5">
              <a:extLst>
                <a:ext uri="{FF2B5EF4-FFF2-40B4-BE49-F238E27FC236}">
                  <a16:creationId xmlns:a16="http://schemas.microsoft.com/office/drawing/2014/main" id="{3038D0E8-9F49-4132-ED94-97307569F3D8}"/>
                </a:ext>
              </a:extLst>
            </p:cNvPr>
            <p:cNvSpPr txBox="1"/>
            <p:nvPr/>
          </p:nvSpPr>
          <p:spPr>
            <a:xfrm>
              <a:off x="0" y="-47625"/>
              <a:ext cx="812800" cy="860425"/>
            </a:xfrm>
            <a:prstGeom prst="rect">
              <a:avLst/>
            </a:prstGeom>
          </p:spPr>
          <p:txBody>
            <a:bodyPr lIns="50800" tIns="50800" rIns="50800" bIns="50800" rtlCol="0" anchor="ctr"/>
            <a:lstStyle/>
            <a:p>
              <a:pPr algn="ctr">
                <a:lnSpc>
                  <a:spcPts val="2380"/>
                </a:lnSpc>
              </a:pPr>
              <a:endParaRPr/>
            </a:p>
          </p:txBody>
        </p:sp>
      </p:grpSp>
      <p:grpSp>
        <p:nvGrpSpPr>
          <p:cNvPr id="6" name="Group 6">
            <a:extLst>
              <a:ext uri="{FF2B5EF4-FFF2-40B4-BE49-F238E27FC236}">
                <a16:creationId xmlns:a16="http://schemas.microsoft.com/office/drawing/2014/main" id="{E27D2933-C371-AD51-959B-5D2BE4D926E7}"/>
              </a:ext>
            </a:extLst>
          </p:cNvPr>
          <p:cNvGrpSpPr/>
          <p:nvPr/>
        </p:nvGrpSpPr>
        <p:grpSpPr>
          <a:xfrm rot="-10800000">
            <a:off x="-3161943" y="-4686300"/>
            <a:ext cx="24611885" cy="15603800"/>
            <a:chOff x="0" y="0"/>
            <a:chExt cx="32815847" cy="17350463"/>
          </a:xfrm>
        </p:grpSpPr>
        <p:pic>
          <p:nvPicPr>
            <p:cNvPr id="7" name="Picture 7">
              <a:extLst>
                <a:ext uri="{FF2B5EF4-FFF2-40B4-BE49-F238E27FC236}">
                  <a16:creationId xmlns:a16="http://schemas.microsoft.com/office/drawing/2014/main" id="{09299E83-1F64-8FA5-AE35-E8F302E5BF0C}"/>
                </a:ext>
              </a:extLst>
            </p:cNvPr>
            <p:cNvPicPr>
              <a:picLocks noChangeAspect="1"/>
            </p:cNvPicPr>
            <p:nvPr/>
          </p:nvPicPr>
          <p:blipFill>
            <a:blip r:embed="rId4">
              <a:alphaModFix amt="4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979099">
              <a:off x="2473344" y="2570134"/>
              <a:ext cx="12293997" cy="12109587"/>
            </a:xfrm>
            <a:prstGeom prst="rect">
              <a:avLst/>
            </a:prstGeom>
          </p:spPr>
        </p:pic>
        <p:pic>
          <p:nvPicPr>
            <p:cNvPr id="8" name="Picture 8">
              <a:extLst>
                <a:ext uri="{FF2B5EF4-FFF2-40B4-BE49-F238E27FC236}">
                  <a16:creationId xmlns:a16="http://schemas.microsoft.com/office/drawing/2014/main" id="{228549E8-A3F2-6102-F8C6-97C7506BB365}"/>
                </a:ext>
              </a:extLst>
            </p:cNvPr>
            <p:cNvPicPr>
              <a:picLocks noChangeAspect="1"/>
            </p:cNvPicPr>
            <p:nvPr/>
          </p:nvPicPr>
          <p:blipFill>
            <a:blip r:embed="rId4">
              <a:alphaModFix amt="4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979099">
              <a:off x="18048506" y="2670742"/>
              <a:ext cx="12293997" cy="12109587"/>
            </a:xfrm>
            <a:prstGeom prst="rect">
              <a:avLst/>
            </a:prstGeom>
          </p:spPr>
        </p:pic>
      </p:grpSp>
      <p:sp>
        <p:nvSpPr>
          <p:cNvPr id="13" name="TextBox 13">
            <a:extLst>
              <a:ext uri="{FF2B5EF4-FFF2-40B4-BE49-F238E27FC236}">
                <a16:creationId xmlns:a16="http://schemas.microsoft.com/office/drawing/2014/main" id="{B2CD9A34-0BD1-5E65-6645-69246303958A}"/>
              </a:ext>
            </a:extLst>
          </p:cNvPr>
          <p:cNvSpPr txBox="1"/>
          <p:nvPr/>
        </p:nvSpPr>
        <p:spPr>
          <a:xfrm>
            <a:off x="481076" y="342020"/>
            <a:ext cx="14377924" cy="983218"/>
          </a:xfrm>
          <a:prstGeom prst="rect">
            <a:avLst/>
          </a:prstGeom>
        </p:spPr>
        <p:txBody>
          <a:bodyPr wrap="square" lIns="0" tIns="0" rIns="0" bIns="0" rtlCol="0" anchor="t">
            <a:spAutoFit/>
          </a:bodyPr>
          <a:lstStyle/>
          <a:p>
            <a:pPr>
              <a:lnSpc>
                <a:spcPts val="7446"/>
              </a:lnSpc>
            </a:pPr>
            <a:r>
              <a:rPr lang="en-US" sz="7446" dirty="0" err="1">
                <a:solidFill>
                  <a:srgbClr val="FDBB30"/>
                </a:solidFill>
                <a:latin typeface="Archive"/>
              </a:rPr>
              <a:t>MicroCREDENTIALS</a:t>
            </a:r>
            <a:endParaRPr lang="en-US" sz="7446" dirty="0">
              <a:solidFill>
                <a:srgbClr val="FFFFFF"/>
              </a:solidFill>
              <a:latin typeface="Archive"/>
            </a:endParaRPr>
          </a:p>
        </p:txBody>
      </p:sp>
      <p:pic>
        <p:nvPicPr>
          <p:cNvPr id="19" name="Picture 19">
            <a:extLst>
              <a:ext uri="{FF2B5EF4-FFF2-40B4-BE49-F238E27FC236}">
                <a16:creationId xmlns:a16="http://schemas.microsoft.com/office/drawing/2014/main" id="{BCE5EB37-8AD3-E29B-02FB-1F5C8F3818BE}"/>
              </a:ext>
            </a:extLst>
          </p:cNvPr>
          <p:cNvPicPr>
            <a:picLocks noChangeAspect="1"/>
          </p:cNvPicPr>
          <p:nvPr/>
        </p:nvPicPr>
        <p:blipFill>
          <a:blip r:embed="rId6"/>
          <a:srcRect l="61047" b="27660"/>
          <a:stretch>
            <a:fillRect/>
          </a:stretch>
        </p:blipFill>
        <p:spPr>
          <a:xfrm>
            <a:off x="16099273" y="8987957"/>
            <a:ext cx="1380073" cy="858597"/>
          </a:xfrm>
          <a:prstGeom prst="rect">
            <a:avLst/>
          </a:prstGeom>
        </p:spPr>
      </p:pic>
      <p:cxnSp>
        <p:nvCxnSpPr>
          <p:cNvPr id="21" name="Straight Connector 20">
            <a:extLst>
              <a:ext uri="{FF2B5EF4-FFF2-40B4-BE49-F238E27FC236}">
                <a16:creationId xmlns:a16="http://schemas.microsoft.com/office/drawing/2014/main" id="{D20069C9-F158-8CC4-F7B3-3D57C3378114}"/>
              </a:ext>
            </a:extLst>
          </p:cNvPr>
          <p:cNvCxnSpPr>
            <a:cxnSpLocks/>
          </p:cNvCxnSpPr>
          <p:nvPr/>
        </p:nvCxnSpPr>
        <p:spPr>
          <a:xfrm flipV="1">
            <a:off x="685932" y="1314866"/>
            <a:ext cx="4425188" cy="327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BD974A5B-09FE-7192-5DFA-EF2135FB80F4}"/>
              </a:ext>
            </a:extLst>
          </p:cNvPr>
          <p:cNvGraphicFramePr>
            <a:graphicFrameLocks noGrp="1"/>
          </p:cNvGraphicFramePr>
          <p:nvPr/>
        </p:nvGraphicFramePr>
        <p:xfrm>
          <a:off x="1447800" y="1519338"/>
          <a:ext cx="14182221" cy="8083288"/>
        </p:xfrm>
        <a:graphic>
          <a:graphicData uri="http://schemas.openxmlformats.org/drawingml/2006/table">
            <a:tbl>
              <a:tblPr firstRow="1" firstCol="1" bandRow="1">
                <a:tableStyleId>{5C22544A-7EE6-4342-B048-85BDC9FD1C3A}</a:tableStyleId>
              </a:tblPr>
              <a:tblGrid>
                <a:gridCol w="4906897">
                  <a:extLst>
                    <a:ext uri="{9D8B030D-6E8A-4147-A177-3AD203B41FA5}">
                      <a16:colId xmlns:a16="http://schemas.microsoft.com/office/drawing/2014/main" val="160987046"/>
                    </a:ext>
                  </a:extLst>
                </a:gridCol>
                <a:gridCol w="9275324">
                  <a:extLst>
                    <a:ext uri="{9D8B030D-6E8A-4147-A177-3AD203B41FA5}">
                      <a16:colId xmlns:a16="http://schemas.microsoft.com/office/drawing/2014/main" val="593071076"/>
                    </a:ext>
                  </a:extLst>
                </a:gridCol>
              </a:tblGrid>
              <a:tr h="445043">
                <a:tc gridSpan="2">
                  <a:txBody>
                    <a:bodyPr/>
                    <a:lstStyle/>
                    <a:p>
                      <a:pPr marL="0" marR="0" algn="ctr">
                        <a:spcBef>
                          <a:spcPts val="0"/>
                        </a:spcBef>
                        <a:spcAft>
                          <a:spcPts val="0"/>
                        </a:spcAft>
                      </a:pPr>
                      <a:r>
                        <a:rPr lang="en-US" sz="4000" kern="0" dirty="0">
                          <a:effectLst/>
                        </a:rPr>
                        <a:t>Ability Levels</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4170028282"/>
                  </a:ext>
                </a:extLst>
              </a:tr>
              <a:tr h="2578215">
                <a:tc>
                  <a:txBody>
                    <a:bodyPr/>
                    <a:lstStyle/>
                    <a:p>
                      <a:pPr marL="0" marR="0">
                        <a:spcBef>
                          <a:spcPts val="0"/>
                        </a:spcBef>
                        <a:spcAft>
                          <a:spcPts val="0"/>
                        </a:spcAft>
                      </a:pPr>
                      <a:r>
                        <a:rPr lang="en-US" sz="2800" kern="0" dirty="0">
                          <a:effectLst/>
                        </a:rPr>
                        <a:t>Foundational </a:t>
                      </a:r>
                      <a:endParaRPr lang="en-US" sz="2800" kern="100" dirty="0">
                        <a:effectLst/>
                      </a:endParaRPr>
                    </a:p>
                    <a:p>
                      <a:pPr marL="0" marR="0">
                        <a:spcBef>
                          <a:spcPts val="0"/>
                        </a:spcBef>
                        <a:spcAft>
                          <a:spcPts val="0"/>
                        </a:spcAft>
                      </a:pPr>
                      <a:r>
                        <a:rPr lang="en-US" sz="2800" kern="0" dirty="0">
                          <a:effectLst/>
                        </a:rPr>
                        <a:t>(Learning focus)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kern="0" dirty="0">
                          <a:effectLst/>
                        </a:rPr>
                        <a:t>Validated Experience:  </a:t>
                      </a:r>
                      <a:endParaRPr lang="en-US" sz="2800" kern="100" dirty="0">
                        <a:effectLst/>
                      </a:endParaRPr>
                    </a:p>
                    <a:p>
                      <a:pPr marL="342900" marR="0" lvl="0" indent="-342900">
                        <a:lnSpc>
                          <a:spcPct val="107000"/>
                        </a:lnSpc>
                        <a:spcBef>
                          <a:spcPts val="0"/>
                        </a:spcBef>
                        <a:spcAft>
                          <a:spcPts val="0"/>
                        </a:spcAft>
                        <a:buFont typeface="Symbol" panose="05050102010706020507" pitchFamily="18" charset="2"/>
                        <a:buChar char=""/>
                      </a:pPr>
                      <a:r>
                        <a:rPr lang="en-US" sz="2800" kern="0" dirty="0">
                          <a:effectLst/>
                        </a:rPr>
                        <a:t>Fundamentals of the technology</a:t>
                      </a:r>
                      <a:endParaRPr lang="en-US" sz="2800" kern="100" dirty="0">
                        <a:effectLst/>
                      </a:endParaRPr>
                    </a:p>
                    <a:p>
                      <a:pPr marL="342900" marR="0" lvl="0" indent="-342900">
                        <a:lnSpc>
                          <a:spcPct val="107000"/>
                        </a:lnSpc>
                        <a:spcBef>
                          <a:spcPts val="0"/>
                        </a:spcBef>
                        <a:spcAft>
                          <a:spcPts val="0"/>
                        </a:spcAft>
                        <a:buFont typeface="Symbol" panose="05050102010706020507" pitchFamily="18" charset="2"/>
                        <a:buChar char=""/>
                      </a:pPr>
                      <a:r>
                        <a:rPr lang="en-US" sz="2800" kern="0" dirty="0">
                          <a:effectLst/>
                        </a:rPr>
                        <a:t>Beginning concepts</a:t>
                      </a:r>
                      <a:endParaRPr lang="en-US" sz="2800" kern="100" dirty="0">
                        <a:effectLst/>
                      </a:endParaRPr>
                    </a:p>
                    <a:p>
                      <a:pPr marL="342900" marR="0" lvl="0" indent="-342900">
                        <a:lnSpc>
                          <a:spcPct val="107000"/>
                        </a:lnSpc>
                        <a:spcBef>
                          <a:spcPts val="0"/>
                        </a:spcBef>
                        <a:spcAft>
                          <a:spcPts val="0"/>
                        </a:spcAft>
                        <a:buFont typeface="Symbol" panose="05050102010706020507" pitchFamily="18" charset="2"/>
                        <a:buChar char=""/>
                      </a:pPr>
                      <a:r>
                        <a:rPr lang="en-US" sz="2800" kern="0" dirty="0">
                          <a:effectLst/>
                        </a:rPr>
                        <a:t>Uses/application</a:t>
                      </a:r>
                      <a:endParaRPr lang="en-US" sz="2800" kern="100" dirty="0">
                        <a:effectLst/>
                      </a:endParaRPr>
                    </a:p>
                    <a:p>
                      <a:pPr marL="342900" marR="0" lvl="0" indent="-342900">
                        <a:lnSpc>
                          <a:spcPct val="107000"/>
                        </a:lnSpc>
                        <a:spcBef>
                          <a:spcPts val="0"/>
                        </a:spcBef>
                        <a:spcAft>
                          <a:spcPts val="0"/>
                        </a:spcAft>
                        <a:buFont typeface="Symbol" panose="05050102010706020507" pitchFamily="18" charset="2"/>
                        <a:buChar char=""/>
                      </a:pPr>
                      <a:r>
                        <a:rPr lang="en-US" sz="2800" kern="0" dirty="0">
                          <a:effectLst/>
                        </a:rPr>
                        <a:t>Basic knowledge demonstrated</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8887226"/>
                  </a:ext>
                </a:extLst>
              </a:tr>
              <a:tr h="3115301">
                <a:tc>
                  <a:txBody>
                    <a:bodyPr/>
                    <a:lstStyle/>
                    <a:p>
                      <a:pPr marL="0" marR="0">
                        <a:spcBef>
                          <a:spcPts val="0"/>
                        </a:spcBef>
                        <a:spcAft>
                          <a:spcPts val="0"/>
                        </a:spcAft>
                      </a:pPr>
                      <a:r>
                        <a:rPr lang="en-US" sz="2800" kern="0">
                          <a:effectLst/>
                        </a:rPr>
                        <a:t>Intermediate</a:t>
                      </a:r>
                      <a:endParaRPr lang="en-US" sz="2800" kern="100">
                        <a:effectLst/>
                      </a:endParaRPr>
                    </a:p>
                    <a:p>
                      <a:pPr marL="0" marR="0">
                        <a:spcBef>
                          <a:spcPts val="0"/>
                        </a:spcBef>
                        <a:spcAft>
                          <a:spcPts val="0"/>
                        </a:spcAft>
                      </a:pPr>
                      <a:r>
                        <a:rPr lang="en-US" sz="2800" kern="0">
                          <a:effectLst/>
                        </a:rPr>
                        <a:t>(Learning and competency demonstration/practicum)</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kern="0" dirty="0">
                          <a:effectLst/>
                        </a:rPr>
                        <a:t>Validated Experience: </a:t>
                      </a:r>
                      <a:endParaRPr lang="en-US" sz="2800" kern="100" dirty="0">
                        <a:effectLst/>
                      </a:endParaRPr>
                    </a:p>
                    <a:p>
                      <a:pPr marL="0" marR="0">
                        <a:spcBef>
                          <a:spcPts val="0"/>
                        </a:spcBef>
                        <a:spcAft>
                          <a:spcPts val="0"/>
                        </a:spcAft>
                      </a:pPr>
                      <a:r>
                        <a:rPr lang="en-US" sz="2800" kern="0" dirty="0">
                          <a:effectLst/>
                        </a:rPr>
                        <a:t>• Technology applications</a:t>
                      </a:r>
                      <a:endParaRPr lang="en-US" sz="2800" kern="100" dirty="0">
                        <a:effectLst/>
                      </a:endParaRPr>
                    </a:p>
                    <a:p>
                      <a:pPr marL="0" marR="0">
                        <a:spcBef>
                          <a:spcPts val="0"/>
                        </a:spcBef>
                        <a:spcAft>
                          <a:spcPts val="0"/>
                        </a:spcAft>
                      </a:pPr>
                      <a:r>
                        <a:rPr lang="en-US" sz="2800" kern="0" dirty="0">
                          <a:effectLst/>
                        </a:rPr>
                        <a:t>• Intermediate concepts</a:t>
                      </a:r>
                      <a:endParaRPr lang="en-US" sz="2800" kern="100" dirty="0">
                        <a:effectLst/>
                      </a:endParaRPr>
                    </a:p>
                    <a:p>
                      <a:pPr marL="0" marR="0">
                        <a:spcBef>
                          <a:spcPts val="0"/>
                        </a:spcBef>
                        <a:spcAft>
                          <a:spcPts val="0"/>
                        </a:spcAft>
                      </a:pPr>
                      <a:r>
                        <a:rPr lang="en-US" sz="2800" kern="0" dirty="0">
                          <a:effectLst/>
                        </a:rPr>
                        <a:t>• More complex uses</a:t>
                      </a:r>
                      <a:endParaRPr lang="en-US" sz="2800" kern="100" dirty="0">
                        <a:effectLst/>
                      </a:endParaRPr>
                    </a:p>
                    <a:p>
                      <a:pPr marL="0" marR="0">
                        <a:spcBef>
                          <a:spcPts val="0"/>
                        </a:spcBef>
                        <a:spcAft>
                          <a:spcPts val="0"/>
                        </a:spcAft>
                      </a:pPr>
                      <a:r>
                        <a:rPr lang="en-US" sz="2800" kern="0" dirty="0">
                          <a:effectLst/>
                        </a:rPr>
                        <a:t>• Intermediate level knowledge demonstrated</a:t>
                      </a:r>
                      <a:endParaRPr lang="en-US" sz="2800" kern="100" dirty="0">
                        <a:effectLst/>
                      </a:endParaRPr>
                    </a:p>
                    <a:p>
                      <a:pPr marL="0" marR="0">
                        <a:spcBef>
                          <a:spcPts val="0"/>
                        </a:spcBef>
                        <a:spcAft>
                          <a:spcPts val="0"/>
                        </a:spcAft>
                      </a:pPr>
                      <a:r>
                        <a:rPr lang="en-US" sz="2800" kern="0" dirty="0">
                          <a:effectLst/>
                        </a:rPr>
                        <a:t>• PD at work and application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1392072"/>
                  </a:ext>
                </a:extLst>
              </a:tr>
              <a:tr h="1780172">
                <a:tc>
                  <a:txBody>
                    <a:bodyPr/>
                    <a:lstStyle/>
                    <a:p>
                      <a:pPr marL="0" marR="0">
                        <a:spcBef>
                          <a:spcPts val="0"/>
                        </a:spcBef>
                        <a:spcAft>
                          <a:spcPts val="0"/>
                        </a:spcAft>
                      </a:pPr>
                      <a:r>
                        <a:rPr lang="en-US" sz="2800" kern="0">
                          <a:effectLst/>
                        </a:rPr>
                        <a:t>Advanced</a:t>
                      </a:r>
                      <a:endParaRPr lang="en-US" sz="2800" kern="100">
                        <a:effectLst/>
                      </a:endParaRPr>
                    </a:p>
                    <a:p>
                      <a:pPr marL="0" marR="0">
                        <a:spcBef>
                          <a:spcPts val="0"/>
                        </a:spcBef>
                        <a:spcAft>
                          <a:spcPts val="0"/>
                        </a:spcAft>
                      </a:pPr>
                      <a:r>
                        <a:rPr lang="en-US" sz="2800" kern="0">
                          <a:effectLst/>
                        </a:rPr>
                        <a:t>(Competency mastery through </a:t>
                      </a:r>
                      <a:endParaRPr lang="en-US" sz="2800" kern="100">
                        <a:effectLst/>
                      </a:endParaRPr>
                    </a:p>
                    <a:p>
                      <a:pPr marL="0" marR="0">
                        <a:spcBef>
                          <a:spcPts val="0"/>
                        </a:spcBef>
                        <a:spcAft>
                          <a:spcPts val="0"/>
                        </a:spcAft>
                      </a:pPr>
                      <a:r>
                        <a:rPr lang="en-US" sz="2800" kern="0">
                          <a:effectLst/>
                        </a:rPr>
                        <a:t>demonstration)</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kern="0" dirty="0">
                          <a:effectLst/>
                        </a:rPr>
                        <a:t>Validated Experience:</a:t>
                      </a:r>
                      <a:endParaRPr lang="en-US" sz="2800" kern="100" dirty="0">
                        <a:effectLst/>
                      </a:endParaRPr>
                    </a:p>
                    <a:p>
                      <a:pPr marL="0" marR="0">
                        <a:spcBef>
                          <a:spcPts val="0"/>
                        </a:spcBef>
                        <a:spcAft>
                          <a:spcPts val="0"/>
                        </a:spcAft>
                      </a:pPr>
                      <a:r>
                        <a:rPr lang="en-US" sz="2800" kern="0" dirty="0">
                          <a:effectLst/>
                        </a:rPr>
                        <a:t>• Practical experience (months to years)</a:t>
                      </a:r>
                      <a:endParaRPr lang="en-US" sz="2800" kern="100" dirty="0">
                        <a:effectLst/>
                      </a:endParaRPr>
                    </a:p>
                    <a:p>
                      <a:pPr marL="0" marR="0">
                        <a:spcBef>
                          <a:spcPts val="0"/>
                        </a:spcBef>
                        <a:spcAft>
                          <a:spcPts val="0"/>
                        </a:spcAft>
                      </a:pPr>
                      <a:r>
                        <a:rPr lang="en-US" sz="2800" kern="0" dirty="0">
                          <a:effectLst/>
                        </a:rPr>
                        <a:t>• Capstone Experiences – demonstration of abilities</a:t>
                      </a:r>
                      <a:endParaRPr lang="en-US" sz="2800" kern="100" dirty="0">
                        <a:effectLst/>
                      </a:endParaRPr>
                    </a:p>
                    <a:p>
                      <a:pPr marL="0" marR="0">
                        <a:spcBef>
                          <a:spcPts val="0"/>
                        </a:spcBef>
                        <a:spcAft>
                          <a:spcPts val="0"/>
                        </a:spcAft>
                      </a:pPr>
                      <a:r>
                        <a:rPr lang="en-US" sz="2800" kern="0" dirty="0">
                          <a:effectLst/>
                        </a:rPr>
                        <a:t>      O Platforms   O Sensors   O Data</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6580949"/>
                  </a:ext>
                </a:extLst>
              </a:tr>
            </a:tbl>
          </a:graphicData>
        </a:graphic>
      </p:graphicFrame>
    </p:spTree>
    <p:extLst>
      <p:ext uri="{BB962C8B-B14F-4D97-AF65-F5344CB8AC3E}">
        <p14:creationId xmlns:p14="http://schemas.microsoft.com/office/powerpoint/2010/main" val="355300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933B3E2-901E-60E6-645E-504944C253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610" y="0"/>
            <a:ext cx="15818779" cy="10287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906BC-55B2-A38A-E057-D0CC75867466}"/>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E4393FE8-53B3-0E65-B7C4-98B8334D17E3}"/>
              </a:ext>
            </a:extLst>
          </p:cNvPr>
          <p:cNvPicPr>
            <a:picLocks noChangeAspect="1"/>
          </p:cNvPicPr>
          <p:nvPr/>
        </p:nvPicPr>
        <p:blipFill>
          <a:blip r:embed="rId3"/>
          <a:srcRect/>
          <a:stretch>
            <a:fillRect/>
          </a:stretch>
        </p:blipFill>
        <p:spPr>
          <a:xfrm>
            <a:off x="0" y="0"/>
            <a:ext cx="18288000" cy="10287000"/>
          </a:xfrm>
          <a:prstGeom prst="rect">
            <a:avLst/>
          </a:prstGeom>
        </p:spPr>
      </p:pic>
      <p:grpSp>
        <p:nvGrpSpPr>
          <p:cNvPr id="3" name="Group 3">
            <a:extLst>
              <a:ext uri="{FF2B5EF4-FFF2-40B4-BE49-F238E27FC236}">
                <a16:creationId xmlns:a16="http://schemas.microsoft.com/office/drawing/2014/main" id="{122140D3-79EA-E3BF-78D0-DFDE6C97555D}"/>
              </a:ext>
            </a:extLst>
          </p:cNvPr>
          <p:cNvGrpSpPr/>
          <p:nvPr/>
        </p:nvGrpSpPr>
        <p:grpSpPr>
          <a:xfrm>
            <a:off x="-381000" y="-63086"/>
            <a:ext cx="18764188" cy="10630413"/>
            <a:chOff x="0" y="0"/>
            <a:chExt cx="5776373" cy="3272469"/>
          </a:xfrm>
        </p:grpSpPr>
        <p:sp>
          <p:nvSpPr>
            <p:cNvPr id="4" name="Freeform 4">
              <a:extLst>
                <a:ext uri="{FF2B5EF4-FFF2-40B4-BE49-F238E27FC236}">
                  <a16:creationId xmlns:a16="http://schemas.microsoft.com/office/drawing/2014/main" id="{E329378B-9107-5B80-42B9-823B3CEAC6D3}"/>
                </a:ext>
              </a:extLst>
            </p:cNvPr>
            <p:cNvSpPr/>
            <p:nvPr/>
          </p:nvSpPr>
          <p:spPr>
            <a:xfrm>
              <a:off x="0" y="0"/>
              <a:ext cx="5776373" cy="3272470"/>
            </a:xfrm>
            <a:custGeom>
              <a:avLst/>
              <a:gdLst/>
              <a:ahLst/>
              <a:cxnLst/>
              <a:rect l="l" t="t" r="r" b="b"/>
              <a:pathLst>
                <a:path w="5776373" h="3272470">
                  <a:moveTo>
                    <a:pt x="0" y="0"/>
                  </a:moveTo>
                  <a:lnTo>
                    <a:pt x="5776373" y="0"/>
                  </a:lnTo>
                  <a:lnTo>
                    <a:pt x="5776373" y="3272470"/>
                  </a:lnTo>
                  <a:lnTo>
                    <a:pt x="0" y="3272470"/>
                  </a:lnTo>
                  <a:close/>
                </a:path>
              </a:pathLst>
            </a:custGeom>
            <a:solidFill>
              <a:srgbClr val="002D6A">
                <a:alpha val="60000"/>
              </a:srgbClr>
            </a:solidFill>
          </p:spPr>
          <p:txBody>
            <a:bodyPr/>
            <a:lstStyle/>
            <a:p>
              <a:r>
                <a:rPr lang="en-US" dirty="0"/>
                <a:t>Mi</a:t>
              </a:r>
            </a:p>
          </p:txBody>
        </p:sp>
        <p:sp>
          <p:nvSpPr>
            <p:cNvPr id="5" name="TextBox 5">
              <a:extLst>
                <a:ext uri="{FF2B5EF4-FFF2-40B4-BE49-F238E27FC236}">
                  <a16:creationId xmlns:a16="http://schemas.microsoft.com/office/drawing/2014/main" id="{FF517A18-38F8-9B3A-1D62-12F79D901EAA}"/>
                </a:ext>
              </a:extLst>
            </p:cNvPr>
            <p:cNvSpPr txBox="1"/>
            <p:nvPr/>
          </p:nvSpPr>
          <p:spPr>
            <a:xfrm>
              <a:off x="0" y="-47625"/>
              <a:ext cx="812800" cy="860425"/>
            </a:xfrm>
            <a:prstGeom prst="rect">
              <a:avLst/>
            </a:prstGeom>
          </p:spPr>
          <p:txBody>
            <a:bodyPr lIns="50800" tIns="50800" rIns="50800" bIns="50800" rtlCol="0" anchor="ctr"/>
            <a:lstStyle/>
            <a:p>
              <a:pPr algn="ctr">
                <a:lnSpc>
                  <a:spcPts val="2380"/>
                </a:lnSpc>
              </a:pPr>
              <a:endParaRPr/>
            </a:p>
          </p:txBody>
        </p:sp>
      </p:grpSp>
      <p:grpSp>
        <p:nvGrpSpPr>
          <p:cNvPr id="6" name="Group 6">
            <a:extLst>
              <a:ext uri="{FF2B5EF4-FFF2-40B4-BE49-F238E27FC236}">
                <a16:creationId xmlns:a16="http://schemas.microsoft.com/office/drawing/2014/main" id="{9B696C49-5CE4-789A-8103-9E12DD62032A}"/>
              </a:ext>
            </a:extLst>
          </p:cNvPr>
          <p:cNvGrpSpPr/>
          <p:nvPr/>
        </p:nvGrpSpPr>
        <p:grpSpPr>
          <a:xfrm rot="-10800000">
            <a:off x="-3161943" y="-4686300"/>
            <a:ext cx="24611885" cy="15603800"/>
            <a:chOff x="0" y="0"/>
            <a:chExt cx="32815847" cy="17350463"/>
          </a:xfrm>
        </p:grpSpPr>
        <p:pic>
          <p:nvPicPr>
            <p:cNvPr id="7" name="Picture 7">
              <a:extLst>
                <a:ext uri="{FF2B5EF4-FFF2-40B4-BE49-F238E27FC236}">
                  <a16:creationId xmlns:a16="http://schemas.microsoft.com/office/drawing/2014/main" id="{F1E66266-095C-20D6-B136-18CD0E768925}"/>
                </a:ext>
              </a:extLst>
            </p:cNvPr>
            <p:cNvPicPr>
              <a:picLocks noChangeAspect="1"/>
            </p:cNvPicPr>
            <p:nvPr/>
          </p:nvPicPr>
          <p:blipFill>
            <a:blip r:embed="rId4">
              <a:alphaModFix amt="4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979099">
              <a:off x="2473344" y="2570134"/>
              <a:ext cx="12293997" cy="12109587"/>
            </a:xfrm>
            <a:prstGeom prst="rect">
              <a:avLst/>
            </a:prstGeom>
          </p:spPr>
        </p:pic>
        <p:pic>
          <p:nvPicPr>
            <p:cNvPr id="8" name="Picture 8">
              <a:extLst>
                <a:ext uri="{FF2B5EF4-FFF2-40B4-BE49-F238E27FC236}">
                  <a16:creationId xmlns:a16="http://schemas.microsoft.com/office/drawing/2014/main" id="{D46516F6-EB18-6BAE-581E-7353C840A654}"/>
                </a:ext>
              </a:extLst>
            </p:cNvPr>
            <p:cNvPicPr>
              <a:picLocks noChangeAspect="1"/>
            </p:cNvPicPr>
            <p:nvPr/>
          </p:nvPicPr>
          <p:blipFill>
            <a:blip r:embed="rId4">
              <a:alphaModFix amt="4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979099">
              <a:off x="18048506" y="2670742"/>
              <a:ext cx="12293997" cy="12109587"/>
            </a:xfrm>
            <a:prstGeom prst="rect">
              <a:avLst/>
            </a:prstGeom>
          </p:spPr>
        </p:pic>
      </p:grpSp>
      <p:sp>
        <p:nvSpPr>
          <p:cNvPr id="13" name="TextBox 13">
            <a:extLst>
              <a:ext uri="{FF2B5EF4-FFF2-40B4-BE49-F238E27FC236}">
                <a16:creationId xmlns:a16="http://schemas.microsoft.com/office/drawing/2014/main" id="{9F4F0DBC-FFBE-4E73-3561-1373E8F55DCF}"/>
              </a:ext>
            </a:extLst>
          </p:cNvPr>
          <p:cNvSpPr txBox="1"/>
          <p:nvPr/>
        </p:nvSpPr>
        <p:spPr>
          <a:xfrm>
            <a:off x="481076" y="342020"/>
            <a:ext cx="14377924" cy="983218"/>
          </a:xfrm>
          <a:prstGeom prst="rect">
            <a:avLst/>
          </a:prstGeom>
        </p:spPr>
        <p:txBody>
          <a:bodyPr wrap="square" lIns="0" tIns="0" rIns="0" bIns="0" rtlCol="0" anchor="t">
            <a:spAutoFit/>
          </a:bodyPr>
          <a:lstStyle/>
          <a:p>
            <a:pPr>
              <a:lnSpc>
                <a:spcPts val="7446"/>
              </a:lnSpc>
            </a:pPr>
            <a:r>
              <a:rPr lang="en-US" sz="7446" dirty="0" err="1">
                <a:solidFill>
                  <a:srgbClr val="FDBB30"/>
                </a:solidFill>
                <a:latin typeface="Archive"/>
              </a:rPr>
              <a:t>MicroCREDENTIALS</a:t>
            </a:r>
            <a:endParaRPr lang="en-US" sz="7446" dirty="0">
              <a:solidFill>
                <a:srgbClr val="FFFFFF"/>
              </a:solidFill>
              <a:latin typeface="Archive"/>
            </a:endParaRPr>
          </a:p>
        </p:txBody>
      </p:sp>
      <p:pic>
        <p:nvPicPr>
          <p:cNvPr id="19" name="Picture 19">
            <a:extLst>
              <a:ext uri="{FF2B5EF4-FFF2-40B4-BE49-F238E27FC236}">
                <a16:creationId xmlns:a16="http://schemas.microsoft.com/office/drawing/2014/main" id="{547CEE91-FFE4-CC4A-F701-1B14E89D1525}"/>
              </a:ext>
            </a:extLst>
          </p:cNvPr>
          <p:cNvPicPr>
            <a:picLocks noChangeAspect="1"/>
          </p:cNvPicPr>
          <p:nvPr/>
        </p:nvPicPr>
        <p:blipFill>
          <a:blip r:embed="rId6"/>
          <a:srcRect l="61047" b="27660"/>
          <a:stretch>
            <a:fillRect/>
          </a:stretch>
        </p:blipFill>
        <p:spPr>
          <a:xfrm>
            <a:off x="16099273" y="8987957"/>
            <a:ext cx="1380073" cy="858597"/>
          </a:xfrm>
          <a:prstGeom prst="rect">
            <a:avLst/>
          </a:prstGeom>
        </p:spPr>
      </p:pic>
      <p:cxnSp>
        <p:nvCxnSpPr>
          <p:cNvPr id="21" name="Straight Connector 20">
            <a:extLst>
              <a:ext uri="{FF2B5EF4-FFF2-40B4-BE49-F238E27FC236}">
                <a16:creationId xmlns:a16="http://schemas.microsoft.com/office/drawing/2014/main" id="{81EF626D-B78B-0FD8-7F46-A659C7AE16AF}"/>
              </a:ext>
            </a:extLst>
          </p:cNvPr>
          <p:cNvCxnSpPr>
            <a:cxnSpLocks/>
          </p:cNvCxnSpPr>
          <p:nvPr/>
        </p:nvCxnSpPr>
        <p:spPr>
          <a:xfrm flipV="1">
            <a:off x="685932" y="1314866"/>
            <a:ext cx="4425188" cy="327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FA670AA-792A-F880-CC26-04837D3BFC60}"/>
              </a:ext>
            </a:extLst>
          </p:cNvPr>
          <p:cNvSpPr txBox="1"/>
          <p:nvPr/>
        </p:nvSpPr>
        <p:spPr>
          <a:xfrm>
            <a:off x="661689" y="1835801"/>
            <a:ext cx="11155618" cy="3416320"/>
          </a:xfrm>
          <a:prstGeom prst="rect">
            <a:avLst/>
          </a:prstGeom>
          <a:noFill/>
        </p:spPr>
        <p:txBody>
          <a:bodyPr wrap="none" rtlCol="0">
            <a:spAutoFit/>
          </a:bodyPr>
          <a:lstStyle/>
          <a:p>
            <a:r>
              <a:rPr lang="en-US" sz="3600" dirty="0">
                <a:solidFill>
                  <a:schemeClr val="bg1"/>
                </a:solidFill>
                <a:latin typeface="Archive" panose="020B0604020202020204" charset="0"/>
              </a:rPr>
              <a:t>Microcredentials available for awarding:</a:t>
            </a:r>
          </a:p>
          <a:p>
            <a:pPr marL="285750" indent="-285750">
              <a:buFont typeface="Arial" panose="020B0604020202020204" pitchFamily="34" charset="0"/>
              <a:buChar char="•"/>
            </a:pPr>
            <a:r>
              <a:rPr lang="en-US" sz="3600" dirty="0">
                <a:solidFill>
                  <a:schemeClr val="bg1"/>
                </a:solidFill>
                <a:latin typeface="Archive" panose="020B0604020202020204" charset="0"/>
              </a:rPr>
              <a:t>Foundational Glider Hardware</a:t>
            </a:r>
          </a:p>
          <a:p>
            <a:pPr marL="285750" indent="-285750">
              <a:buFont typeface="Arial" panose="020B0604020202020204" pitchFamily="34" charset="0"/>
              <a:buChar char="•"/>
            </a:pPr>
            <a:r>
              <a:rPr lang="en-US" sz="3600" dirty="0">
                <a:solidFill>
                  <a:schemeClr val="bg1"/>
                </a:solidFill>
                <a:latin typeface="Archive" panose="020B0604020202020204" charset="0"/>
              </a:rPr>
              <a:t>Foundational Glider Software</a:t>
            </a:r>
          </a:p>
          <a:p>
            <a:pPr marL="285750" indent="-285750">
              <a:buFont typeface="Arial" panose="020B0604020202020204" pitchFamily="34" charset="0"/>
              <a:buChar char="•"/>
            </a:pPr>
            <a:r>
              <a:rPr lang="en-US" sz="3600" dirty="0">
                <a:solidFill>
                  <a:schemeClr val="bg1"/>
                </a:solidFill>
                <a:latin typeface="Archive" panose="020B0604020202020204" charset="0"/>
              </a:rPr>
              <a:t>Foundational Sonar</a:t>
            </a:r>
          </a:p>
          <a:p>
            <a:pPr marL="285750" indent="-285750">
              <a:buFont typeface="Arial" panose="020B0604020202020204" pitchFamily="34" charset="0"/>
              <a:buChar char="•"/>
            </a:pPr>
            <a:r>
              <a:rPr lang="en-US" sz="3600" dirty="0">
                <a:solidFill>
                  <a:schemeClr val="bg1"/>
                </a:solidFill>
                <a:latin typeface="Archive" panose="020B0604020202020204" charset="0"/>
              </a:rPr>
              <a:t>Foundational ROV</a:t>
            </a:r>
          </a:p>
          <a:p>
            <a:pPr marL="285750" indent="-285750">
              <a:buFont typeface="Arial" panose="020B0604020202020204" pitchFamily="34" charset="0"/>
              <a:buChar char="•"/>
            </a:pPr>
            <a:r>
              <a:rPr lang="en-US" sz="3600" dirty="0">
                <a:solidFill>
                  <a:schemeClr val="bg1"/>
                </a:solidFill>
                <a:latin typeface="Archive" panose="020B0604020202020204" charset="0"/>
              </a:rPr>
              <a:t>Foundational Deck Ops</a:t>
            </a:r>
          </a:p>
        </p:txBody>
      </p:sp>
      <p:sp>
        <p:nvSpPr>
          <p:cNvPr id="12" name="TextBox 11">
            <a:extLst>
              <a:ext uri="{FF2B5EF4-FFF2-40B4-BE49-F238E27FC236}">
                <a16:creationId xmlns:a16="http://schemas.microsoft.com/office/drawing/2014/main" id="{CDD4F08C-54A5-B439-BB47-C5B2FA45DB64}"/>
              </a:ext>
            </a:extLst>
          </p:cNvPr>
          <p:cNvSpPr txBox="1"/>
          <p:nvPr/>
        </p:nvSpPr>
        <p:spPr>
          <a:xfrm>
            <a:off x="646449" y="5996903"/>
            <a:ext cx="8921032" cy="3693319"/>
          </a:xfrm>
          <a:prstGeom prst="rect">
            <a:avLst/>
          </a:prstGeom>
          <a:noFill/>
        </p:spPr>
        <p:txBody>
          <a:bodyPr wrap="none" rtlCol="0">
            <a:spAutoFit/>
          </a:bodyPr>
          <a:lstStyle/>
          <a:p>
            <a:r>
              <a:rPr lang="en-US" sz="3600" dirty="0">
                <a:solidFill>
                  <a:schemeClr val="bg1"/>
                </a:solidFill>
                <a:latin typeface="Archive" panose="020B0604020202020204" charset="0"/>
              </a:rPr>
              <a:t>Microcredentials In development:</a:t>
            </a:r>
          </a:p>
          <a:p>
            <a:pPr marL="285750" indent="-285750">
              <a:buFont typeface="Arial" panose="020B0604020202020204" pitchFamily="34" charset="0"/>
              <a:buChar char="•"/>
            </a:pPr>
            <a:r>
              <a:rPr lang="en-US" sz="3600" dirty="0">
                <a:solidFill>
                  <a:schemeClr val="bg1"/>
                </a:solidFill>
                <a:latin typeface="Archive" panose="020B0604020202020204" charset="0"/>
              </a:rPr>
              <a:t>Intermediate Glider software</a:t>
            </a:r>
          </a:p>
          <a:p>
            <a:pPr marL="285750" indent="-285750">
              <a:buFont typeface="Arial" panose="020B0604020202020204" pitchFamily="34" charset="0"/>
              <a:buChar char="•"/>
            </a:pPr>
            <a:r>
              <a:rPr lang="en-US" sz="3600" dirty="0">
                <a:solidFill>
                  <a:schemeClr val="bg1"/>
                </a:solidFill>
                <a:latin typeface="Archive" panose="020B0604020202020204" charset="0"/>
              </a:rPr>
              <a:t>advanced Glider</a:t>
            </a:r>
          </a:p>
          <a:p>
            <a:pPr marL="285750" indent="-285750">
              <a:buFont typeface="Arial" panose="020B0604020202020204" pitchFamily="34" charset="0"/>
              <a:buChar char="•"/>
            </a:pPr>
            <a:r>
              <a:rPr lang="en-US" sz="3600" dirty="0">
                <a:solidFill>
                  <a:schemeClr val="bg1"/>
                </a:solidFill>
                <a:latin typeface="Archive" panose="020B0604020202020204" charset="0"/>
              </a:rPr>
              <a:t>Advanced multibeam sonar</a:t>
            </a:r>
          </a:p>
          <a:p>
            <a:pPr marL="285750" indent="-285750">
              <a:buFont typeface="Arial" panose="020B0604020202020204" pitchFamily="34" charset="0"/>
              <a:buChar char="•"/>
            </a:pPr>
            <a:r>
              <a:rPr lang="en-US" sz="3600" dirty="0">
                <a:solidFill>
                  <a:schemeClr val="bg1"/>
                </a:solidFill>
                <a:latin typeface="Archive" panose="020B0604020202020204" charset="0"/>
              </a:rPr>
              <a:t>Foundational Prototyping</a:t>
            </a:r>
          </a:p>
          <a:p>
            <a:pPr marL="285750" indent="-285750">
              <a:buFont typeface="Arial" panose="020B0604020202020204" pitchFamily="34" charset="0"/>
              <a:buChar char="•"/>
            </a:pPr>
            <a:r>
              <a:rPr lang="en-US" sz="3600" dirty="0">
                <a:solidFill>
                  <a:schemeClr val="bg1"/>
                </a:solidFill>
                <a:latin typeface="Archive" panose="020B0604020202020204" charset="0"/>
              </a:rPr>
              <a:t>Foundational Floats</a:t>
            </a:r>
            <a:endParaRPr lang="en-US" dirty="0"/>
          </a:p>
          <a:p>
            <a:endParaRPr lang="en-US" dirty="0"/>
          </a:p>
        </p:txBody>
      </p:sp>
      <p:sp>
        <p:nvSpPr>
          <p:cNvPr id="9" name="TextBox 8">
            <a:extLst>
              <a:ext uri="{FF2B5EF4-FFF2-40B4-BE49-F238E27FC236}">
                <a16:creationId xmlns:a16="http://schemas.microsoft.com/office/drawing/2014/main" id="{EAD2836A-26C0-6CA9-CCAE-A705D378EACB}"/>
              </a:ext>
            </a:extLst>
          </p:cNvPr>
          <p:cNvSpPr txBox="1"/>
          <p:nvPr/>
        </p:nvSpPr>
        <p:spPr>
          <a:xfrm>
            <a:off x="10536685" y="4266337"/>
            <a:ext cx="7324441" cy="1754326"/>
          </a:xfrm>
          <a:prstGeom prst="rect">
            <a:avLst/>
          </a:prstGeom>
          <a:noFill/>
        </p:spPr>
        <p:txBody>
          <a:bodyPr wrap="none" rtlCol="0">
            <a:spAutoFit/>
          </a:bodyPr>
          <a:lstStyle/>
          <a:p>
            <a:r>
              <a:rPr lang="en-US" sz="3600" dirty="0">
                <a:solidFill>
                  <a:schemeClr val="bg1"/>
                </a:solidFill>
                <a:latin typeface="Archive" panose="020B0604020202020204" charset="0"/>
              </a:rPr>
              <a:t>Microcredentials online:</a:t>
            </a:r>
          </a:p>
          <a:p>
            <a:pPr marL="285750" indent="-285750">
              <a:buFont typeface="Arial" panose="020B0604020202020204" pitchFamily="34" charset="0"/>
              <a:buChar char="•"/>
            </a:pPr>
            <a:r>
              <a:rPr lang="en-US" sz="3600" dirty="0">
                <a:solidFill>
                  <a:schemeClr val="bg1"/>
                </a:solidFill>
                <a:latin typeface="Archive" panose="020B0604020202020204" charset="0"/>
              </a:rPr>
              <a:t>What is the blue economy</a:t>
            </a:r>
          </a:p>
          <a:p>
            <a:pPr marL="285750" indent="-285750">
              <a:buFont typeface="Arial" panose="020B0604020202020204" pitchFamily="34" charset="0"/>
              <a:buChar char="•"/>
            </a:pPr>
            <a:r>
              <a:rPr lang="en-US" sz="3600" dirty="0">
                <a:solidFill>
                  <a:schemeClr val="bg1"/>
                </a:solidFill>
                <a:latin typeface="Archive" panose="020B0604020202020204" charset="0"/>
              </a:rPr>
              <a:t>What is marine technology</a:t>
            </a:r>
            <a:endParaRPr lang="en-US" dirty="0"/>
          </a:p>
        </p:txBody>
      </p:sp>
    </p:spTree>
    <p:extLst>
      <p:ext uri="{BB962C8B-B14F-4D97-AF65-F5344CB8AC3E}">
        <p14:creationId xmlns:p14="http://schemas.microsoft.com/office/powerpoint/2010/main" val="396759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2"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A0F24-6E5B-2C1B-10E4-D098CF7BE4B7}"/>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E4F48CF5-9C44-8287-51EC-7848BDA83C03}"/>
              </a:ext>
            </a:extLst>
          </p:cNvPr>
          <p:cNvPicPr>
            <a:picLocks noChangeAspect="1"/>
          </p:cNvPicPr>
          <p:nvPr/>
        </p:nvPicPr>
        <p:blipFill>
          <a:blip r:embed="rId3"/>
          <a:srcRect/>
          <a:stretch>
            <a:fillRect/>
          </a:stretch>
        </p:blipFill>
        <p:spPr>
          <a:xfrm>
            <a:off x="0" y="0"/>
            <a:ext cx="18288000" cy="10287000"/>
          </a:xfrm>
          <a:prstGeom prst="rect">
            <a:avLst/>
          </a:prstGeom>
        </p:spPr>
      </p:pic>
      <p:grpSp>
        <p:nvGrpSpPr>
          <p:cNvPr id="3" name="Group 3">
            <a:extLst>
              <a:ext uri="{FF2B5EF4-FFF2-40B4-BE49-F238E27FC236}">
                <a16:creationId xmlns:a16="http://schemas.microsoft.com/office/drawing/2014/main" id="{C20451A0-9FC5-2B1F-97B1-1AE4E1A1BEAD}"/>
              </a:ext>
            </a:extLst>
          </p:cNvPr>
          <p:cNvGrpSpPr/>
          <p:nvPr/>
        </p:nvGrpSpPr>
        <p:grpSpPr>
          <a:xfrm>
            <a:off x="-238094" y="-280604"/>
            <a:ext cx="18764188" cy="10848208"/>
            <a:chOff x="-29303" y="-47625"/>
            <a:chExt cx="5776373" cy="3339515"/>
          </a:xfrm>
        </p:grpSpPr>
        <p:sp>
          <p:nvSpPr>
            <p:cNvPr id="4" name="Freeform 4">
              <a:extLst>
                <a:ext uri="{FF2B5EF4-FFF2-40B4-BE49-F238E27FC236}">
                  <a16:creationId xmlns:a16="http://schemas.microsoft.com/office/drawing/2014/main" id="{0AD56117-AE53-BD98-A959-3E3B99554CF3}"/>
                </a:ext>
              </a:extLst>
            </p:cNvPr>
            <p:cNvSpPr/>
            <p:nvPr/>
          </p:nvSpPr>
          <p:spPr>
            <a:xfrm>
              <a:off x="-29303" y="19420"/>
              <a:ext cx="5776373" cy="3272470"/>
            </a:xfrm>
            <a:custGeom>
              <a:avLst/>
              <a:gdLst/>
              <a:ahLst/>
              <a:cxnLst/>
              <a:rect l="l" t="t" r="r" b="b"/>
              <a:pathLst>
                <a:path w="5776373" h="3272470">
                  <a:moveTo>
                    <a:pt x="0" y="0"/>
                  </a:moveTo>
                  <a:lnTo>
                    <a:pt x="5776373" y="0"/>
                  </a:lnTo>
                  <a:lnTo>
                    <a:pt x="5776373" y="3272470"/>
                  </a:lnTo>
                  <a:lnTo>
                    <a:pt x="0" y="3272470"/>
                  </a:lnTo>
                  <a:close/>
                </a:path>
              </a:pathLst>
            </a:custGeom>
            <a:solidFill>
              <a:srgbClr val="002D6A">
                <a:alpha val="60000"/>
              </a:srgbClr>
            </a:solidFill>
          </p:spPr>
          <p:txBody>
            <a:bodyPr/>
            <a:lstStyle/>
            <a:p>
              <a:r>
                <a:rPr lang="en-US" dirty="0"/>
                <a:t>Mi</a:t>
              </a:r>
            </a:p>
          </p:txBody>
        </p:sp>
        <p:sp>
          <p:nvSpPr>
            <p:cNvPr id="5" name="TextBox 5">
              <a:extLst>
                <a:ext uri="{FF2B5EF4-FFF2-40B4-BE49-F238E27FC236}">
                  <a16:creationId xmlns:a16="http://schemas.microsoft.com/office/drawing/2014/main" id="{4413309E-EED3-7BFD-9444-C4E8E78BB068}"/>
                </a:ext>
              </a:extLst>
            </p:cNvPr>
            <p:cNvSpPr txBox="1"/>
            <p:nvPr/>
          </p:nvSpPr>
          <p:spPr>
            <a:xfrm>
              <a:off x="0" y="-47625"/>
              <a:ext cx="812800" cy="860425"/>
            </a:xfrm>
            <a:prstGeom prst="rect">
              <a:avLst/>
            </a:prstGeom>
          </p:spPr>
          <p:txBody>
            <a:bodyPr lIns="50800" tIns="50800" rIns="50800" bIns="50800" rtlCol="0" anchor="ctr"/>
            <a:lstStyle/>
            <a:p>
              <a:pPr algn="ctr">
                <a:lnSpc>
                  <a:spcPts val="2380"/>
                </a:lnSpc>
              </a:pPr>
              <a:endParaRPr/>
            </a:p>
          </p:txBody>
        </p:sp>
      </p:grpSp>
      <p:grpSp>
        <p:nvGrpSpPr>
          <p:cNvPr id="6" name="Group 6">
            <a:extLst>
              <a:ext uri="{FF2B5EF4-FFF2-40B4-BE49-F238E27FC236}">
                <a16:creationId xmlns:a16="http://schemas.microsoft.com/office/drawing/2014/main" id="{CF482CA0-3ADC-A7F0-6319-5B1EAEC01021}"/>
              </a:ext>
            </a:extLst>
          </p:cNvPr>
          <p:cNvGrpSpPr/>
          <p:nvPr/>
        </p:nvGrpSpPr>
        <p:grpSpPr>
          <a:xfrm rot="-10800000">
            <a:off x="-3161943" y="-4686300"/>
            <a:ext cx="24611885" cy="15603800"/>
            <a:chOff x="0" y="0"/>
            <a:chExt cx="32815847" cy="17350463"/>
          </a:xfrm>
        </p:grpSpPr>
        <p:pic>
          <p:nvPicPr>
            <p:cNvPr id="7" name="Picture 7">
              <a:extLst>
                <a:ext uri="{FF2B5EF4-FFF2-40B4-BE49-F238E27FC236}">
                  <a16:creationId xmlns:a16="http://schemas.microsoft.com/office/drawing/2014/main" id="{BA9FB893-B517-1F97-150D-AC7CD59E0755}"/>
                </a:ext>
              </a:extLst>
            </p:cNvPr>
            <p:cNvPicPr>
              <a:picLocks noChangeAspect="1"/>
            </p:cNvPicPr>
            <p:nvPr/>
          </p:nvPicPr>
          <p:blipFill>
            <a:blip r:embed="rId4">
              <a:alphaModFix amt="4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979099">
              <a:off x="2473344" y="2570134"/>
              <a:ext cx="12293997" cy="12109587"/>
            </a:xfrm>
            <a:prstGeom prst="rect">
              <a:avLst/>
            </a:prstGeom>
          </p:spPr>
        </p:pic>
        <p:pic>
          <p:nvPicPr>
            <p:cNvPr id="8" name="Picture 8">
              <a:extLst>
                <a:ext uri="{FF2B5EF4-FFF2-40B4-BE49-F238E27FC236}">
                  <a16:creationId xmlns:a16="http://schemas.microsoft.com/office/drawing/2014/main" id="{3D3744F7-FE79-B4B7-5E27-A457C2FEF8DF}"/>
                </a:ext>
              </a:extLst>
            </p:cNvPr>
            <p:cNvPicPr>
              <a:picLocks noChangeAspect="1"/>
            </p:cNvPicPr>
            <p:nvPr/>
          </p:nvPicPr>
          <p:blipFill>
            <a:blip r:embed="rId4">
              <a:alphaModFix amt="4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979099">
              <a:off x="18048506" y="2670742"/>
              <a:ext cx="12293997" cy="12109587"/>
            </a:xfrm>
            <a:prstGeom prst="rect">
              <a:avLst/>
            </a:prstGeom>
          </p:spPr>
        </p:pic>
      </p:grpSp>
      <p:sp>
        <p:nvSpPr>
          <p:cNvPr id="13" name="TextBox 13">
            <a:extLst>
              <a:ext uri="{FF2B5EF4-FFF2-40B4-BE49-F238E27FC236}">
                <a16:creationId xmlns:a16="http://schemas.microsoft.com/office/drawing/2014/main" id="{6D53561B-EE39-C04C-064E-A72D6E9763E6}"/>
              </a:ext>
            </a:extLst>
          </p:cNvPr>
          <p:cNvSpPr txBox="1"/>
          <p:nvPr/>
        </p:nvSpPr>
        <p:spPr>
          <a:xfrm>
            <a:off x="481076" y="342020"/>
            <a:ext cx="17447542" cy="983218"/>
          </a:xfrm>
          <a:prstGeom prst="rect">
            <a:avLst/>
          </a:prstGeom>
        </p:spPr>
        <p:txBody>
          <a:bodyPr wrap="square" lIns="0" tIns="0" rIns="0" bIns="0" rtlCol="0" anchor="t">
            <a:spAutoFit/>
          </a:bodyPr>
          <a:lstStyle/>
          <a:p>
            <a:pPr>
              <a:lnSpc>
                <a:spcPts val="7446"/>
              </a:lnSpc>
            </a:pPr>
            <a:r>
              <a:rPr lang="en-US" sz="7446" dirty="0">
                <a:solidFill>
                  <a:srgbClr val="FDBB30"/>
                </a:solidFill>
                <a:latin typeface="Archive"/>
              </a:rPr>
              <a:t>Cultivating Awarding partners</a:t>
            </a:r>
            <a:endParaRPr lang="en-US" sz="7446" dirty="0">
              <a:solidFill>
                <a:srgbClr val="FFFFFF"/>
              </a:solidFill>
              <a:latin typeface="Archive"/>
            </a:endParaRPr>
          </a:p>
        </p:txBody>
      </p:sp>
      <p:pic>
        <p:nvPicPr>
          <p:cNvPr id="19" name="Picture 19">
            <a:extLst>
              <a:ext uri="{FF2B5EF4-FFF2-40B4-BE49-F238E27FC236}">
                <a16:creationId xmlns:a16="http://schemas.microsoft.com/office/drawing/2014/main" id="{851939DD-6F71-0DEE-7D29-A1995F31B6F7}"/>
              </a:ext>
            </a:extLst>
          </p:cNvPr>
          <p:cNvPicPr>
            <a:picLocks noChangeAspect="1"/>
          </p:cNvPicPr>
          <p:nvPr/>
        </p:nvPicPr>
        <p:blipFill>
          <a:blip r:embed="rId6"/>
          <a:srcRect l="61047" b="27660"/>
          <a:stretch>
            <a:fillRect/>
          </a:stretch>
        </p:blipFill>
        <p:spPr>
          <a:xfrm>
            <a:off x="16099273" y="8987957"/>
            <a:ext cx="1380073" cy="858597"/>
          </a:xfrm>
          <a:prstGeom prst="rect">
            <a:avLst/>
          </a:prstGeom>
        </p:spPr>
      </p:pic>
      <p:cxnSp>
        <p:nvCxnSpPr>
          <p:cNvPr id="21" name="Straight Connector 20">
            <a:extLst>
              <a:ext uri="{FF2B5EF4-FFF2-40B4-BE49-F238E27FC236}">
                <a16:creationId xmlns:a16="http://schemas.microsoft.com/office/drawing/2014/main" id="{50D85AE0-118F-2617-788C-4607B64D14B3}"/>
              </a:ext>
            </a:extLst>
          </p:cNvPr>
          <p:cNvCxnSpPr>
            <a:cxnSpLocks/>
          </p:cNvCxnSpPr>
          <p:nvPr/>
        </p:nvCxnSpPr>
        <p:spPr>
          <a:xfrm flipV="1">
            <a:off x="685932" y="1314866"/>
            <a:ext cx="4425188" cy="327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351E5DE-83F3-DC25-4BA7-CB1300D64FDB}"/>
              </a:ext>
            </a:extLst>
          </p:cNvPr>
          <p:cNvSpPr txBox="1"/>
          <p:nvPr/>
        </p:nvSpPr>
        <p:spPr>
          <a:xfrm>
            <a:off x="661689" y="1835801"/>
            <a:ext cx="9634369" cy="5509200"/>
          </a:xfrm>
          <a:prstGeom prst="rect">
            <a:avLst/>
          </a:prstGeom>
          <a:noFill/>
        </p:spPr>
        <p:txBody>
          <a:bodyPr wrap="none" rtlCol="0">
            <a:spAutoFit/>
          </a:bodyPr>
          <a:lstStyle/>
          <a:p>
            <a:r>
              <a:rPr lang="en-US" sz="3200" dirty="0">
                <a:solidFill>
                  <a:schemeClr val="bg1"/>
                </a:solidFill>
                <a:latin typeface="Archive" panose="020B0604020202020204" charset="0"/>
              </a:rPr>
              <a:t>Rutgers University</a:t>
            </a:r>
          </a:p>
          <a:p>
            <a:r>
              <a:rPr lang="en-US" sz="3200" dirty="0">
                <a:solidFill>
                  <a:schemeClr val="bg1"/>
                </a:solidFill>
                <a:latin typeface="Archive" panose="020B0604020202020204" charset="0"/>
              </a:rPr>
              <a:t>Northwestern Michigan College</a:t>
            </a:r>
          </a:p>
          <a:p>
            <a:r>
              <a:rPr lang="en-US" sz="3200" dirty="0">
                <a:solidFill>
                  <a:schemeClr val="bg1"/>
                </a:solidFill>
                <a:latin typeface="Archive" panose="020B0604020202020204" charset="0"/>
              </a:rPr>
              <a:t>University of Alaska</a:t>
            </a:r>
          </a:p>
          <a:p>
            <a:r>
              <a:rPr lang="en-US" sz="3200" dirty="0">
                <a:solidFill>
                  <a:schemeClr val="bg1"/>
                </a:solidFill>
                <a:latin typeface="Archive" panose="020B0604020202020204" charset="0"/>
              </a:rPr>
              <a:t>Stockton University</a:t>
            </a:r>
          </a:p>
          <a:p>
            <a:r>
              <a:rPr lang="en-US" sz="3200" dirty="0">
                <a:solidFill>
                  <a:schemeClr val="bg1"/>
                </a:solidFill>
                <a:latin typeface="Archive" panose="020B0604020202020204" charset="0"/>
              </a:rPr>
              <a:t>University of Southern Mississippi</a:t>
            </a:r>
          </a:p>
          <a:p>
            <a:r>
              <a:rPr lang="en-US" sz="3200" dirty="0">
                <a:solidFill>
                  <a:schemeClr val="bg1"/>
                </a:solidFill>
                <a:latin typeface="Archive" panose="020B0604020202020204" charset="0"/>
              </a:rPr>
              <a:t>University of Washington</a:t>
            </a:r>
          </a:p>
          <a:p>
            <a:r>
              <a:rPr lang="en-US" sz="3200" dirty="0">
                <a:solidFill>
                  <a:schemeClr val="bg1"/>
                </a:solidFill>
                <a:latin typeface="Archive" panose="020B0604020202020204" charset="0"/>
              </a:rPr>
              <a:t>Oregon State University</a:t>
            </a:r>
          </a:p>
          <a:p>
            <a:r>
              <a:rPr lang="en-US" sz="3200" dirty="0">
                <a:solidFill>
                  <a:schemeClr val="bg1"/>
                </a:solidFill>
                <a:latin typeface="Archive" panose="020B0604020202020204" charset="0"/>
              </a:rPr>
              <a:t>University of Rhode Island</a:t>
            </a:r>
          </a:p>
          <a:p>
            <a:r>
              <a:rPr lang="en-US" sz="3200" dirty="0">
                <a:solidFill>
                  <a:schemeClr val="bg1"/>
                </a:solidFill>
                <a:latin typeface="Archive" panose="020B0604020202020204" charset="0"/>
              </a:rPr>
              <a:t>University of Massachusetts - Boston</a:t>
            </a:r>
          </a:p>
          <a:p>
            <a:r>
              <a:rPr lang="en-US" sz="3200" dirty="0">
                <a:solidFill>
                  <a:schemeClr val="bg1"/>
                </a:solidFill>
                <a:latin typeface="Archive" panose="020B0604020202020204" charset="0"/>
              </a:rPr>
              <a:t>University of New Hampshire</a:t>
            </a:r>
          </a:p>
          <a:p>
            <a:r>
              <a:rPr lang="en-US" sz="3200" dirty="0">
                <a:solidFill>
                  <a:schemeClr val="bg1"/>
                </a:solidFill>
                <a:latin typeface="Archive" panose="020B0604020202020204" charset="0"/>
              </a:rPr>
              <a:t>Mississippi Gulf Coast Community College</a:t>
            </a:r>
          </a:p>
        </p:txBody>
      </p:sp>
      <p:sp>
        <p:nvSpPr>
          <p:cNvPr id="9" name="TextBox 8">
            <a:extLst>
              <a:ext uri="{FF2B5EF4-FFF2-40B4-BE49-F238E27FC236}">
                <a16:creationId xmlns:a16="http://schemas.microsoft.com/office/drawing/2014/main" id="{49867465-DF73-7BD7-5FA5-C2E72B73E767}"/>
              </a:ext>
            </a:extLst>
          </p:cNvPr>
          <p:cNvSpPr txBox="1"/>
          <p:nvPr/>
        </p:nvSpPr>
        <p:spPr>
          <a:xfrm>
            <a:off x="10571879" y="1835801"/>
            <a:ext cx="7213834" cy="5016758"/>
          </a:xfrm>
          <a:prstGeom prst="rect">
            <a:avLst/>
          </a:prstGeom>
          <a:noFill/>
        </p:spPr>
        <p:txBody>
          <a:bodyPr wrap="none" rtlCol="0">
            <a:spAutoFit/>
          </a:bodyPr>
          <a:lstStyle/>
          <a:p>
            <a:r>
              <a:rPr lang="en-US" sz="3200" dirty="0">
                <a:solidFill>
                  <a:schemeClr val="bg1"/>
                </a:solidFill>
                <a:latin typeface="Archive" panose="020B0604020202020204" charset="0"/>
              </a:rPr>
              <a:t>PLOCAN</a:t>
            </a:r>
          </a:p>
          <a:p>
            <a:r>
              <a:rPr lang="en-US" sz="3200" dirty="0">
                <a:solidFill>
                  <a:schemeClr val="bg1"/>
                </a:solidFill>
                <a:latin typeface="Archive" panose="020B0604020202020204" charset="0"/>
              </a:rPr>
              <a:t>University of Delaware </a:t>
            </a:r>
          </a:p>
          <a:p>
            <a:r>
              <a:rPr lang="en-US" sz="3200" dirty="0">
                <a:solidFill>
                  <a:schemeClr val="bg1"/>
                </a:solidFill>
                <a:latin typeface="Archive" panose="020B0604020202020204" charset="0"/>
              </a:rPr>
              <a:t>Mississippi State University</a:t>
            </a:r>
          </a:p>
          <a:p>
            <a:r>
              <a:rPr lang="en-US" sz="3200" dirty="0">
                <a:solidFill>
                  <a:schemeClr val="bg1"/>
                </a:solidFill>
                <a:latin typeface="Archive" panose="020B0604020202020204" charset="0"/>
              </a:rPr>
              <a:t>Pearl River Community College</a:t>
            </a:r>
          </a:p>
          <a:p>
            <a:r>
              <a:rPr lang="en-US" sz="3200" dirty="0">
                <a:solidFill>
                  <a:schemeClr val="bg1"/>
                </a:solidFill>
                <a:latin typeface="Archive" panose="020B0604020202020204" charset="0"/>
              </a:rPr>
              <a:t>University of South Florida</a:t>
            </a:r>
          </a:p>
          <a:p>
            <a:r>
              <a:rPr lang="en-US" sz="3200" dirty="0">
                <a:solidFill>
                  <a:schemeClr val="bg1"/>
                </a:solidFill>
                <a:latin typeface="Archive" panose="020B0604020202020204" charset="0"/>
              </a:rPr>
              <a:t>Florida Atlantic University</a:t>
            </a:r>
          </a:p>
          <a:p>
            <a:r>
              <a:rPr lang="en-US" sz="3200" dirty="0">
                <a:solidFill>
                  <a:schemeClr val="bg1"/>
                </a:solidFill>
                <a:latin typeface="Archive" panose="020B0604020202020204" charset="0"/>
              </a:rPr>
              <a:t>UCSD - Scripps</a:t>
            </a:r>
          </a:p>
          <a:p>
            <a:r>
              <a:rPr lang="en-US" sz="3200" dirty="0">
                <a:solidFill>
                  <a:schemeClr val="bg1"/>
                </a:solidFill>
                <a:latin typeface="Archive" panose="020B0604020202020204" charset="0"/>
              </a:rPr>
              <a:t>East Carolina University</a:t>
            </a:r>
          </a:p>
          <a:p>
            <a:r>
              <a:rPr lang="en-US" sz="3200" dirty="0">
                <a:solidFill>
                  <a:schemeClr val="bg1"/>
                </a:solidFill>
                <a:latin typeface="Archive" panose="020B0604020202020204" charset="0"/>
              </a:rPr>
              <a:t>University of Virgin Islands</a:t>
            </a:r>
          </a:p>
          <a:p>
            <a:r>
              <a:rPr lang="en-US" sz="3200" dirty="0">
                <a:solidFill>
                  <a:schemeClr val="bg1"/>
                </a:solidFill>
                <a:latin typeface="Archive" panose="020B0604020202020204" charset="0"/>
              </a:rPr>
              <a:t>National Oceanography Centre</a:t>
            </a:r>
          </a:p>
        </p:txBody>
      </p:sp>
      <p:sp>
        <p:nvSpPr>
          <p:cNvPr id="10" name="TextBox 9">
            <a:extLst>
              <a:ext uri="{FF2B5EF4-FFF2-40B4-BE49-F238E27FC236}">
                <a16:creationId xmlns:a16="http://schemas.microsoft.com/office/drawing/2014/main" id="{3C574B00-48D2-E2D0-4761-C38CBAF34422}"/>
              </a:ext>
            </a:extLst>
          </p:cNvPr>
          <p:cNvSpPr txBox="1"/>
          <p:nvPr/>
        </p:nvSpPr>
        <p:spPr>
          <a:xfrm>
            <a:off x="3065987" y="8239168"/>
            <a:ext cx="12277720" cy="1077218"/>
          </a:xfrm>
          <a:prstGeom prst="rect">
            <a:avLst/>
          </a:prstGeom>
          <a:noFill/>
        </p:spPr>
        <p:txBody>
          <a:bodyPr wrap="none" rtlCol="0">
            <a:spAutoFit/>
          </a:bodyPr>
          <a:lstStyle/>
          <a:p>
            <a:r>
              <a:rPr lang="en-US" sz="3200" dirty="0">
                <a:solidFill>
                  <a:schemeClr val="bg1"/>
                </a:solidFill>
                <a:latin typeface="Archive" panose="020B0604020202020204" charset="0"/>
              </a:rPr>
              <a:t>Developing relationships with companies and </a:t>
            </a:r>
          </a:p>
          <a:p>
            <a:r>
              <a:rPr lang="en-US" sz="3200" dirty="0">
                <a:solidFill>
                  <a:schemeClr val="bg1"/>
                </a:solidFill>
                <a:latin typeface="Archive" panose="020B0604020202020204" charset="0"/>
              </a:rPr>
              <a:t>Independent Trainers to serve as awarding partners</a:t>
            </a:r>
            <a:endParaRPr lang="en-US" sz="3200" dirty="0"/>
          </a:p>
        </p:txBody>
      </p:sp>
    </p:spTree>
    <p:extLst>
      <p:ext uri="{BB962C8B-B14F-4D97-AF65-F5344CB8AC3E}">
        <p14:creationId xmlns:p14="http://schemas.microsoft.com/office/powerpoint/2010/main" val="280830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B6F3F-5785-F8C3-96BE-A06064AAD07E}"/>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0D097F94-B6D8-A384-F773-DB3B75233972}"/>
              </a:ext>
            </a:extLst>
          </p:cNvPr>
          <p:cNvPicPr>
            <a:picLocks noChangeAspect="1"/>
          </p:cNvPicPr>
          <p:nvPr/>
        </p:nvPicPr>
        <p:blipFill>
          <a:blip r:embed="rId3"/>
          <a:srcRect/>
          <a:stretch>
            <a:fillRect/>
          </a:stretch>
        </p:blipFill>
        <p:spPr>
          <a:xfrm>
            <a:off x="0" y="0"/>
            <a:ext cx="18288000" cy="10287000"/>
          </a:xfrm>
          <a:prstGeom prst="rect">
            <a:avLst/>
          </a:prstGeom>
        </p:spPr>
      </p:pic>
      <p:sp>
        <p:nvSpPr>
          <p:cNvPr id="13" name="TextBox 13">
            <a:extLst>
              <a:ext uri="{FF2B5EF4-FFF2-40B4-BE49-F238E27FC236}">
                <a16:creationId xmlns:a16="http://schemas.microsoft.com/office/drawing/2014/main" id="{5B51C309-F4BC-BC4C-3E99-B4E4767B7CE7}"/>
              </a:ext>
            </a:extLst>
          </p:cNvPr>
          <p:cNvSpPr txBox="1"/>
          <p:nvPr/>
        </p:nvSpPr>
        <p:spPr>
          <a:xfrm>
            <a:off x="481076" y="342020"/>
            <a:ext cx="16435324" cy="983218"/>
          </a:xfrm>
          <a:prstGeom prst="rect">
            <a:avLst/>
          </a:prstGeom>
        </p:spPr>
        <p:txBody>
          <a:bodyPr wrap="square" lIns="0" tIns="0" rIns="0" bIns="0" rtlCol="0" anchor="t">
            <a:spAutoFit/>
          </a:bodyPr>
          <a:lstStyle/>
          <a:p>
            <a:pPr>
              <a:lnSpc>
                <a:spcPts val="7446"/>
              </a:lnSpc>
            </a:pPr>
            <a:r>
              <a:rPr lang="en-US" sz="7446" dirty="0">
                <a:solidFill>
                  <a:srgbClr val="FDBB30"/>
                </a:solidFill>
                <a:latin typeface="Archive"/>
              </a:rPr>
              <a:t>awarding Microcredentials</a:t>
            </a:r>
            <a:endParaRPr lang="en-US" sz="7446" dirty="0">
              <a:solidFill>
                <a:srgbClr val="FFFFFF"/>
              </a:solidFill>
              <a:latin typeface="Archive"/>
            </a:endParaRPr>
          </a:p>
        </p:txBody>
      </p:sp>
      <p:sp>
        <p:nvSpPr>
          <p:cNvPr id="18" name="TextBox 18">
            <a:extLst>
              <a:ext uri="{FF2B5EF4-FFF2-40B4-BE49-F238E27FC236}">
                <a16:creationId xmlns:a16="http://schemas.microsoft.com/office/drawing/2014/main" id="{9DE4B685-5CEF-E8EE-AA9D-6D74F754AD37}"/>
              </a:ext>
            </a:extLst>
          </p:cNvPr>
          <p:cNvSpPr txBox="1"/>
          <p:nvPr/>
        </p:nvSpPr>
        <p:spPr>
          <a:xfrm>
            <a:off x="2764879" y="2474760"/>
            <a:ext cx="13473108" cy="7036542"/>
          </a:xfrm>
          <a:prstGeom prst="rect">
            <a:avLst/>
          </a:prstGeom>
        </p:spPr>
        <p:txBody>
          <a:bodyPr wrap="square" lIns="0" tIns="0" rIns="0" bIns="0" rtlCol="0" anchor="t">
            <a:spAutoFit/>
          </a:bodyPr>
          <a:lstStyle/>
          <a:p>
            <a:pPr>
              <a:lnSpc>
                <a:spcPts val="4199"/>
              </a:lnSpc>
            </a:pPr>
            <a:r>
              <a:rPr lang="en-US" sz="4400" b="1" dirty="0">
                <a:solidFill>
                  <a:schemeClr val="bg1"/>
                </a:solidFill>
                <a:latin typeface="Mont"/>
              </a:rPr>
              <a:t>Competencies equate to badges</a:t>
            </a:r>
          </a:p>
          <a:p>
            <a:pPr>
              <a:lnSpc>
                <a:spcPts val="4199"/>
              </a:lnSpc>
            </a:pPr>
            <a:endParaRPr lang="en-US" sz="4400" b="1" dirty="0">
              <a:solidFill>
                <a:schemeClr val="bg1"/>
              </a:solidFill>
              <a:latin typeface="Mont"/>
            </a:endParaRPr>
          </a:p>
          <a:p>
            <a:pPr>
              <a:lnSpc>
                <a:spcPts val="4199"/>
              </a:lnSpc>
            </a:pPr>
            <a:r>
              <a:rPr lang="en-US" sz="4400" b="1" dirty="0">
                <a:solidFill>
                  <a:schemeClr val="bg1"/>
                </a:solidFill>
                <a:latin typeface="Mont"/>
              </a:rPr>
              <a:t>Badges vary in length of time</a:t>
            </a:r>
          </a:p>
          <a:p>
            <a:pPr>
              <a:lnSpc>
                <a:spcPts val="4199"/>
              </a:lnSpc>
            </a:pPr>
            <a:endParaRPr lang="en-US" sz="4400" b="1" dirty="0">
              <a:solidFill>
                <a:schemeClr val="bg1"/>
              </a:solidFill>
              <a:latin typeface="Mont"/>
            </a:endParaRPr>
          </a:p>
          <a:p>
            <a:pPr>
              <a:lnSpc>
                <a:spcPts val="4199"/>
              </a:lnSpc>
            </a:pPr>
            <a:r>
              <a:rPr lang="en-US" sz="4400" b="1" dirty="0">
                <a:solidFill>
                  <a:schemeClr val="bg1"/>
                </a:solidFill>
                <a:latin typeface="Mont"/>
              </a:rPr>
              <a:t>Awarded by MTS to partner schools</a:t>
            </a:r>
          </a:p>
          <a:p>
            <a:pPr>
              <a:lnSpc>
                <a:spcPts val="4199"/>
              </a:lnSpc>
            </a:pPr>
            <a:endParaRPr lang="en-US" sz="4400" b="1" dirty="0">
              <a:solidFill>
                <a:schemeClr val="bg1"/>
              </a:solidFill>
              <a:latin typeface="Mont"/>
            </a:endParaRPr>
          </a:p>
          <a:p>
            <a:pPr>
              <a:lnSpc>
                <a:spcPts val="4199"/>
              </a:lnSpc>
            </a:pPr>
            <a:r>
              <a:rPr lang="en-US" sz="4400" b="1" dirty="0">
                <a:solidFill>
                  <a:schemeClr val="bg1"/>
                </a:solidFill>
                <a:latin typeface="Mont"/>
              </a:rPr>
              <a:t>Partner schools inform MTS</a:t>
            </a:r>
          </a:p>
          <a:p>
            <a:pPr>
              <a:lnSpc>
                <a:spcPts val="4199"/>
              </a:lnSpc>
            </a:pPr>
            <a:endParaRPr lang="en-US" sz="4400" b="1" dirty="0">
              <a:solidFill>
                <a:schemeClr val="bg1"/>
              </a:solidFill>
              <a:latin typeface="Mont"/>
            </a:endParaRPr>
          </a:p>
          <a:p>
            <a:pPr>
              <a:lnSpc>
                <a:spcPts val="4199"/>
              </a:lnSpc>
            </a:pPr>
            <a:r>
              <a:rPr lang="en-US" sz="4400" b="1" dirty="0">
                <a:solidFill>
                  <a:schemeClr val="bg1"/>
                </a:solidFill>
                <a:latin typeface="Mont"/>
              </a:rPr>
              <a:t>Can be alongside locally issued badges</a:t>
            </a:r>
          </a:p>
          <a:p>
            <a:pPr>
              <a:lnSpc>
                <a:spcPts val="4199"/>
              </a:lnSpc>
            </a:pPr>
            <a:endParaRPr lang="en-US" sz="4400" b="1" dirty="0">
              <a:solidFill>
                <a:schemeClr val="bg1"/>
              </a:solidFill>
              <a:latin typeface="Mont"/>
            </a:endParaRPr>
          </a:p>
          <a:p>
            <a:pPr>
              <a:lnSpc>
                <a:spcPts val="4199"/>
              </a:lnSpc>
            </a:pPr>
            <a:r>
              <a:rPr lang="en-US" sz="4400" b="1" dirty="0">
                <a:solidFill>
                  <a:schemeClr val="bg1"/>
                </a:solidFill>
                <a:latin typeface="Mont"/>
              </a:rPr>
              <a:t>Assessment rubrics will be developed</a:t>
            </a:r>
          </a:p>
          <a:p>
            <a:pPr>
              <a:lnSpc>
                <a:spcPts val="4199"/>
              </a:lnSpc>
            </a:pPr>
            <a:endParaRPr lang="en-US" sz="4400" b="1" dirty="0">
              <a:solidFill>
                <a:schemeClr val="bg1"/>
              </a:solidFill>
              <a:latin typeface="Mont"/>
            </a:endParaRPr>
          </a:p>
          <a:p>
            <a:pPr>
              <a:lnSpc>
                <a:spcPts val="4199"/>
              </a:lnSpc>
            </a:pPr>
            <a:endParaRPr lang="en-US" sz="4400" b="1" dirty="0">
              <a:solidFill>
                <a:schemeClr val="bg1"/>
              </a:solidFill>
              <a:latin typeface="Mont"/>
            </a:endParaRPr>
          </a:p>
        </p:txBody>
      </p:sp>
      <p:pic>
        <p:nvPicPr>
          <p:cNvPr id="19" name="Picture 19">
            <a:extLst>
              <a:ext uri="{FF2B5EF4-FFF2-40B4-BE49-F238E27FC236}">
                <a16:creationId xmlns:a16="http://schemas.microsoft.com/office/drawing/2014/main" id="{09A74F73-9971-BE19-F906-675FC4D0A6EB}"/>
              </a:ext>
            </a:extLst>
          </p:cNvPr>
          <p:cNvPicPr>
            <a:picLocks noChangeAspect="1"/>
          </p:cNvPicPr>
          <p:nvPr/>
        </p:nvPicPr>
        <p:blipFill>
          <a:blip r:embed="rId4"/>
          <a:srcRect l="61047" b="27660"/>
          <a:stretch>
            <a:fillRect/>
          </a:stretch>
        </p:blipFill>
        <p:spPr>
          <a:xfrm>
            <a:off x="16099273" y="8987957"/>
            <a:ext cx="1380073" cy="858597"/>
          </a:xfrm>
          <a:prstGeom prst="rect">
            <a:avLst/>
          </a:prstGeom>
        </p:spPr>
      </p:pic>
      <p:cxnSp>
        <p:nvCxnSpPr>
          <p:cNvPr id="21" name="Straight Connector 20">
            <a:extLst>
              <a:ext uri="{FF2B5EF4-FFF2-40B4-BE49-F238E27FC236}">
                <a16:creationId xmlns:a16="http://schemas.microsoft.com/office/drawing/2014/main" id="{F2CB8FF7-0897-0558-5694-80758C970EAB}"/>
              </a:ext>
            </a:extLst>
          </p:cNvPr>
          <p:cNvCxnSpPr>
            <a:cxnSpLocks/>
          </p:cNvCxnSpPr>
          <p:nvPr/>
        </p:nvCxnSpPr>
        <p:spPr>
          <a:xfrm flipV="1">
            <a:off x="685932" y="1314866"/>
            <a:ext cx="4425188" cy="327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453AC751-3642-AD26-2BC0-6EB7B842DB2F}"/>
              </a:ext>
            </a:extLst>
          </p:cNvPr>
          <p:cNvSpPr/>
          <p:nvPr/>
        </p:nvSpPr>
        <p:spPr>
          <a:xfrm>
            <a:off x="597718" y="1717579"/>
            <a:ext cx="1599923" cy="8128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055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10" presetClass="entr" presetSubtype="0" fill="hold" grpId="0" nodeType="afterEffect">
                                  <p:stCondLst>
                                    <p:cond delay="30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8288000" cy="10287000"/>
          </a:xfrm>
          <a:prstGeom prst="rect">
            <a:avLst/>
          </a:prstGeom>
        </p:spPr>
      </p:pic>
      <p:sp>
        <p:nvSpPr>
          <p:cNvPr id="13" name="TextBox 13"/>
          <p:cNvSpPr txBox="1"/>
          <p:nvPr/>
        </p:nvSpPr>
        <p:spPr>
          <a:xfrm>
            <a:off x="481076" y="342020"/>
            <a:ext cx="14377924" cy="983218"/>
          </a:xfrm>
          <a:prstGeom prst="rect">
            <a:avLst/>
          </a:prstGeom>
        </p:spPr>
        <p:txBody>
          <a:bodyPr wrap="square" lIns="0" tIns="0" rIns="0" bIns="0" rtlCol="0" anchor="t">
            <a:spAutoFit/>
          </a:bodyPr>
          <a:lstStyle/>
          <a:p>
            <a:pPr>
              <a:lnSpc>
                <a:spcPts val="7446"/>
              </a:lnSpc>
            </a:pPr>
            <a:r>
              <a:rPr lang="en-US" sz="7446" dirty="0">
                <a:solidFill>
                  <a:srgbClr val="FDBB30"/>
                </a:solidFill>
                <a:latin typeface="Archive"/>
              </a:rPr>
              <a:t>opportunities</a:t>
            </a:r>
            <a:endParaRPr lang="en-US" sz="7446" dirty="0">
              <a:solidFill>
                <a:srgbClr val="FFFFFF"/>
              </a:solidFill>
              <a:latin typeface="Archive"/>
            </a:endParaRPr>
          </a:p>
        </p:txBody>
      </p:sp>
      <p:sp>
        <p:nvSpPr>
          <p:cNvPr id="18" name="TextBox 18"/>
          <p:cNvSpPr txBox="1"/>
          <p:nvPr/>
        </p:nvSpPr>
        <p:spPr>
          <a:xfrm>
            <a:off x="2764879" y="2474760"/>
            <a:ext cx="13473108" cy="4882106"/>
          </a:xfrm>
          <a:prstGeom prst="rect">
            <a:avLst/>
          </a:prstGeom>
        </p:spPr>
        <p:txBody>
          <a:bodyPr wrap="square" lIns="0" tIns="0" rIns="0" bIns="0" rtlCol="0" anchor="t">
            <a:spAutoFit/>
          </a:bodyPr>
          <a:lstStyle/>
          <a:p>
            <a:pPr>
              <a:lnSpc>
                <a:spcPts val="4199"/>
              </a:lnSpc>
            </a:pPr>
            <a:r>
              <a:rPr lang="en-US" sz="4400" b="1" dirty="0">
                <a:solidFill>
                  <a:schemeClr val="bg1"/>
                </a:solidFill>
                <a:latin typeface="Mont"/>
              </a:rPr>
              <a:t>Recruiting for Review Team Members</a:t>
            </a:r>
            <a:br>
              <a:rPr lang="en-US" sz="4400" b="1" dirty="0">
                <a:solidFill>
                  <a:schemeClr val="bg1"/>
                </a:solidFill>
                <a:latin typeface="Mont"/>
              </a:rPr>
            </a:br>
            <a:endParaRPr lang="en-US" sz="4400" b="1" dirty="0">
              <a:solidFill>
                <a:schemeClr val="bg1"/>
              </a:solidFill>
              <a:latin typeface="Mont"/>
            </a:endParaRPr>
          </a:p>
          <a:p>
            <a:pPr>
              <a:lnSpc>
                <a:spcPts val="4199"/>
              </a:lnSpc>
            </a:pPr>
            <a:r>
              <a:rPr lang="en-US" sz="4400" b="1" dirty="0">
                <a:solidFill>
                  <a:schemeClr val="bg1"/>
                </a:solidFill>
                <a:latin typeface="Mont"/>
              </a:rPr>
              <a:t> </a:t>
            </a:r>
            <a:br>
              <a:rPr lang="en-US" sz="4400" b="1" dirty="0">
                <a:solidFill>
                  <a:schemeClr val="bg1"/>
                </a:solidFill>
                <a:latin typeface="Mont"/>
              </a:rPr>
            </a:br>
            <a:r>
              <a:rPr lang="en-US" sz="4400" b="1" dirty="0">
                <a:solidFill>
                  <a:schemeClr val="bg1"/>
                </a:solidFill>
                <a:latin typeface="Mont"/>
              </a:rPr>
              <a:t>Recruiting for partners to implement Foundational ROV, Sonar and Glider</a:t>
            </a:r>
          </a:p>
          <a:p>
            <a:pPr>
              <a:lnSpc>
                <a:spcPts val="4199"/>
              </a:lnSpc>
            </a:pPr>
            <a:br>
              <a:rPr lang="en-US" sz="4400" b="1" dirty="0">
                <a:solidFill>
                  <a:schemeClr val="bg1"/>
                </a:solidFill>
                <a:latin typeface="Mont"/>
              </a:rPr>
            </a:br>
            <a:br>
              <a:rPr lang="en-US" sz="4400" b="1" dirty="0">
                <a:solidFill>
                  <a:schemeClr val="bg1"/>
                </a:solidFill>
                <a:latin typeface="Mont"/>
              </a:rPr>
            </a:br>
            <a:r>
              <a:rPr lang="en-US" sz="4400" b="1" dirty="0">
                <a:solidFill>
                  <a:schemeClr val="bg1"/>
                </a:solidFill>
                <a:latin typeface="Mont"/>
              </a:rPr>
              <a:t>Recruiting students for summer experiences</a:t>
            </a:r>
          </a:p>
          <a:p>
            <a:pPr>
              <a:lnSpc>
                <a:spcPts val="4199"/>
              </a:lnSpc>
            </a:pPr>
            <a:endParaRPr lang="en-US" sz="4400" b="1" dirty="0">
              <a:solidFill>
                <a:schemeClr val="bg1"/>
              </a:solidFill>
              <a:latin typeface="Mont"/>
            </a:endParaRPr>
          </a:p>
        </p:txBody>
      </p:sp>
      <p:pic>
        <p:nvPicPr>
          <p:cNvPr id="19" name="Picture 19"/>
          <p:cNvPicPr>
            <a:picLocks noChangeAspect="1"/>
          </p:cNvPicPr>
          <p:nvPr/>
        </p:nvPicPr>
        <p:blipFill>
          <a:blip r:embed="rId4"/>
          <a:srcRect l="61047" b="27660"/>
          <a:stretch>
            <a:fillRect/>
          </a:stretch>
        </p:blipFill>
        <p:spPr>
          <a:xfrm>
            <a:off x="16099273" y="8987957"/>
            <a:ext cx="1380073" cy="858597"/>
          </a:xfrm>
          <a:prstGeom prst="rect">
            <a:avLst/>
          </a:prstGeom>
        </p:spPr>
      </p:pic>
      <p:cxnSp>
        <p:nvCxnSpPr>
          <p:cNvPr id="21" name="Straight Connector 20">
            <a:extLst>
              <a:ext uri="{FF2B5EF4-FFF2-40B4-BE49-F238E27FC236}">
                <a16:creationId xmlns:a16="http://schemas.microsoft.com/office/drawing/2014/main" id="{C8AC52AB-177B-86E3-004C-75E46C44C59D}"/>
              </a:ext>
            </a:extLst>
          </p:cNvPr>
          <p:cNvCxnSpPr>
            <a:cxnSpLocks/>
          </p:cNvCxnSpPr>
          <p:nvPr/>
        </p:nvCxnSpPr>
        <p:spPr>
          <a:xfrm flipV="1">
            <a:off x="685932" y="1314866"/>
            <a:ext cx="4425188" cy="327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6FCFDB0C-7300-7530-71BB-FDB634ECC6DB}"/>
              </a:ext>
            </a:extLst>
          </p:cNvPr>
          <p:cNvSpPr/>
          <p:nvPr/>
        </p:nvSpPr>
        <p:spPr>
          <a:xfrm>
            <a:off x="597718" y="1717579"/>
            <a:ext cx="1599923" cy="8128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817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10" presetClass="entr" presetSubtype="0" fill="hold" grpId="0" nodeType="afterEffect">
                                  <p:stCondLst>
                                    <p:cond delay="30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8288000" cy="10287000"/>
          </a:xfrm>
          <a:prstGeom prst="rect">
            <a:avLst/>
          </a:prstGeom>
        </p:spPr>
      </p:pic>
      <p:grpSp>
        <p:nvGrpSpPr>
          <p:cNvPr id="3" name="Group 3"/>
          <p:cNvGrpSpPr/>
          <p:nvPr/>
        </p:nvGrpSpPr>
        <p:grpSpPr>
          <a:xfrm>
            <a:off x="-238094" y="-171706"/>
            <a:ext cx="18764188" cy="10630413"/>
            <a:chOff x="0" y="0"/>
            <a:chExt cx="5776373" cy="3272469"/>
          </a:xfrm>
        </p:grpSpPr>
        <p:sp>
          <p:nvSpPr>
            <p:cNvPr id="4" name="Freeform 4"/>
            <p:cNvSpPr/>
            <p:nvPr/>
          </p:nvSpPr>
          <p:spPr>
            <a:xfrm>
              <a:off x="0" y="0"/>
              <a:ext cx="5776373" cy="3272470"/>
            </a:xfrm>
            <a:custGeom>
              <a:avLst/>
              <a:gdLst/>
              <a:ahLst/>
              <a:cxnLst/>
              <a:rect l="l" t="t" r="r" b="b"/>
              <a:pathLst>
                <a:path w="5776373" h="3272470">
                  <a:moveTo>
                    <a:pt x="0" y="0"/>
                  </a:moveTo>
                  <a:lnTo>
                    <a:pt x="5776373" y="0"/>
                  </a:lnTo>
                  <a:lnTo>
                    <a:pt x="5776373" y="3272470"/>
                  </a:lnTo>
                  <a:lnTo>
                    <a:pt x="0" y="3272470"/>
                  </a:lnTo>
                  <a:close/>
                </a:path>
              </a:pathLst>
            </a:custGeom>
            <a:solidFill>
              <a:srgbClr val="002D6A">
                <a:alpha val="60000"/>
              </a:srgbClr>
            </a:solidFill>
          </p:spPr>
          <p:txBody>
            <a:bodyPr/>
            <a:lstStyle/>
            <a:p>
              <a:endParaRPr lang="en-US"/>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380"/>
                </a:lnSpc>
              </a:pPr>
              <a:endParaRPr/>
            </a:p>
          </p:txBody>
        </p:sp>
      </p:grpSp>
      <p:grpSp>
        <p:nvGrpSpPr>
          <p:cNvPr id="6" name="Group 6"/>
          <p:cNvGrpSpPr/>
          <p:nvPr/>
        </p:nvGrpSpPr>
        <p:grpSpPr>
          <a:xfrm rot="-10800000">
            <a:off x="-3161942" y="-4884277"/>
            <a:ext cx="24611885" cy="13012847"/>
            <a:chOff x="0" y="0"/>
            <a:chExt cx="32815847" cy="17350463"/>
          </a:xfrm>
        </p:grpSpPr>
        <p:pic>
          <p:nvPicPr>
            <p:cNvPr id="7" name="Picture 7"/>
            <p:cNvPicPr>
              <a:picLocks noChangeAspect="1"/>
            </p:cNvPicPr>
            <p:nvPr/>
          </p:nvPicPr>
          <p:blipFill>
            <a:blip r:embed="rId4">
              <a:alphaModFix amt="4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979099">
              <a:off x="2473344" y="2570134"/>
              <a:ext cx="12293997" cy="12109587"/>
            </a:xfrm>
            <a:prstGeom prst="rect">
              <a:avLst/>
            </a:prstGeom>
          </p:spPr>
        </p:pic>
        <p:pic>
          <p:nvPicPr>
            <p:cNvPr id="8" name="Picture 8"/>
            <p:cNvPicPr>
              <a:picLocks noChangeAspect="1"/>
            </p:cNvPicPr>
            <p:nvPr/>
          </p:nvPicPr>
          <p:blipFill>
            <a:blip r:embed="rId4">
              <a:alphaModFix amt="4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979099">
              <a:off x="18048506" y="2670742"/>
              <a:ext cx="12293997" cy="12109587"/>
            </a:xfrm>
            <a:prstGeom prst="rect">
              <a:avLst/>
            </a:prstGeom>
          </p:spPr>
        </p:pic>
      </p:grpSp>
      <p:grpSp>
        <p:nvGrpSpPr>
          <p:cNvPr id="9" name="Group 9"/>
          <p:cNvGrpSpPr/>
          <p:nvPr/>
        </p:nvGrpSpPr>
        <p:grpSpPr>
          <a:xfrm>
            <a:off x="2626670" y="2020717"/>
            <a:ext cx="13034659" cy="6245567"/>
            <a:chOff x="0" y="0"/>
            <a:chExt cx="3432997" cy="1644923"/>
          </a:xfrm>
        </p:grpSpPr>
        <p:sp>
          <p:nvSpPr>
            <p:cNvPr id="10" name="Freeform 10"/>
            <p:cNvSpPr/>
            <p:nvPr/>
          </p:nvSpPr>
          <p:spPr>
            <a:xfrm>
              <a:off x="0" y="0"/>
              <a:ext cx="3432997" cy="1644923"/>
            </a:xfrm>
            <a:custGeom>
              <a:avLst/>
              <a:gdLst/>
              <a:ahLst/>
              <a:cxnLst/>
              <a:rect l="l" t="t" r="r" b="b"/>
              <a:pathLst>
                <a:path w="3432997" h="1644923">
                  <a:moveTo>
                    <a:pt x="30291" y="0"/>
                  </a:moveTo>
                  <a:lnTo>
                    <a:pt x="3402705" y="0"/>
                  </a:lnTo>
                  <a:cubicBezTo>
                    <a:pt x="3410739" y="0"/>
                    <a:pt x="3418444" y="3191"/>
                    <a:pt x="3424124" y="8872"/>
                  </a:cubicBezTo>
                  <a:cubicBezTo>
                    <a:pt x="3429805" y="14553"/>
                    <a:pt x="3432997" y="22258"/>
                    <a:pt x="3432997" y="30291"/>
                  </a:cubicBezTo>
                  <a:lnTo>
                    <a:pt x="3432997" y="1614631"/>
                  </a:lnTo>
                  <a:cubicBezTo>
                    <a:pt x="3432997" y="1622665"/>
                    <a:pt x="3429805" y="1630370"/>
                    <a:pt x="3424124" y="1636051"/>
                  </a:cubicBezTo>
                  <a:cubicBezTo>
                    <a:pt x="3418444" y="1641731"/>
                    <a:pt x="3410739" y="1644923"/>
                    <a:pt x="3402705" y="1644923"/>
                  </a:cubicBezTo>
                  <a:lnTo>
                    <a:pt x="30291" y="1644923"/>
                  </a:lnTo>
                  <a:cubicBezTo>
                    <a:pt x="22258" y="1644923"/>
                    <a:pt x="14553" y="1641731"/>
                    <a:pt x="8872" y="1636051"/>
                  </a:cubicBezTo>
                  <a:cubicBezTo>
                    <a:pt x="3191" y="1630370"/>
                    <a:pt x="0" y="1622665"/>
                    <a:pt x="0" y="1614631"/>
                  </a:cubicBezTo>
                  <a:lnTo>
                    <a:pt x="0" y="30291"/>
                  </a:lnTo>
                  <a:cubicBezTo>
                    <a:pt x="0" y="22258"/>
                    <a:pt x="3191" y="14553"/>
                    <a:pt x="8872" y="8872"/>
                  </a:cubicBezTo>
                  <a:cubicBezTo>
                    <a:pt x="14553" y="3191"/>
                    <a:pt x="22258" y="0"/>
                    <a:pt x="30291" y="0"/>
                  </a:cubicBezTo>
                  <a:close/>
                </a:path>
              </a:pathLst>
            </a:custGeom>
            <a:solidFill>
              <a:srgbClr val="FFFFFF">
                <a:alpha val="49804"/>
              </a:srgbClr>
            </a:solidFill>
          </p:spPr>
          <p:txBody>
            <a:bodyPr/>
            <a:lstStyle/>
            <a:p>
              <a:endParaRPr lang="en-US"/>
            </a:p>
          </p:txBody>
        </p:sp>
        <p:sp>
          <p:nvSpPr>
            <p:cNvPr id="11" name="TextBox 11"/>
            <p:cNvSpPr txBox="1"/>
            <p:nvPr/>
          </p:nvSpPr>
          <p:spPr>
            <a:xfrm>
              <a:off x="0" y="-66675"/>
              <a:ext cx="812800" cy="879475"/>
            </a:xfrm>
            <a:prstGeom prst="rect">
              <a:avLst/>
            </a:prstGeom>
          </p:spPr>
          <p:txBody>
            <a:bodyPr lIns="50800" tIns="50800" rIns="50800" bIns="50800" rtlCol="0" anchor="ctr"/>
            <a:lstStyle/>
            <a:p>
              <a:pPr algn="ctr">
                <a:lnSpc>
                  <a:spcPts val="2399"/>
                </a:lnSpc>
              </a:pPr>
              <a:endParaRPr/>
            </a:p>
          </p:txBody>
        </p:sp>
      </p:grpSp>
      <p:pic>
        <p:nvPicPr>
          <p:cNvPr id="12" name="Picture 12"/>
          <p:cNvPicPr>
            <a:picLocks noChangeAspect="1"/>
          </p:cNvPicPr>
          <p:nvPr/>
        </p:nvPicPr>
        <p:blipFill>
          <a:blip r:embed="rId6"/>
          <a:srcRect/>
          <a:stretch>
            <a:fillRect/>
          </a:stretch>
        </p:blipFill>
        <p:spPr>
          <a:xfrm>
            <a:off x="4210746" y="3046867"/>
            <a:ext cx="9866507" cy="4193266"/>
          </a:xfrm>
          <a:prstGeom prst="rect">
            <a:avLst/>
          </a:prstGeom>
        </p:spPr>
      </p:pic>
      <p:sp>
        <p:nvSpPr>
          <p:cNvPr id="13" name="TextBox 13"/>
          <p:cNvSpPr txBox="1"/>
          <p:nvPr/>
        </p:nvSpPr>
        <p:spPr>
          <a:xfrm>
            <a:off x="14249399" y="9201150"/>
            <a:ext cx="3357507" cy="495970"/>
          </a:xfrm>
          <a:prstGeom prst="rect">
            <a:avLst/>
          </a:prstGeom>
        </p:spPr>
        <p:txBody>
          <a:bodyPr wrap="square" lIns="0" tIns="0" rIns="0" bIns="0" rtlCol="0" anchor="t">
            <a:spAutoFit/>
          </a:bodyPr>
          <a:lstStyle/>
          <a:p>
            <a:pPr algn="r">
              <a:lnSpc>
                <a:spcPts val="4199"/>
              </a:lnSpc>
              <a:spcBef>
                <a:spcPct val="0"/>
              </a:spcBef>
            </a:pPr>
            <a:r>
              <a:rPr lang="en-US" sz="2999" spc="149" dirty="0" err="1">
                <a:solidFill>
                  <a:srgbClr val="FDBB30"/>
                </a:solidFill>
                <a:latin typeface="Raleway"/>
              </a:rPr>
              <a:t>mtsociety.org</a:t>
            </a:r>
            <a:endParaRPr lang="en-US" sz="2999" spc="149" dirty="0">
              <a:solidFill>
                <a:srgbClr val="FDBB30"/>
              </a:solidFill>
              <a:latin typeface="Raleway"/>
            </a:endParaRPr>
          </a:p>
        </p:txBody>
      </p:sp>
      <p:sp>
        <p:nvSpPr>
          <p:cNvPr id="14" name="TextBox 13">
            <a:extLst>
              <a:ext uri="{FF2B5EF4-FFF2-40B4-BE49-F238E27FC236}">
                <a16:creationId xmlns:a16="http://schemas.microsoft.com/office/drawing/2014/main" id="{37E8F64F-AEE6-A405-0767-EF3639BCFC83}"/>
              </a:ext>
            </a:extLst>
          </p:cNvPr>
          <p:cNvSpPr txBox="1"/>
          <p:nvPr/>
        </p:nvSpPr>
        <p:spPr>
          <a:xfrm>
            <a:off x="-954730" y="9201150"/>
            <a:ext cx="7162800" cy="495970"/>
          </a:xfrm>
          <a:prstGeom prst="rect">
            <a:avLst/>
          </a:prstGeom>
        </p:spPr>
        <p:txBody>
          <a:bodyPr wrap="square" lIns="0" tIns="0" rIns="0" bIns="0" rtlCol="0" anchor="t">
            <a:spAutoFit/>
          </a:bodyPr>
          <a:lstStyle/>
          <a:p>
            <a:pPr algn="r">
              <a:lnSpc>
                <a:spcPts val="4199"/>
              </a:lnSpc>
              <a:spcBef>
                <a:spcPct val="0"/>
              </a:spcBef>
            </a:pPr>
            <a:r>
              <a:rPr lang="en-US" sz="2999" spc="149" dirty="0">
                <a:solidFill>
                  <a:srgbClr val="FDBB30"/>
                </a:solidFill>
                <a:latin typeface="Raleway"/>
              </a:rPr>
              <a:t>Liesl.hotaling@mtsociety.org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0EA32-A60D-38CA-6FB7-E57B82048011}"/>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3BEDAC83-F6F7-9F9B-F8FF-A19DDEF7370B}"/>
              </a:ext>
            </a:extLst>
          </p:cNvPr>
          <p:cNvPicPr>
            <a:picLocks noChangeAspect="1"/>
          </p:cNvPicPr>
          <p:nvPr/>
        </p:nvPicPr>
        <p:blipFill>
          <a:blip r:embed="rId3"/>
          <a:srcRect/>
          <a:stretch>
            <a:fillRect/>
          </a:stretch>
        </p:blipFill>
        <p:spPr>
          <a:xfrm>
            <a:off x="0" y="0"/>
            <a:ext cx="18288000" cy="10287000"/>
          </a:xfrm>
          <a:prstGeom prst="rect">
            <a:avLst/>
          </a:prstGeom>
        </p:spPr>
      </p:pic>
      <p:grpSp>
        <p:nvGrpSpPr>
          <p:cNvPr id="3" name="Group 3">
            <a:extLst>
              <a:ext uri="{FF2B5EF4-FFF2-40B4-BE49-F238E27FC236}">
                <a16:creationId xmlns:a16="http://schemas.microsoft.com/office/drawing/2014/main" id="{AA2FEABD-1731-CDC7-73BD-3D70A13A7163}"/>
              </a:ext>
            </a:extLst>
          </p:cNvPr>
          <p:cNvGrpSpPr/>
          <p:nvPr/>
        </p:nvGrpSpPr>
        <p:grpSpPr>
          <a:xfrm>
            <a:off x="-381000" y="-63086"/>
            <a:ext cx="18764188" cy="10630413"/>
            <a:chOff x="0" y="0"/>
            <a:chExt cx="5776373" cy="3272469"/>
          </a:xfrm>
        </p:grpSpPr>
        <p:sp>
          <p:nvSpPr>
            <p:cNvPr id="4" name="Freeform 4">
              <a:extLst>
                <a:ext uri="{FF2B5EF4-FFF2-40B4-BE49-F238E27FC236}">
                  <a16:creationId xmlns:a16="http://schemas.microsoft.com/office/drawing/2014/main" id="{4FBAB25F-7874-2705-1A59-57E3DA213BD4}"/>
                </a:ext>
              </a:extLst>
            </p:cNvPr>
            <p:cNvSpPr/>
            <p:nvPr/>
          </p:nvSpPr>
          <p:spPr>
            <a:xfrm>
              <a:off x="0" y="0"/>
              <a:ext cx="5776373" cy="3272470"/>
            </a:xfrm>
            <a:custGeom>
              <a:avLst/>
              <a:gdLst/>
              <a:ahLst/>
              <a:cxnLst/>
              <a:rect l="l" t="t" r="r" b="b"/>
              <a:pathLst>
                <a:path w="5776373" h="3272470">
                  <a:moveTo>
                    <a:pt x="0" y="0"/>
                  </a:moveTo>
                  <a:lnTo>
                    <a:pt x="5776373" y="0"/>
                  </a:lnTo>
                  <a:lnTo>
                    <a:pt x="5776373" y="3272470"/>
                  </a:lnTo>
                  <a:lnTo>
                    <a:pt x="0" y="3272470"/>
                  </a:lnTo>
                  <a:close/>
                </a:path>
              </a:pathLst>
            </a:custGeom>
            <a:solidFill>
              <a:srgbClr val="002D6A">
                <a:alpha val="60000"/>
              </a:srgbClr>
            </a:solidFill>
          </p:spPr>
          <p:txBody>
            <a:bodyPr/>
            <a:lstStyle/>
            <a:p>
              <a:r>
                <a:rPr lang="en-US" dirty="0"/>
                <a:t>Mi</a:t>
              </a:r>
            </a:p>
          </p:txBody>
        </p:sp>
        <p:sp>
          <p:nvSpPr>
            <p:cNvPr id="5" name="TextBox 5">
              <a:extLst>
                <a:ext uri="{FF2B5EF4-FFF2-40B4-BE49-F238E27FC236}">
                  <a16:creationId xmlns:a16="http://schemas.microsoft.com/office/drawing/2014/main" id="{0D43DD63-C782-F47F-7206-E75D5F6E0E15}"/>
                </a:ext>
              </a:extLst>
            </p:cNvPr>
            <p:cNvSpPr txBox="1"/>
            <p:nvPr/>
          </p:nvSpPr>
          <p:spPr>
            <a:xfrm>
              <a:off x="0" y="-47625"/>
              <a:ext cx="812800" cy="860425"/>
            </a:xfrm>
            <a:prstGeom prst="rect">
              <a:avLst/>
            </a:prstGeom>
          </p:spPr>
          <p:txBody>
            <a:bodyPr lIns="50800" tIns="50800" rIns="50800" bIns="50800" rtlCol="0" anchor="ctr"/>
            <a:lstStyle/>
            <a:p>
              <a:pPr algn="ctr">
                <a:lnSpc>
                  <a:spcPts val="2380"/>
                </a:lnSpc>
              </a:pPr>
              <a:endParaRPr/>
            </a:p>
          </p:txBody>
        </p:sp>
      </p:grpSp>
      <p:grpSp>
        <p:nvGrpSpPr>
          <p:cNvPr id="6" name="Group 6">
            <a:extLst>
              <a:ext uri="{FF2B5EF4-FFF2-40B4-BE49-F238E27FC236}">
                <a16:creationId xmlns:a16="http://schemas.microsoft.com/office/drawing/2014/main" id="{485F5186-D364-C517-9AA3-5D03A2CC9974}"/>
              </a:ext>
            </a:extLst>
          </p:cNvPr>
          <p:cNvGrpSpPr/>
          <p:nvPr/>
        </p:nvGrpSpPr>
        <p:grpSpPr>
          <a:xfrm rot="-10800000">
            <a:off x="-3161943" y="-4686300"/>
            <a:ext cx="24611885" cy="15603800"/>
            <a:chOff x="0" y="0"/>
            <a:chExt cx="32815847" cy="17350463"/>
          </a:xfrm>
        </p:grpSpPr>
        <p:pic>
          <p:nvPicPr>
            <p:cNvPr id="7" name="Picture 7">
              <a:extLst>
                <a:ext uri="{FF2B5EF4-FFF2-40B4-BE49-F238E27FC236}">
                  <a16:creationId xmlns:a16="http://schemas.microsoft.com/office/drawing/2014/main" id="{EF5EC5D9-BF9C-7809-0EB0-CE5C5715AA1D}"/>
                </a:ext>
              </a:extLst>
            </p:cNvPr>
            <p:cNvPicPr>
              <a:picLocks noChangeAspect="1"/>
            </p:cNvPicPr>
            <p:nvPr/>
          </p:nvPicPr>
          <p:blipFill>
            <a:blip r:embed="rId4">
              <a:alphaModFix amt="4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979099">
              <a:off x="2473344" y="2570134"/>
              <a:ext cx="12293997" cy="12109587"/>
            </a:xfrm>
            <a:prstGeom prst="rect">
              <a:avLst/>
            </a:prstGeom>
          </p:spPr>
        </p:pic>
        <p:pic>
          <p:nvPicPr>
            <p:cNvPr id="8" name="Picture 8">
              <a:extLst>
                <a:ext uri="{FF2B5EF4-FFF2-40B4-BE49-F238E27FC236}">
                  <a16:creationId xmlns:a16="http://schemas.microsoft.com/office/drawing/2014/main" id="{33FA0CE4-095E-9F0E-AD06-17F298B0F932}"/>
                </a:ext>
              </a:extLst>
            </p:cNvPr>
            <p:cNvPicPr>
              <a:picLocks noChangeAspect="1"/>
            </p:cNvPicPr>
            <p:nvPr/>
          </p:nvPicPr>
          <p:blipFill>
            <a:blip r:embed="rId4">
              <a:alphaModFix amt="4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979099">
              <a:off x="18048506" y="2670742"/>
              <a:ext cx="12293997" cy="12109587"/>
            </a:xfrm>
            <a:prstGeom prst="rect">
              <a:avLst/>
            </a:prstGeom>
          </p:spPr>
        </p:pic>
      </p:grpSp>
      <p:sp>
        <p:nvSpPr>
          <p:cNvPr id="13" name="TextBox 13">
            <a:extLst>
              <a:ext uri="{FF2B5EF4-FFF2-40B4-BE49-F238E27FC236}">
                <a16:creationId xmlns:a16="http://schemas.microsoft.com/office/drawing/2014/main" id="{702D0011-D769-0D93-50EC-B00E530DF865}"/>
              </a:ext>
            </a:extLst>
          </p:cNvPr>
          <p:cNvSpPr txBox="1"/>
          <p:nvPr/>
        </p:nvSpPr>
        <p:spPr>
          <a:xfrm>
            <a:off x="481076" y="342020"/>
            <a:ext cx="14377924" cy="983218"/>
          </a:xfrm>
          <a:prstGeom prst="rect">
            <a:avLst/>
          </a:prstGeom>
        </p:spPr>
        <p:txBody>
          <a:bodyPr wrap="square" lIns="0" tIns="0" rIns="0" bIns="0" rtlCol="0" anchor="t">
            <a:spAutoFit/>
          </a:bodyPr>
          <a:lstStyle/>
          <a:p>
            <a:pPr>
              <a:lnSpc>
                <a:spcPts val="7446"/>
              </a:lnSpc>
            </a:pPr>
            <a:r>
              <a:rPr lang="en-US" sz="7446" dirty="0">
                <a:solidFill>
                  <a:srgbClr val="FDBB30"/>
                </a:solidFill>
                <a:latin typeface="Archive"/>
              </a:rPr>
              <a:t>Discussion</a:t>
            </a:r>
            <a:endParaRPr lang="en-US" sz="7446" dirty="0">
              <a:solidFill>
                <a:srgbClr val="FFFFFF"/>
              </a:solidFill>
              <a:latin typeface="Archive"/>
            </a:endParaRPr>
          </a:p>
        </p:txBody>
      </p:sp>
      <p:pic>
        <p:nvPicPr>
          <p:cNvPr id="19" name="Picture 19">
            <a:extLst>
              <a:ext uri="{FF2B5EF4-FFF2-40B4-BE49-F238E27FC236}">
                <a16:creationId xmlns:a16="http://schemas.microsoft.com/office/drawing/2014/main" id="{B4806737-1ABB-6154-2EA3-7D4E2140EAED}"/>
              </a:ext>
            </a:extLst>
          </p:cNvPr>
          <p:cNvPicPr>
            <a:picLocks noChangeAspect="1"/>
          </p:cNvPicPr>
          <p:nvPr/>
        </p:nvPicPr>
        <p:blipFill>
          <a:blip r:embed="rId6"/>
          <a:srcRect l="61047" b="27660"/>
          <a:stretch>
            <a:fillRect/>
          </a:stretch>
        </p:blipFill>
        <p:spPr>
          <a:xfrm>
            <a:off x="16099273" y="8987957"/>
            <a:ext cx="1380073" cy="858597"/>
          </a:xfrm>
          <a:prstGeom prst="rect">
            <a:avLst/>
          </a:prstGeom>
        </p:spPr>
      </p:pic>
      <p:cxnSp>
        <p:nvCxnSpPr>
          <p:cNvPr id="21" name="Straight Connector 20">
            <a:extLst>
              <a:ext uri="{FF2B5EF4-FFF2-40B4-BE49-F238E27FC236}">
                <a16:creationId xmlns:a16="http://schemas.microsoft.com/office/drawing/2014/main" id="{F0C13886-D8D0-A6DE-61D5-214675E469FF}"/>
              </a:ext>
            </a:extLst>
          </p:cNvPr>
          <p:cNvCxnSpPr>
            <a:cxnSpLocks/>
          </p:cNvCxnSpPr>
          <p:nvPr/>
        </p:nvCxnSpPr>
        <p:spPr>
          <a:xfrm flipV="1">
            <a:off x="685932" y="1314866"/>
            <a:ext cx="4425188" cy="327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10B03D6-30A0-8C59-E81D-27600B809D30}"/>
              </a:ext>
            </a:extLst>
          </p:cNvPr>
          <p:cNvSpPr txBox="1"/>
          <p:nvPr/>
        </p:nvSpPr>
        <p:spPr>
          <a:xfrm>
            <a:off x="661689" y="1835801"/>
            <a:ext cx="12518170" cy="5632311"/>
          </a:xfrm>
          <a:prstGeom prst="rect">
            <a:avLst/>
          </a:prstGeom>
          <a:noFill/>
        </p:spPr>
        <p:txBody>
          <a:bodyPr wrap="none" rtlCol="0">
            <a:spAutoFit/>
          </a:bodyPr>
          <a:lstStyle/>
          <a:p>
            <a:r>
              <a:rPr lang="en-US" sz="3600" dirty="0">
                <a:solidFill>
                  <a:schemeClr val="bg1"/>
                </a:solidFill>
                <a:latin typeface="Archive" panose="020B0604020202020204" charset="0"/>
              </a:rPr>
              <a:t>Structure of the microcredentials And program</a:t>
            </a:r>
          </a:p>
          <a:p>
            <a:endParaRPr lang="en-US" sz="3600" dirty="0">
              <a:solidFill>
                <a:schemeClr val="bg1"/>
              </a:solidFill>
              <a:latin typeface="Archive" panose="020B0604020202020204" charset="0"/>
            </a:endParaRPr>
          </a:p>
          <a:p>
            <a:endParaRPr lang="en-US" sz="3600" dirty="0">
              <a:solidFill>
                <a:schemeClr val="bg1"/>
              </a:solidFill>
              <a:latin typeface="Archive" panose="020B0604020202020204" charset="0"/>
            </a:endParaRPr>
          </a:p>
          <a:p>
            <a:r>
              <a:rPr lang="en-US" sz="3600" dirty="0">
                <a:solidFill>
                  <a:schemeClr val="bg1"/>
                </a:solidFill>
                <a:latin typeface="Archive" panose="020B0604020202020204" charset="0"/>
              </a:rPr>
              <a:t>Where are the pain points? </a:t>
            </a:r>
          </a:p>
          <a:p>
            <a:r>
              <a:rPr lang="en-US" sz="3600" dirty="0">
                <a:solidFill>
                  <a:schemeClr val="bg1"/>
                </a:solidFill>
                <a:latin typeface="Archive" panose="020B0604020202020204" charset="0"/>
              </a:rPr>
              <a:t>        Training “Supply”</a:t>
            </a:r>
          </a:p>
          <a:p>
            <a:r>
              <a:rPr lang="en-US" sz="3600" dirty="0">
                <a:solidFill>
                  <a:schemeClr val="bg1"/>
                </a:solidFill>
                <a:latin typeface="Archive" panose="020B0604020202020204" charset="0"/>
              </a:rPr>
              <a:t>        Training “Demand”</a:t>
            </a:r>
          </a:p>
          <a:p>
            <a:endParaRPr lang="en-US" sz="3600" dirty="0">
              <a:solidFill>
                <a:schemeClr val="bg1"/>
              </a:solidFill>
              <a:latin typeface="Archive" panose="020B0604020202020204" charset="0"/>
            </a:endParaRPr>
          </a:p>
          <a:p>
            <a:endParaRPr lang="en-US" sz="3600" dirty="0">
              <a:solidFill>
                <a:schemeClr val="bg1"/>
              </a:solidFill>
              <a:latin typeface="Archive" panose="020B0604020202020204" charset="0"/>
            </a:endParaRPr>
          </a:p>
          <a:p>
            <a:r>
              <a:rPr lang="en-US" sz="3600" dirty="0">
                <a:solidFill>
                  <a:schemeClr val="bg1"/>
                </a:solidFill>
                <a:latin typeface="Archive" panose="020B0604020202020204" charset="0"/>
              </a:rPr>
              <a:t>Potential for adoption and growth</a:t>
            </a:r>
          </a:p>
          <a:p>
            <a:r>
              <a:rPr lang="en-US" sz="3600" dirty="0">
                <a:solidFill>
                  <a:schemeClr val="bg1"/>
                </a:solidFill>
                <a:latin typeface="Archive" panose="020B0604020202020204" charset="0"/>
              </a:rPr>
              <a:t>        Topics for Future Microcredentials</a:t>
            </a:r>
          </a:p>
        </p:txBody>
      </p:sp>
    </p:spTree>
    <p:extLst>
      <p:ext uri="{BB962C8B-B14F-4D97-AF65-F5344CB8AC3E}">
        <p14:creationId xmlns:p14="http://schemas.microsoft.com/office/powerpoint/2010/main" val="155421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088C3-B1A5-17DA-9E31-A4F081E17378}"/>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347E9B8A-19F5-BDDB-48E3-F5F0BE5CEAA3}"/>
              </a:ext>
            </a:extLst>
          </p:cNvPr>
          <p:cNvPicPr>
            <a:picLocks noChangeAspect="1"/>
          </p:cNvPicPr>
          <p:nvPr/>
        </p:nvPicPr>
        <p:blipFill>
          <a:blip r:embed="rId3"/>
          <a:srcRect/>
          <a:stretch>
            <a:fillRect/>
          </a:stretch>
        </p:blipFill>
        <p:spPr>
          <a:xfrm>
            <a:off x="-5862" y="40411"/>
            <a:ext cx="18288000" cy="10287000"/>
          </a:xfrm>
          <a:prstGeom prst="rect">
            <a:avLst/>
          </a:prstGeom>
        </p:spPr>
      </p:pic>
      <p:grpSp>
        <p:nvGrpSpPr>
          <p:cNvPr id="3" name="Group 3">
            <a:extLst>
              <a:ext uri="{FF2B5EF4-FFF2-40B4-BE49-F238E27FC236}">
                <a16:creationId xmlns:a16="http://schemas.microsoft.com/office/drawing/2014/main" id="{D650FDFF-3ED9-37FB-1E08-051FFA61EE4E}"/>
              </a:ext>
            </a:extLst>
          </p:cNvPr>
          <p:cNvGrpSpPr/>
          <p:nvPr/>
        </p:nvGrpSpPr>
        <p:grpSpPr>
          <a:xfrm>
            <a:off x="-243956" y="0"/>
            <a:ext cx="18764188" cy="10630413"/>
            <a:chOff x="0" y="0"/>
            <a:chExt cx="5776373" cy="3272469"/>
          </a:xfrm>
        </p:grpSpPr>
        <p:sp>
          <p:nvSpPr>
            <p:cNvPr id="4" name="Freeform 4">
              <a:extLst>
                <a:ext uri="{FF2B5EF4-FFF2-40B4-BE49-F238E27FC236}">
                  <a16:creationId xmlns:a16="http://schemas.microsoft.com/office/drawing/2014/main" id="{C253AE6F-2EE3-F922-3FC6-9FD55081134B}"/>
                </a:ext>
              </a:extLst>
            </p:cNvPr>
            <p:cNvSpPr/>
            <p:nvPr/>
          </p:nvSpPr>
          <p:spPr>
            <a:xfrm>
              <a:off x="0" y="0"/>
              <a:ext cx="5776373" cy="3272470"/>
            </a:xfrm>
            <a:custGeom>
              <a:avLst/>
              <a:gdLst/>
              <a:ahLst/>
              <a:cxnLst/>
              <a:rect l="l" t="t" r="r" b="b"/>
              <a:pathLst>
                <a:path w="5776373" h="3272470">
                  <a:moveTo>
                    <a:pt x="0" y="0"/>
                  </a:moveTo>
                  <a:lnTo>
                    <a:pt x="5776373" y="0"/>
                  </a:lnTo>
                  <a:lnTo>
                    <a:pt x="5776373" y="3272470"/>
                  </a:lnTo>
                  <a:lnTo>
                    <a:pt x="0" y="3272470"/>
                  </a:lnTo>
                  <a:close/>
                </a:path>
              </a:pathLst>
            </a:custGeom>
            <a:solidFill>
              <a:srgbClr val="002D6A">
                <a:alpha val="60000"/>
              </a:srgbClr>
            </a:solidFill>
          </p:spPr>
          <p:txBody>
            <a:bodyPr/>
            <a:lstStyle/>
            <a:p>
              <a:endParaRPr lang="en-US" dirty="0"/>
            </a:p>
          </p:txBody>
        </p:sp>
        <p:sp>
          <p:nvSpPr>
            <p:cNvPr id="5" name="TextBox 5">
              <a:extLst>
                <a:ext uri="{FF2B5EF4-FFF2-40B4-BE49-F238E27FC236}">
                  <a16:creationId xmlns:a16="http://schemas.microsoft.com/office/drawing/2014/main" id="{3A9A666A-3965-07CD-C916-819DD60423B9}"/>
                </a:ext>
              </a:extLst>
            </p:cNvPr>
            <p:cNvSpPr txBox="1"/>
            <p:nvPr/>
          </p:nvSpPr>
          <p:spPr>
            <a:xfrm>
              <a:off x="0" y="-47625"/>
              <a:ext cx="812800" cy="860425"/>
            </a:xfrm>
            <a:prstGeom prst="rect">
              <a:avLst/>
            </a:prstGeom>
          </p:spPr>
          <p:txBody>
            <a:bodyPr lIns="50800" tIns="50800" rIns="50800" bIns="50800" rtlCol="0" anchor="ctr"/>
            <a:lstStyle/>
            <a:p>
              <a:pPr algn="ctr">
                <a:lnSpc>
                  <a:spcPts val="2380"/>
                </a:lnSpc>
              </a:pPr>
              <a:endParaRPr/>
            </a:p>
          </p:txBody>
        </p:sp>
      </p:grpSp>
      <p:grpSp>
        <p:nvGrpSpPr>
          <p:cNvPr id="6" name="Group 6">
            <a:extLst>
              <a:ext uri="{FF2B5EF4-FFF2-40B4-BE49-F238E27FC236}">
                <a16:creationId xmlns:a16="http://schemas.microsoft.com/office/drawing/2014/main" id="{69D64374-D8ED-BC62-D47D-A46FC62F83E5}"/>
              </a:ext>
            </a:extLst>
          </p:cNvPr>
          <p:cNvGrpSpPr/>
          <p:nvPr/>
        </p:nvGrpSpPr>
        <p:grpSpPr>
          <a:xfrm rot="-10800000">
            <a:off x="-3161943" y="-4686300"/>
            <a:ext cx="24611885" cy="15603800"/>
            <a:chOff x="0" y="0"/>
            <a:chExt cx="32815847" cy="17350463"/>
          </a:xfrm>
        </p:grpSpPr>
        <p:pic>
          <p:nvPicPr>
            <p:cNvPr id="7" name="Picture 7">
              <a:extLst>
                <a:ext uri="{FF2B5EF4-FFF2-40B4-BE49-F238E27FC236}">
                  <a16:creationId xmlns:a16="http://schemas.microsoft.com/office/drawing/2014/main" id="{72995A3F-2464-3B5A-84AF-D328448853BC}"/>
                </a:ext>
              </a:extLst>
            </p:cNvPr>
            <p:cNvPicPr>
              <a:picLocks noChangeAspect="1"/>
            </p:cNvPicPr>
            <p:nvPr/>
          </p:nvPicPr>
          <p:blipFill>
            <a:blip r:embed="rId4">
              <a:alphaModFix amt="4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979099">
              <a:off x="2473344" y="2570134"/>
              <a:ext cx="12293997" cy="12109587"/>
            </a:xfrm>
            <a:prstGeom prst="rect">
              <a:avLst/>
            </a:prstGeom>
          </p:spPr>
        </p:pic>
        <p:pic>
          <p:nvPicPr>
            <p:cNvPr id="8" name="Picture 8">
              <a:extLst>
                <a:ext uri="{FF2B5EF4-FFF2-40B4-BE49-F238E27FC236}">
                  <a16:creationId xmlns:a16="http://schemas.microsoft.com/office/drawing/2014/main" id="{78D32EB2-7EB2-5499-4184-E304C206BCEC}"/>
                </a:ext>
              </a:extLst>
            </p:cNvPr>
            <p:cNvPicPr>
              <a:picLocks noChangeAspect="1"/>
            </p:cNvPicPr>
            <p:nvPr/>
          </p:nvPicPr>
          <p:blipFill>
            <a:blip r:embed="rId4">
              <a:alphaModFix amt="4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979099">
              <a:off x="18048506" y="2670742"/>
              <a:ext cx="12293997" cy="12109587"/>
            </a:xfrm>
            <a:prstGeom prst="rect">
              <a:avLst/>
            </a:prstGeom>
          </p:spPr>
        </p:pic>
      </p:grpSp>
      <p:sp>
        <p:nvSpPr>
          <p:cNvPr id="13" name="TextBox 13">
            <a:extLst>
              <a:ext uri="{FF2B5EF4-FFF2-40B4-BE49-F238E27FC236}">
                <a16:creationId xmlns:a16="http://schemas.microsoft.com/office/drawing/2014/main" id="{00A5F0C5-BF01-D00D-04EE-1007A7E88345}"/>
              </a:ext>
            </a:extLst>
          </p:cNvPr>
          <p:cNvSpPr txBox="1"/>
          <p:nvPr/>
        </p:nvSpPr>
        <p:spPr>
          <a:xfrm>
            <a:off x="481076" y="342020"/>
            <a:ext cx="14377924" cy="983218"/>
          </a:xfrm>
          <a:prstGeom prst="rect">
            <a:avLst/>
          </a:prstGeom>
        </p:spPr>
        <p:txBody>
          <a:bodyPr wrap="square" lIns="0" tIns="0" rIns="0" bIns="0" rtlCol="0" anchor="t">
            <a:spAutoFit/>
          </a:bodyPr>
          <a:lstStyle/>
          <a:p>
            <a:pPr>
              <a:lnSpc>
                <a:spcPts val="7446"/>
              </a:lnSpc>
            </a:pPr>
            <a:r>
              <a:rPr lang="en-US" sz="7446" dirty="0" err="1">
                <a:solidFill>
                  <a:srgbClr val="FDBB30"/>
                </a:solidFill>
                <a:latin typeface="Archive"/>
              </a:rPr>
              <a:t>MicroCREDENTIALS</a:t>
            </a:r>
            <a:endParaRPr lang="en-US" sz="7446" dirty="0">
              <a:solidFill>
                <a:srgbClr val="FFFFFF"/>
              </a:solidFill>
              <a:latin typeface="Archive"/>
            </a:endParaRPr>
          </a:p>
        </p:txBody>
      </p:sp>
      <p:pic>
        <p:nvPicPr>
          <p:cNvPr id="19" name="Picture 19">
            <a:extLst>
              <a:ext uri="{FF2B5EF4-FFF2-40B4-BE49-F238E27FC236}">
                <a16:creationId xmlns:a16="http://schemas.microsoft.com/office/drawing/2014/main" id="{C62034D7-0789-EB2D-42AD-D163834CE60D}"/>
              </a:ext>
            </a:extLst>
          </p:cNvPr>
          <p:cNvPicPr>
            <a:picLocks noChangeAspect="1"/>
          </p:cNvPicPr>
          <p:nvPr/>
        </p:nvPicPr>
        <p:blipFill>
          <a:blip r:embed="rId6"/>
          <a:srcRect l="61047" b="27660"/>
          <a:stretch>
            <a:fillRect/>
          </a:stretch>
        </p:blipFill>
        <p:spPr>
          <a:xfrm>
            <a:off x="16099273" y="8987957"/>
            <a:ext cx="1380073" cy="858597"/>
          </a:xfrm>
          <a:prstGeom prst="rect">
            <a:avLst/>
          </a:prstGeom>
        </p:spPr>
      </p:pic>
      <p:cxnSp>
        <p:nvCxnSpPr>
          <p:cNvPr id="21" name="Straight Connector 20">
            <a:extLst>
              <a:ext uri="{FF2B5EF4-FFF2-40B4-BE49-F238E27FC236}">
                <a16:creationId xmlns:a16="http://schemas.microsoft.com/office/drawing/2014/main" id="{B07E8A0F-0E73-EB1B-47D2-E2C7257890DE}"/>
              </a:ext>
            </a:extLst>
          </p:cNvPr>
          <p:cNvCxnSpPr>
            <a:cxnSpLocks/>
          </p:cNvCxnSpPr>
          <p:nvPr/>
        </p:nvCxnSpPr>
        <p:spPr>
          <a:xfrm flipV="1">
            <a:off x="685932" y="1314866"/>
            <a:ext cx="4425188" cy="327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E73B828-FDC2-34DA-C676-CCDCD76BDA99}"/>
              </a:ext>
            </a:extLst>
          </p:cNvPr>
          <p:cNvSpPr txBox="1"/>
          <p:nvPr/>
        </p:nvSpPr>
        <p:spPr>
          <a:xfrm>
            <a:off x="958978" y="3484499"/>
            <a:ext cx="16520368" cy="1878335"/>
          </a:xfrm>
          <a:prstGeom prst="rect">
            <a:avLst/>
          </a:prstGeom>
          <a:noFill/>
        </p:spPr>
        <p:txBody>
          <a:bodyPr wrap="square">
            <a:spAutoFit/>
          </a:bodyPr>
          <a:lstStyle/>
          <a:p>
            <a:pPr marL="457200" marR="0" indent="-457200">
              <a:lnSpc>
                <a:spcPct val="107000"/>
              </a:lnSpc>
              <a:spcAft>
                <a:spcPts val="800"/>
              </a:spcAft>
              <a:buFont typeface="Arial" panose="020B0604020202020204" pitchFamily="34" charset="0"/>
              <a:buChar char="•"/>
            </a:pPr>
            <a:r>
              <a:rPr lang="en-US" sz="3200" dirty="0">
                <a:solidFill>
                  <a:schemeClr val="bg1"/>
                </a:solidFill>
                <a:latin typeface="Mont" panose="020B0604020202020204" charset="0"/>
                <a:ea typeface="Calibri" panose="020F0502020204030204" pitchFamily="34" charset="0"/>
                <a:cs typeface="Times New Roman" panose="02020603050405020304" pitchFamily="18" charset="0"/>
              </a:rPr>
              <a:t>S</a:t>
            </a:r>
            <a:r>
              <a:rPr lang="en-US" sz="3200" dirty="0">
                <a:solidFill>
                  <a:schemeClr val="bg1"/>
                </a:solidFill>
                <a:effectLst/>
                <a:latin typeface="Mont" panose="020B0604020202020204" charset="0"/>
                <a:ea typeface="Calibri" panose="020F0502020204030204" pitchFamily="34" charset="0"/>
                <a:cs typeface="Times New Roman" panose="02020603050405020304" pitchFamily="18" charset="0"/>
              </a:rPr>
              <a:t>hort, competency-based recognitions, with demonstration of mastery</a:t>
            </a:r>
          </a:p>
          <a:p>
            <a:pPr marL="457200" marR="0" indent="-457200">
              <a:lnSpc>
                <a:spcPct val="107000"/>
              </a:lnSpc>
              <a:spcAft>
                <a:spcPts val="800"/>
              </a:spcAft>
              <a:buFont typeface="Arial" panose="020B0604020202020204" pitchFamily="34" charset="0"/>
              <a:buChar char="•"/>
            </a:pPr>
            <a:r>
              <a:rPr lang="en-US" sz="3200" dirty="0">
                <a:solidFill>
                  <a:schemeClr val="bg1"/>
                </a:solidFill>
                <a:latin typeface="Mont" panose="020B0604020202020204" charset="0"/>
                <a:ea typeface="Calibri" panose="020F0502020204030204" pitchFamily="34" charset="0"/>
                <a:cs typeface="Times New Roman" panose="02020603050405020304" pitchFamily="18" charset="0"/>
              </a:rPr>
              <a:t>Transferrable </a:t>
            </a:r>
            <a:r>
              <a:rPr lang="en-US" sz="3200" dirty="0">
                <a:solidFill>
                  <a:schemeClr val="bg1"/>
                </a:solidFill>
                <a:effectLst/>
                <a:latin typeface="Mont" panose="020B0604020202020204" charset="0"/>
                <a:ea typeface="Calibri" panose="020F0502020204030204" pitchFamily="34" charset="0"/>
                <a:cs typeface="Times New Roman" panose="02020603050405020304" pitchFamily="18" charset="0"/>
              </a:rPr>
              <a:t>electronic badge is issued</a:t>
            </a:r>
          </a:p>
          <a:p>
            <a:pPr marL="457200" marR="0" indent="-457200">
              <a:lnSpc>
                <a:spcPct val="107000"/>
              </a:lnSpc>
              <a:spcAft>
                <a:spcPts val="800"/>
              </a:spcAft>
              <a:buFont typeface="Arial" panose="020B0604020202020204" pitchFamily="34" charset="0"/>
              <a:buChar char="•"/>
            </a:pPr>
            <a:r>
              <a:rPr lang="en-US" sz="3200" dirty="0">
                <a:solidFill>
                  <a:schemeClr val="bg1"/>
                </a:solidFill>
                <a:effectLst/>
                <a:latin typeface="Mont" panose="020B0604020202020204" charset="0"/>
                <a:ea typeface="Calibri" panose="020F0502020204030204" pitchFamily="34" charset="0"/>
                <a:cs typeface="Times New Roman" panose="02020603050405020304" pitchFamily="18" charset="0"/>
              </a:rPr>
              <a:t>Badges can be added to resumes, LinkedIn profiles or other social media </a:t>
            </a:r>
          </a:p>
        </p:txBody>
      </p:sp>
      <p:sp>
        <p:nvSpPr>
          <p:cNvPr id="10" name="TextBox 9">
            <a:extLst>
              <a:ext uri="{FF2B5EF4-FFF2-40B4-BE49-F238E27FC236}">
                <a16:creationId xmlns:a16="http://schemas.microsoft.com/office/drawing/2014/main" id="{5D15DFA9-0E21-DD04-041D-89B9D37CEE64}"/>
              </a:ext>
            </a:extLst>
          </p:cNvPr>
          <p:cNvSpPr txBox="1"/>
          <p:nvPr/>
        </p:nvSpPr>
        <p:spPr>
          <a:xfrm>
            <a:off x="646364" y="2115715"/>
            <a:ext cx="12942276" cy="750975"/>
          </a:xfrm>
          <a:prstGeom prst="rect">
            <a:avLst/>
          </a:prstGeom>
          <a:noFill/>
        </p:spPr>
        <p:txBody>
          <a:bodyPr wrap="square">
            <a:spAutoFit/>
          </a:bodyPr>
          <a:lstStyle/>
          <a:p>
            <a:pPr marL="0" marR="0">
              <a:lnSpc>
                <a:spcPct val="107000"/>
              </a:lnSpc>
              <a:spcAft>
                <a:spcPts val="800"/>
              </a:spcAft>
              <a:buNone/>
            </a:pPr>
            <a:r>
              <a:rPr lang="en-US" sz="4000" b="1" i="1" dirty="0">
                <a:solidFill>
                  <a:srgbClr val="FFC000"/>
                </a:solidFill>
                <a:effectLst/>
                <a:latin typeface="Mont" panose="020B0604020202020204" charset="0"/>
                <a:ea typeface="Calibri" panose="020F0502020204030204" pitchFamily="34" charset="0"/>
                <a:cs typeface="Times New Roman" panose="02020603050405020304" pitchFamily="18" charset="0"/>
              </a:rPr>
              <a:t>What are microcredentials?</a:t>
            </a:r>
            <a:r>
              <a:rPr lang="en-US" sz="4000" b="1" dirty="0">
                <a:solidFill>
                  <a:srgbClr val="FFC000"/>
                </a:solidFill>
                <a:effectLst/>
                <a:latin typeface="Mont" panose="020B0604020202020204" charset="0"/>
                <a:ea typeface="Calibri" panose="020F0502020204030204" pitchFamily="34" charset="0"/>
                <a:cs typeface="Times New Roman" panose="02020603050405020304" pitchFamily="18" charset="0"/>
              </a:rPr>
              <a:t> </a:t>
            </a:r>
          </a:p>
        </p:txBody>
      </p:sp>
      <p:sp>
        <p:nvSpPr>
          <p:cNvPr id="14" name="TextBox 13">
            <a:extLst>
              <a:ext uri="{FF2B5EF4-FFF2-40B4-BE49-F238E27FC236}">
                <a16:creationId xmlns:a16="http://schemas.microsoft.com/office/drawing/2014/main" id="{CDE9BFC3-EEDC-6247-EAA3-A58874454F31}"/>
              </a:ext>
            </a:extLst>
          </p:cNvPr>
          <p:cNvSpPr txBox="1"/>
          <p:nvPr/>
        </p:nvSpPr>
        <p:spPr>
          <a:xfrm>
            <a:off x="829505" y="6524462"/>
            <a:ext cx="16812129" cy="1870705"/>
          </a:xfrm>
          <a:prstGeom prst="rect">
            <a:avLst/>
          </a:prstGeom>
          <a:noFill/>
        </p:spPr>
        <p:txBody>
          <a:bodyPr wrap="square">
            <a:spAutoFit/>
          </a:bodyPr>
          <a:lstStyle/>
          <a:p>
            <a:pPr marL="0" marR="0">
              <a:lnSpc>
                <a:spcPct val="107000"/>
              </a:lnSpc>
              <a:spcAft>
                <a:spcPts val="800"/>
              </a:spcAft>
              <a:buNone/>
            </a:pPr>
            <a:r>
              <a:rPr lang="en-US" sz="3600" dirty="0">
                <a:solidFill>
                  <a:schemeClr val="bg1"/>
                </a:solidFill>
                <a:effectLst/>
                <a:latin typeface="Mont" panose="020B0604020202020204" charset="0"/>
                <a:ea typeface="Calibri" panose="020F0502020204030204" pitchFamily="34" charset="0"/>
                <a:cs typeface="Times New Roman" panose="02020603050405020304" pitchFamily="18" charset="0"/>
              </a:rPr>
              <a:t>Microcredentials can be “stacked” in various ways to build toward competencies needed for learners to attain their specific certification, degree and/or employment goals. </a:t>
            </a:r>
          </a:p>
        </p:txBody>
      </p:sp>
    </p:spTree>
    <p:extLst>
      <p:ext uri="{BB962C8B-B14F-4D97-AF65-F5344CB8AC3E}">
        <p14:creationId xmlns:p14="http://schemas.microsoft.com/office/powerpoint/2010/main" val="28085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31A88-621B-1E0A-A8F5-F61D97BEBD4A}"/>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9BDC1B0E-0B7B-A954-6306-236B07175AE0}"/>
              </a:ext>
            </a:extLst>
          </p:cNvPr>
          <p:cNvPicPr>
            <a:picLocks noChangeAspect="1"/>
          </p:cNvPicPr>
          <p:nvPr/>
        </p:nvPicPr>
        <p:blipFill>
          <a:blip r:embed="rId3"/>
          <a:srcRect/>
          <a:stretch>
            <a:fillRect/>
          </a:stretch>
        </p:blipFill>
        <p:spPr>
          <a:xfrm>
            <a:off x="-5862" y="40411"/>
            <a:ext cx="18288000" cy="10287000"/>
          </a:xfrm>
          <a:prstGeom prst="rect">
            <a:avLst/>
          </a:prstGeom>
        </p:spPr>
      </p:pic>
      <p:grpSp>
        <p:nvGrpSpPr>
          <p:cNvPr id="3" name="Group 3">
            <a:extLst>
              <a:ext uri="{FF2B5EF4-FFF2-40B4-BE49-F238E27FC236}">
                <a16:creationId xmlns:a16="http://schemas.microsoft.com/office/drawing/2014/main" id="{7525C3C5-97C2-0D2C-D50F-2E18869765AF}"/>
              </a:ext>
            </a:extLst>
          </p:cNvPr>
          <p:cNvGrpSpPr/>
          <p:nvPr/>
        </p:nvGrpSpPr>
        <p:grpSpPr>
          <a:xfrm>
            <a:off x="-243956" y="0"/>
            <a:ext cx="18764188" cy="10630413"/>
            <a:chOff x="0" y="0"/>
            <a:chExt cx="5776373" cy="3272469"/>
          </a:xfrm>
        </p:grpSpPr>
        <p:sp>
          <p:nvSpPr>
            <p:cNvPr id="4" name="Freeform 4">
              <a:extLst>
                <a:ext uri="{FF2B5EF4-FFF2-40B4-BE49-F238E27FC236}">
                  <a16:creationId xmlns:a16="http://schemas.microsoft.com/office/drawing/2014/main" id="{D42E0850-26A1-1DF7-B821-FDAAAA29AFD7}"/>
                </a:ext>
              </a:extLst>
            </p:cNvPr>
            <p:cNvSpPr/>
            <p:nvPr/>
          </p:nvSpPr>
          <p:spPr>
            <a:xfrm>
              <a:off x="0" y="0"/>
              <a:ext cx="5776373" cy="3272470"/>
            </a:xfrm>
            <a:custGeom>
              <a:avLst/>
              <a:gdLst/>
              <a:ahLst/>
              <a:cxnLst/>
              <a:rect l="l" t="t" r="r" b="b"/>
              <a:pathLst>
                <a:path w="5776373" h="3272470">
                  <a:moveTo>
                    <a:pt x="0" y="0"/>
                  </a:moveTo>
                  <a:lnTo>
                    <a:pt x="5776373" y="0"/>
                  </a:lnTo>
                  <a:lnTo>
                    <a:pt x="5776373" y="3272470"/>
                  </a:lnTo>
                  <a:lnTo>
                    <a:pt x="0" y="3272470"/>
                  </a:lnTo>
                  <a:close/>
                </a:path>
              </a:pathLst>
            </a:custGeom>
            <a:solidFill>
              <a:srgbClr val="002D6A">
                <a:alpha val="60000"/>
              </a:srgbClr>
            </a:solidFill>
          </p:spPr>
          <p:txBody>
            <a:bodyPr/>
            <a:lstStyle/>
            <a:p>
              <a:endParaRPr lang="en-US" dirty="0"/>
            </a:p>
          </p:txBody>
        </p:sp>
        <p:sp>
          <p:nvSpPr>
            <p:cNvPr id="5" name="TextBox 5">
              <a:extLst>
                <a:ext uri="{FF2B5EF4-FFF2-40B4-BE49-F238E27FC236}">
                  <a16:creationId xmlns:a16="http://schemas.microsoft.com/office/drawing/2014/main" id="{839C077E-54CA-A241-F448-8B40BB1FD6EB}"/>
                </a:ext>
              </a:extLst>
            </p:cNvPr>
            <p:cNvSpPr txBox="1"/>
            <p:nvPr/>
          </p:nvSpPr>
          <p:spPr>
            <a:xfrm>
              <a:off x="0" y="-47625"/>
              <a:ext cx="812800" cy="860425"/>
            </a:xfrm>
            <a:prstGeom prst="rect">
              <a:avLst/>
            </a:prstGeom>
          </p:spPr>
          <p:txBody>
            <a:bodyPr lIns="50800" tIns="50800" rIns="50800" bIns="50800" rtlCol="0" anchor="ctr"/>
            <a:lstStyle/>
            <a:p>
              <a:pPr algn="ctr">
                <a:lnSpc>
                  <a:spcPts val="2380"/>
                </a:lnSpc>
              </a:pPr>
              <a:endParaRPr/>
            </a:p>
          </p:txBody>
        </p:sp>
      </p:grpSp>
      <p:grpSp>
        <p:nvGrpSpPr>
          <p:cNvPr id="6" name="Group 6">
            <a:extLst>
              <a:ext uri="{FF2B5EF4-FFF2-40B4-BE49-F238E27FC236}">
                <a16:creationId xmlns:a16="http://schemas.microsoft.com/office/drawing/2014/main" id="{4BB64094-535C-DB50-56EA-411BBA8C3D4E}"/>
              </a:ext>
            </a:extLst>
          </p:cNvPr>
          <p:cNvGrpSpPr/>
          <p:nvPr/>
        </p:nvGrpSpPr>
        <p:grpSpPr>
          <a:xfrm rot="-10800000">
            <a:off x="-3161943" y="-4686300"/>
            <a:ext cx="24611885" cy="15603800"/>
            <a:chOff x="0" y="0"/>
            <a:chExt cx="32815847" cy="17350463"/>
          </a:xfrm>
        </p:grpSpPr>
        <p:pic>
          <p:nvPicPr>
            <p:cNvPr id="7" name="Picture 7">
              <a:extLst>
                <a:ext uri="{FF2B5EF4-FFF2-40B4-BE49-F238E27FC236}">
                  <a16:creationId xmlns:a16="http://schemas.microsoft.com/office/drawing/2014/main" id="{72B965B9-2A20-50F4-37B5-24C0A9C86F5E}"/>
                </a:ext>
              </a:extLst>
            </p:cNvPr>
            <p:cNvPicPr>
              <a:picLocks noChangeAspect="1"/>
            </p:cNvPicPr>
            <p:nvPr/>
          </p:nvPicPr>
          <p:blipFill>
            <a:blip r:embed="rId4">
              <a:alphaModFix amt="4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979099">
              <a:off x="2473344" y="2570134"/>
              <a:ext cx="12293997" cy="12109587"/>
            </a:xfrm>
            <a:prstGeom prst="rect">
              <a:avLst/>
            </a:prstGeom>
          </p:spPr>
        </p:pic>
        <p:pic>
          <p:nvPicPr>
            <p:cNvPr id="8" name="Picture 8">
              <a:extLst>
                <a:ext uri="{FF2B5EF4-FFF2-40B4-BE49-F238E27FC236}">
                  <a16:creationId xmlns:a16="http://schemas.microsoft.com/office/drawing/2014/main" id="{37E691B5-0F5D-7D91-A403-02F122BC7291}"/>
                </a:ext>
              </a:extLst>
            </p:cNvPr>
            <p:cNvPicPr>
              <a:picLocks noChangeAspect="1"/>
            </p:cNvPicPr>
            <p:nvPr/>
          </p:nvPicPr>
          <p:blipFill>
            <a:blip r:embed="rId4">
              <a:alphaModFix amt="4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979099">
              <a:off x="18048506" y="2670742"/>
              <a:ext cx="12293997" cy="12109587"/>
            </a:xfrm>
            <a:prstGeom prst="rect">
              <a:avLst/>
            </a:prstGeom>
          </p:spPr>
        </p:pic>
      </p:grpSp>
      <p:sp>
        <p:nvSpPr>
          <p:cNvPr id="13" name="TextBox 13">
            <a:extLst>
              <a:ext uri="{FF2B5EF4-FFF2-40B4-BE49-F238E27FC236}">
                <a16:creationId xmlns:a16="http://schemas.microsoft.com/office/drawing/2014/main" id="{95CA130E-03E3-BF81-75B7-75938BE5303A}"/>
              </a:ext>
            </a:extLst>
          </p:cNvPr>
          <p:cNvSpPr txBox="1"/>
          <p:nvPr/>
        </p:nvSpPr>
        <p:spPr>
          <a:xfrm>
            <a:off x="481076" y="342020"/>
            <a:ext cx="14377924" cy="983218"/>
          </a:xfrm>
          <a:prstGeom prst="rect">
            <a:avLst/>
          </a:prstGeom>
        </p:spPr>
        <p:txBody>
          <a:bodyPr wrap="square" lIns="0" tIns="0" rIns="0" bIns="0" rtlCol="0" anchor="t">
            <a:spAutoFit/>
          </a:bodyPr>
          <a:lstStyle/>
          <a:p>
            <a:pPr>
              <a:lnSpc>
                <a:spcPts val="7446"/>
              </a:lnSpc>
            </a:pPr>
            <a:r>
              <a:rPr lang="en-US" sz="7446" dirty="0" err="1">
                <a:solidFill>
                  <a:srgbClr val="FDBB30"/>
                </a:solidFill>
                <a:latin typeface="Archive"/>
              </a:rPr>
              <a:t>MicroCREDENTIALS</a:t>
            </a:r>
            <a:endParaRPr lang="en-US" sz="7446" dirty="0">
              <a:solidFill>
                <a:srgbClr val="FFFFFF"/>
              </a:solidFill>
              <a:latin typeface="Archive"/>
            </a:endParaRPr>
          </a:p>
        </p:txBody>
      </p:sp>
      <p:pic>
        <p:nvPicPr>
          <p:cNvPr id="19" name="Picture 19">
            <a:extLst>
              <a:ext uri="{FF2B5EF4-FFF2-40B4-BE49-F238E27FC236}">
                <a16:creationId xmlns:a16="http://schemas.microsoft.com/office/drawing/2014/main" id="{90A55F4E-189A-D8E9-6454-B9F16DD9AAD5}"/>
              </a:ext>
            </a:extLst>
          </p:cNvPr>
          <p:cNvPicPr>
            <a:picLocks noChangeAspect="1"/>
          </p:cNvPicPr>
          <p:nvPr/>
        </p:nvPicPr>
        <p:blipFill>
          <a:blip r:embed="rId6"/>
          <a:srcRect l="61047" b="27660"/>
          <a:stretch>
            <a:fillRect/>
          </a:stretch>
        </p:blipFill>
        <p:spPr>
          <a:xfrm>
            <a:off x="16099273" y="8987957"/>
            <a:ext cx="1380073" cy="858597"/>
          </a:xfrm>
          <a:prstGeom prst="rect">
            <a:avLst/>
          </a:prstGeom>
        </p:spPr>
      </p:pic>
      <p:cxnSp>
        <p:nvCxnSpPr>
          <p:cNvPr id="21" name="Straight Connector 20">
            <a:extLst>
              <a:ext uri="{FF2B5EF4-FFF2-40B4-BE49-F238E27FC236}">
                <a16:creationId xmlns:a16="http://schemas.microsoft.com/office/drawing/2014/main" id="{DCD3EF80-7171-FE9F-2950-0838080D84BD}"/>
              </a:ext>
            </a:extLst>
          </p:cNvPr>
          <p:cNvCxnSpPr>
            <a:cxnSpLocks/>
          </p:cNvCxnSpPr>
          <p:nvPr/>
        </p:nvCxnSpPr>
        <p:spPr>
          <a:xfrm flipV="1">
            <a:off x="685932" y="1314866"/>
            <a:ext cx="4425188" cy="327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87411D0-EB6F-6620-4DB1-F211D92B96DE}"/>
              </a:ext>
            </a:extLst>
          </p:cNvPr>
          <p:cNvSpPr txBox="1"/>
          <p:nvPr/>
        </p:nvSpPr>
        <p:spPr>
          <a:xfrm>
            <a:off x="512301" y="2077683"/>
            <a:ext cx="16520368" cy="7052187"/>
          </a:xfrm>
          <a:prstGeom prst="rect">
            <a:avLst/>
          </a:prstGeom>
          <a:noFill/>
        </p:spPr>
        <p:txBody>
          <a:bodyPr wrap="square">
            <a:spAutoFit/>
          </a:bodyPr>
          <a:lstStyle/>
          <a:p>
            <a:pPr marL="0" marR="0">
              <a:lnSpc>
                <a:spcPct val="107000"/>
              </a:lnSpc>
              <a:spcAft>
                <a:spcPts val="800"/>
              </a:spcAft>
              <a:buNone/>
            </a:pPr>
            <a:r>
              <a:rPr lang="en-US" sz="3200" dirty="0">
                <a:solidFill>
                  <a:schemeClr val="bg1"/>
                </a:solidFill>
                <a:effectLst/>
                <a:latin typeface="Mont" panose="020B0604020202020204" charset="0"/>
                <a:ea typeface="Calibri" panose="020F0502020204030204" pitchFamily="34" charset="0"/>
                <a:cs typeface="Times New Roman" panose="02020603050405020304" pitchFamily="18" charset="0"/>
              </a:rPr>
              <a:t> </a:t>
            </a:r>
            <a:r>
              <a:rPr lang="en-US" sz="4000" kern="100" dirty="0">
                <a:solidFill>
                  <a:schemeClr val="bg1"/>
                </a:solidFill>
                <a:effectLst/>
                <a:latin typeface="Mont" panose="020B0604020202020204" charset="0"/>
                <a:ea typeface="Calibri" panose="020F0502020204030204" pitchFamily="34" charset="0"/>
                <a:cs typeface="Times New Roman" panose="02020603050405020304" pitchFamily="18" charset="0"/>
              </a:rPr>
              <a:t>Microcredentials are: </a:t>
            </a:r>
            <a:br>
              <a:rPr lang="en-US" sz="4000" kern="100" dirty="0">
                <a:solidFill>
                  <a:schemeClr val="bg1"/>
                </a:solidFill>
                <a:effectLst/>
                <a:latin typeface="Mont" panose="020B0604020202020204" charset="0"/>
                <a:ea typeface="Calibri" panose="020F0502020204030204" pitchFamily="34" charset="0"/>
                <a:cs typeface="Times New Roman" panose="02020603050405020304" pitchFamily="18" charset="0"/>
              </a:rPr>
            </a:br>
            <a:endParaRPr lang="en-US" sz="4000" kern="100" dirty="0">
              <a:solidFill>
                <a:schemeClr val="bg1"/>
              </a:solidFill>
              <a:effectLst/>
              <a:latin typeface="Mont" panose="020B0604020202020204" charset="0"/>
              <a:ea typeface="Calibri" panose="020F0502020204030204" pitchFamily="34" charset="0"/>
              <a:cs typeface="Times New Roman" panose="02020603050405020304" pitchFamily="18" charset="0"/>
            </a:endParaRPr>
          </a:p>
          <a:p>
            <a:pPr marL="342900" marR="0" lvl="0" indent="-342900">
              <a:buFont typeface="Symbol" panose="05050102010706020507" pitchFamily="18" charset="2"/>
              <a:buChar char=""/>
            </a:pPr>
            <a:r>
              <a:rPr lang="en-US" sz="4000" kern="100" dirty="0">
                <a:solidFill>
                  <a:schemeClr val="bg1"/>
                </a:solidFill>
                <a:effectLst/>
                <a:latin typeface="Mont" panose="020B0604020202020204" charset="0"/>
                <a:ea typeface="Calibri" panose="020F0502020204030204" pitchFamily="34" charset="0"/>
                <a:cs typeface="Times New Roman" panose="02020603050405020304" pitchFamily="18" charset="0"/>
              </a:rPr>
              <a:t>Personalized: create own pathway based on interests and career goals and address gaps in skills </a:t>
            </a:r>
            <a:br>
              <a:rPr lang="en-US" sz="4000" kern="100" dirty="0">
                <a:solidFill>
                  <a:schemeClr val="bg1"/>
                </a:solidFill>
                <a:effectLst/>
                <a:latin typeface="Mont" panose="020B0604020202020204" charset="0"/>
                <a:ea typeface="Calibri" panose="020F0502020204030204" pitchFamily="34" charset="0"/>
                <a:cs typeface="Times New Roman" panose="02020603050405020304" pitchFamily="18" charset="0"/>
              </a:rPr>
            </a:br>
            <a:endParaRPr lang="en-US" sz="4000" kern="100" dirty="0">
              <a:solidFill>
                <a:schemeClr val="bg1"/>
              </a:solidFill>
              <a:effectLst/>
              <a:latin typeface="Mont" panose="020B0604020202020204" charset="0"/>
              <a:ea typeface="Calibri" panose="020F0502020204030204" pitchFamily="34" charset="0"/>
              <a:cs typeface="Times New Roman" panose="02020603050405020304" pitchFamily="18" charset="0"/>
            </a:endParaRPr>
          </a:p>
          <a:p>
            <a:pPr marL="342900" marR="0" lvl="0" indent="-342900">
              <a:buFont typeface="Symbol" panose="05050102010706020507" pitchFamily="18" charset="2"/>
              <a:buChar char=""/>
            </a:pPr>
            <a:r>
              <a:rPr lang="en-US" sz="4000" kern="100" dirty="0">
                <a:solidFill>
                  <a:schemeClr val="bg1"/>
                </a:solidFill>
                <a:effectLst/>
                <a:latin typeface="Mont" panose="020B0604020202020204" charset="0"/>
                <a:ea typeface="Calibri" panose="020F0502020204030204" pitchFamily="34" charset="0"/>
                <a:cs typeface="Times New Roman" panose="02020603050405020304" pitchFamily="18" charset="0"/>
              </a:rPr>
              <a:t>Flexible: addresses increasing need for flexible learning mechanisms</a:t>
            </a:r>
            <a:br>
              <a:rPr lang="en-US" sz="4000" kern="100" dirty="0">
                <a:solidFill>
                  <a:schemeClr val="bg1"/>
                </a:solidFill>
                <a:effectLst/>
                <a:latin typeface="Mont" panose="020B0604020202020204" charset="0"/>
                <a:ea typeface="Calibri" panose="020F0502020204030204" pitchFamily="34" charset="0"/>
                <a:cs typeface="Times New Roman" panose="02020603050405020304" pitchFamily="18" charset="0"/>
              </a:rPr>
            </a:br>
            <a:endParaRPr lang="en-US" sz="4000" kern="100" dirty="0">
              <a:solidFill>
                <a:schemeClr val="bg1"/>
              </a:solidFill>
              <a:effectLst/>
              <a:latin typeface="Mont" panose="020B0604020202020204" charset="0"/>
              <a:ea typeface="Calibri" panose="020F0502020204030204" pitchFamily="34" charset="0"/>
              <a:cs typeface="Times New Roman" panose="02020603050405020304" pitchFamily="18" charset="0"/>
            </a:endParaRPr>
          </a:p>
          <a:p>
            <a:pPr marL="342900" marR="0" lvl="0" indent="-342900">
              <a:buFont typeface="Symbol" panose="05050102010706020507" pitchFamily="18" charset="2"/>
              <a:buChar char=""/>
            </a:pPr>
            <a:r>
              <a:rPr lang="en-US" sz="4000" kern="100" dirty="0">
                <a:solidFill>
                  <a:schemeClr val="bg1"/>
                </a:solidFill>
                <a:effectLst/>
                <a:latin typeface="Mont" panose="020B0604020202020204" charset="0"/>
                <a:ea typeface="Calibri" panose="020F0502020204030204" pitchFamily="34" charset="0"/>
                <a:cs typeface="Times New Roman" panose="02020603050405020304" pitchFamily="18" charset="0"/>
              </a:rPr>
              <a:t>Performance-based: awarded based on demonstrated mastery of the subject matter </a:t>
            </a:r>
          </a:p>
          <a:p>
            <a:pPr marL="0" marR="0">
              <a:buNone/>
            </a:pPr>
            <a:r>
              <a:rPr lang="en-US" sz="4000" kern="100" dirty="0">
                <a:solidFill>
                  <a:schemeClr val="bg1"/>
                </a:solidFill>
                <a:effectLst/>
                <a:latin typeface="Mont" panose="020B060402020202020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76018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5862" y="40411"/>
            <a:ext cx="18288000" cy="10287000"/>
          </a:xfrm>
          <a:prstGeom prst="rect">
            <a:avLst/>
          </a:prstGeom>
        </p:spPr>
      </p:pic>
      <p:grpSp>
        <p:nvGrpSpPr>
          <p:cNvPr id="3" name="Group 3"/>
          <p:cNvGrpSpPr/>
          <p:nvPr/>
        </p:nvGrpSpPr>
        <p:grpSpPr>
          <a:xfrm>
            <a:off x="-243956" y="0"/>
            <a:ext cx="18764188" cy="10630413"/>
            <a:chOff x="0" y="0"/>
            <a:chExt cx="5776373" cy="3272469"/>
          </a:xfrm>
        </p:grpSpPr>
        <p:sp>
          <p:nvSpPr>
            <p:cNvPr id="4" name="Freeform 4"/>
            <p:cNvSpPr/>
            <p:nvPr/>
          </p:nvSpPr>
          <p:spPr>
            <a:xfrm>
              <a:off x="0" y="0"/>
              <a:ext cx="5776373" cy="3272470"/>
            </a:xfrm>
            <a:custGeom>
              <a:avLst/>
              <a:gdLst/>
              <a:ahLst/>
              <a:cxnLst/>
              <a:rect l="l" t="t" r="r" b="b"/>
              <a:pathLst>
                <a:path w="5776373" h="3272470">
                  <a:moveTo>
                    <a:pt x="0" y="0"/>
                  </a:moveTo>
                  <a:lnTo>
                    <a:pt x="5776373" y="0"/>
                  </a:lnTo>
                  <a:lnTo>
                    <a:pt x="5776373" y="3272470"/>
                  </a:lnTo>
                  <a:lnTo>
                    <a:pt x="0" y="3272470"/>
                  </a:lnTo>
                  <a:close/>
                </a:path>
              </a:pathLst>
            </a:custGeom>
            <a:solidFill>
              <a:srgbClr val="002D6A">
                <a:alpha val="60000"/>
              </a:srgbClr>
            </a:solidFill>
          </p:spPr>
          <p:txBody>
            <a:bodyPr/>
            <a:lstStyle/>
            <a:p>
              <a:endParaRPr lang="en-US" dirty="0"/>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380"/>
                </a:lnSpc>
              </a:pPr>
              <a:endParaRPr/>
            </a:p>
          </p:txBody>
        </p:sp>
      </p:grpSp>
      <p:grpSp>
        <p:nvGrpSpPr>
          <p:cNvPr id="6" name="Group 6"/>
          <p:cNvGrpSpPr/>
          <p:nvPr/>
        </p:nvGrpSpPr>
        <p:grpSpPr>
          <a:xfrm rot="-10800000">
            <a:off x="-3161943" y="-4686300"/>
            <a:ext cx="24611885" cy="15603800"/>
            <a:chOff x="0" y="0"/>
            <a:chExt cx="32815847" cy="17350463"/>
          </a:xfrm>
        </p:grpSpPr>
        <p:pic>
          <p:nvPicPr>
            <p:cNvPr id="7" name="Picture 7"/>
            <p:cNvPicPr>
              <a:picLocks noChangeAspect="1"/>
            </p:cNvPicPr>
            <p:nvPr/>
          </p:nvPicPr>
          <p:blipFill>
            <a:blip r:embed="rId4">
              <a:alphaModFix amt="4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979099">
              <a:off x="2473344" y="2570134"/>
              <a:ext cx="12293997" cy="12109587"/>
            </a:xfrm>
            <a:prstGeom prst="rect">
              <a:avLst/>
            </a:prstGeom>
          </p:spPr>
        </p:pic>
        <p:pic>
          <p:nvPicPr>
            <p:cNvPr id="8" name="Picture 8"/>
            <p:cNvPicPr>
              <a:picLocks noChangeAspect="1"/>
            </p:cNvPicPr>
            <p:nvPr/>
          </p:nvPicPr>
          <p:blipFill>
            <a:blip r:embed="rId4">
              <a:alphaModFix amt="4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979099">
              <a:off x="18048506" y="2670742"/>
              <a:ext cx="12293997" cy="12109587"/>
            </a:xfrm>
            <a:prstGeom prst="rect">
              <a:avLst/>
            </a:prstGeom>
          </p:spPr>
        </p:pic>
      </p:grpSp>
      <p:sp>
        <p:nvSpPr>
          <p:cNvPr id="13" name="TextBox 13"/>
          <p:cNvSpPr txBox="1"/>
          <p:nvPr/>
        </p:nvSpPr>
        <p:spPr>
          <a:xfrm>
            <a:off x="481076" y="342020"/>
            <a:ext cx="14377924" cy="983218"/>
          </a:xfrm>
          <a:prstGeom prst="rect">
            <a:avLst/>
          </a:prstGeom>
        </p:spPr>
        <p:txBody>
          <a:bodyPr wrap="square" lIns="0" tIns="0" rIns="0" bIns="0" rtlCol="0" anchor="t">
            <a:spAutoFit/>
          </a:bodyPr>
          <a:lstStyle/>
          <a:p>
            <a:pPr>
              <a:lnSpc>
                <a:spcPts val="7446"/>
              </a:lnSpc>
            </a:pPr>
            <a:r>
              <a:rPr lang="en-US" sz="7446" dirty="0" err="1">
                <a:solidFill>
                  <a:srgbClr val="FDBB30"/>
                </a:solidFill>
                <a:latin typeface="Archive"/>
              </a:rPr>
              <a:t>MicroCREDENTIALS</a:t>
            </a:r>
            <a:endParaRPr lang="en-US" sz="7446" dirty="0">
              <a:solidFill>
                <a:srgbClr val="FFFFFF"/>
              </a:solidFill>
              <a:latin typeface="Archive"/>
            </a:endParaRPr>
          </a:p>
        </p:txBody>
      </p:sp>
      <p:pic>
        <p:nvPicPr>
          <p:cNvPr id="19" name="Picture 19"/>
          <p:cNvPicPr>
            <a:picLocks noChangeAspect="1"/>
          </p:cNvPicPr>
          <p:nvPr/>
        </p:nvPicPr>
        <p:blipFill>
          <a:blip r:embed="rId6"/>
          <a:srcRect l="61047" b="27660"/>
          <a:stretch>
            <a:fillRect/>
          </a:stretch>
        </p:blipFill>
        <p:spPr>
          <a:xfrm>
            <a:off x="16099273" y="8987957"/>
            <a:ext cx="1380073" cy="858597"/>
          </a:xfrm>
          <a:prstGeom prst="rect">
            <a:avLst/>
          </a:prstGeom>
        </p:spPr>
      </p:pic>
      <p:cxnSp>
        <p:nvCxnSpPr>
          <p:cNvPr id="21" name="Straight Connector 20">
            <a:extLst>
              <a:ext uri="{FF2B5EF4-FFF2-40B4-BE49-F238E27FC236}">
                <a16:creationId xmlns:a16="http://schemas.microsoft.com/office/drawing/2014/main" id="{C8AC52AB-177B-86E3-004C-75E46C44C59D}"/>
              </a:ext>
            </a:extLst>
          </p:cNvPr>
          <p:cNvCxnSpPr>
            <a:cxnSpLocks/>
          </p:cNvCxnSpPr>
          <p:nvPr/>
        </p:nvCxnSpPr>
        <p:spPr>
          <a:xfrm flipV="1">
            <a:off x="685932" y="1314866"/>
            <a:ext cx="4425188" cy="327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83C953-1155-6561-1F9F-4ED6071EE1C6}"/>
              </a:ext>
            </a:extLst>
          </p:cNvPr>
          <p:cNvSpPr txBox="1"/>
          <p:nvPr/>
        </p:nvSpPr>
        <p:spPr>
          <a:xfrm>
            <a:off x="958978" y="1752158"/>
            <a:ext cx="16520368" cy="5016758"/>
          </a:xfrm>
          <a:prstGeom prst="rect">
            <a:avLst/>
          </a:prstGeom>
          <a:noFill/>
        </p:spPr>
        <p:txBody>
          <a:bodyPr wrap="square">
            <a:spAutoFit/>
          </a:bodyPr>
          <a:lstStyle/>
          <a:p>
            <a:pPr marL="0" marR="0">
              <a:buNone/>
            </a:pPr>
            <a:r>
              <a:rPr lang="en-US" sz="3200" kern="100" dirty="0">
                <a:solidFill>
                  <a:schemeClr val="bg1"/>
                </a:solidFill>
                <a:effectLst/>
                <a:latin typeface="Mont" panose="020B0604020202020204" charset="0"/>
                <a:ea typeface="Calibri" panose="020F0502020204030204" pitchFamily="34" charset="0"/>
                <a:cs typeface="Times New Roman" panose="02020603050405020304" pitchFamily="18" charset="0"/>
              </a:rPr>
              <a:t> </a:t>
            </a:r>
            <a:r>
              <a:rPr lang="en-US" sz="4000" kern="100" dirty="0">
                <a:solidFill>
                  <a:schemeClr val="bg1"/>
                </a:solidFill>
                <a:latin typeface="Mont" panose="020B0604020202020204" charset="0"/>
                <a:ea typeface="Calibri" panose="020F0502020204030204" pitchFamily="34" charset="0"/>
                <a:cs typeface="Times New Roman" panose="02020603050405020304" pitchFamily="18" charset="0"/>
              </a:rPr>
              <a:t>S</a:t>
            </a:r>
            <a:r>
              <a:rPr lang="en-US" sz="4000" kern="100" dirty="0">
                <a:solidFill>
                  <a:schemeClr val="bg1"/>
                </a:solidFill>
                <a:effectLst/>
                <a:latin typeface="Mont" panose="020B0604020202020204" charset="0"/>
                <a:ea typeface="Calibri" panose="020F0502020204030204" pitchFamily="34" charset="0"/>
                <a:cs typeface="Times New Roman" panose="02020603050405020304" pitchFamily="18" charset="0"/>
              </a:rPr>
              <a:t>tackable MTS microcredentials:</a:t>
            </a:r>
          </a:p>
          <a:p>
            <a:pPr marL="0" marR="0">
              <a:buNone/>
            </a:pPr>
            <a:endParaRPr lang="en-US" sz="4000" kern="100" dirty="0">
              <a:solidFill>
                <a:schemeClr val="bg1"/>
              </a:solidFill>
              <a:latin typeface="Mont" panose="020B0604020202020204" charset="0"/>
              <a:ea typeface="Calibri" panose="020F0502020204030204" pitchFamily="34" charset="0"/>
              <a:cs typeface="Times New Roman" panose="02020603050405020304" pitchFamily="18" charset="0"/>
            </a:endParaRPr>
          </a:p>
          <a:p>
            <a:pPr marL="571500" marR="0" indent="-571500">
              <a:buFont typeface="Arial" panose="020B0604020202020204" pitchFamily="34" charset="0"/>
              <a:buChar char="•"/>
            </a:pPr>
            <a:r>
              <a:rPr lang="en-US" sz="4000" kern="100" dirty="0">
                <a:solidFill>
                  <a:schemeClr val="bg1"/>
                </a:solidFill>
                <a:effectLst/>
                <a:latin typeface="Mont" panose="020B0604020202020204" charset="0"/>
                <a:ea typeface="Calibri" panose="020F0502020204030204" pitchFamily="34" charset="0"/>
                <a:cs typeface="Times New Roman" panose="02020603050405020304" pitchFamily="18" charset="0"/>
              </a:rPr>
              <a:t>Will be endorsed by accredited institutions</a:t>
            </a:r>
            <a:br>
              <a:rPr lang="en-US" sz="4000" kern="100" dirty="0">
                <a:solidFill>
                  <a:schemeClr val="bg1"/>
                </a:solidFill>
                <a:effectLst/>
                <a:latin typeface="Mont" panose="020B0604020202020204" charset="0"/>
                <a:ea typeface="Calibri" panose="020F0502020204030204" pitchFamily="34" charset="0"/>
                <a:cs typeface="Times New Roman" panose="02020603050405020304" pitchFamily="18" charset="0"/>
              </a:rPr>
            </a:br>
            <a:endParaRPr lang="en-US" sz="4000" kern="100" dirty="0">
              <a:solidFill>
                <a:schemeClr val="bg1"/>
              </a:solidFill>
              <a:latin typeface="Mont" panose="020B0604020202020204" charset="0"/>
              <a:ea typeface="Calibri" panose="020F0502020204030204" pitchFamily="34" charset="0"/>
              <a:cs typeface="Times New Roman" panose="02020603050405020304" pitchFamily="18" charset="0"/>
            </a:endParaRPr>
          </a:p>
          <a:p>
            <a:pPr marL="571500" marR="0" indent="-571500">
              <a:buFont typeface="Arial" panose="020B0604020202020204" pitchFamily="34" charset="0"/>
              <a:buChar char="•"/>
            </a:pPr>
            <a:r>
              <a:rPr lang="en-US" sz="4000" kern="100" dirty="0">
                <a:solidFill>
                  <a:schemeClr val="bg1"/>
                </a:solidFill>
                <a:effectLst/>
                <a:latin typeface="Mont" panose="020B0604020202020204" charset="0"/>
                <a:ea typeface="Calibri" panose="020F0502020204030204" pitchFamily="34" charset="0"/>
                <a:cs typeface="Times New Roman" panose="02020603050405020304" pitchFamily="18" charset="0"/>
              </a:rPr>
              <a:t>Directly address the workforce preparation need </a:t>
            </a:r>
            <a:br>
              <a:rPr lang="en-US" sz="4000" kern="100" dirty="0">
                <a:solidFill>
                  <a:schemeClr val="bg1"/>
                </a:solidFill>
                <a:effectLst/>
                <a:latin typeface="Mont" panose="020B0604020202020204" charset="0"/>
                <a:ea typeface="Calibri" panose="020F0502020204030204" pitchFamily="34" charset="0"/>
                <a:cs typeface="Times New Roman" panose="02020603050405020304" pitchFamily="18" charset="0"/>
              </a:rPr>
            </a:br>
            <a:endParaRPr lang="en-US" sz="4000" kern="100" dirty="0">
              <a:solidFill>
                <a:schemeClr val="bg1"/>
              </a:solidFill>
              <a:latin typeface="Mont" panose="020B0604020202020204" charset="0"/>
              <a:ea typeface="Calibri" panose="020F0502020204030204" pitchFamily="34" charset="0"/>
              <a:cs typeface="Times New Roman" panose="02020603050405020304" pitchFamily="18" charset="0"/>
            </a:endParaRPr>
          </a:p>
          <a:p>
            <a:pPr marL="571500" marR="0" indent="-571500">
              <a:buFont typeface="Arial" panose="020B0604020202020204" pitchFamily="34" charset="0"/>
              <a:buChar char="•"/>
            </a:pPr>
            <a:r>
              <a:rPr lang="en-US" sz="4000" kern="100" dirty="0">
                <a:solidFill>
                  <a:schemeClr val="bg1"/>
                </a:solidFill>
                <a:latin typeface="Mont" panose="020B0604020202020204" charset="0"/>
                <a:ea typeface="Calibri" panose="020F0502020204030204" pitchFamily="34" charset="0"/>
                <a:cs typeface="Times New Roman" panose="02020603050405020304" pitchFamily="18" charset="0"/>
              </a:rPr>
              <a:t>I</a:t>
            </a:r>
            <a:r>
              <a:rPr lang="en-US" sz="4000" kern="100" dirty="0">
                <a:solidFill>
                  <a:schemeClr val="bg1"/>
                </a:solidFill>
                <a:effectLst/>
                <a:latin typeface="Mont" panose="020B0604020202020204" charset="0"/>
                <a:ea typeface="Calibri" panose="020F0502020204030204" pitchFamily="34" charset="0"/>
                <a:cs typeface="Times New Roman" panose="02020603050405020304" pitchFamily="18" charset="0"/>
              </a:rPr>
              <a:t>mprove the ability of educational institutions to transition some of their programs to skills based credentialling</a:t>
            </a:r>
          </a:p>
        </p:txBody>
      </p:sp>
      <p:sp>
        <p:nvSpPr>
          <p:cNvPr id="14" name="TextBox 13">
            <a:extLst>
              <a:ext uri="{FF2B5EF4-FFF2-40B4-BE49-F238E27FC236}">
                <a16:creationId xmlns:a16="http://schemas.microsoft.com/office/drawing/2014/main" id="{37D0E2D1-620B-6209-4941-537FA35DA6C9}"/>
              </a:ext>
            </a:extLst>
          </p:cNvPr>
          <p:cNvSpPr txBox="1"/>
          <p:nvPr/>
        </p:nvSpPr>
        <p:spPr>
          <a:xfrm>
            <a:off x="808654" y="7296777"/>
            <a:ext cx="16130121" cy="2554545"/>
          </a:xfrm>
          <a:prstGeom prst="rect">
            <a:avLst/>
          </a:prstGeom>
          <a:noFill/>
        </p:spPr>
        <p:txBody>
          <a:bodyPr wrap="square">
            <a:spAutoFit/>
          </a:bodyPr>
          <a:lstStyle/>
          <a:p>
            <a:r>
              <a:rPr lang="en-US" sz="4000" kern="100" dirty="0">
                <a:solidFill>
                  <a:schemeClr val="bg1"/>
                </a:solidFill>
                <a:effectLst/>
                <a:latin typeface="Mont" panose="020B0604020202020204" charset="0"/>
                <a:ea typeface="Calibri" panose="020F0502020204030204" pitchFamily="34" charset="0"/>
                <a:cs typeface="Times New Roman" panose="02020603050405020304" pitchFamily="18" charset="0"/>
              </a:rPr>
              <a:t>The content offered within the microcredentials will not only address the technical content, but will be framed around the U.S. Department of Education’s Career and Technical Education (CTE) tenets.</a:t>
            </a:r>
            <a:endParaRPr lang="en-US" sz="4000" dirty="0"/>
          </a:p>
        </p:txBody>
      </p:sp>
    </p:spTree>
    <p:extLst>
      <p:ext uri="{BB962C8B-B14F-4D97-AF65-F5344CB8AC3E}">
        <p14:creationId xmlns:p14="http://schemas.microsoft.com/office/powerpoint/2010/main" val="256180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10972-9F18-EE8B-0CB1-CB8CA66357E8}"/>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7781E94C-7987-3D7E-9620-CF51F4F27A7B}"/>
              </a:ext>
            </a:extLst>
          </p:cNvPr>
          <p:cNvPicPr>
            <a:picLocks noChangeAspect="1"/>
          </p:cNvPicPr>
          <p:nvPr/>
        </p:nvPicPr>
        <p:blipFill>
          <a:blip r:embed="rId3"/>
          <a:srcRect/>
          <a:stretch>
            <a:fillRect/>
          </a:stretch>
        </p:blipFill>
        <p:spPr>
          <a:xfrm>
            <a:off x="0" y="0"/>
            <a:ext cx="18288000" cy="10287000"/>
          </a:xfrm>
          <a:prstGeom prst="rect">
            <a:avLst/>
          </a:prstGeom>
        </p:spPr>
      </p:pic>
      <p:grpSp>
        <p:nvGrpSpPr>
          <p:cNvPr id="3" name="Group 3">
            <a:extLst>
              <a:ext uri="{FF2B5EF4-FFF2-40B4-BE49-F238E27FC236}">
                <a16:creationId xmlns:a16="http://schemas.microsoft.com/office/drawing/2014/main" id="{E3D2DED8-A08B-4C03-0717-30A28C0EB9A2}"/>
              </a:ext>
            </a:extLst>
          </p:cNvPr>
          <p:cNvGrpSpPr/>
          <p:nvPr/>
        </p:nvGrpSpPr>
        <p:grpSpPr>
          <a:xfrm>
            <a:off x="-238094" y="-171706"/>
            <a:ext cx="18764188" cy="10630413"/>
            <a:chOff x="0" y="0"/>
            <a:chExt cx="5776373" cy="3272469"/>
          </a:xfrm>
        </p:grpSpPr>
        <p:sp>
          <p:nvSpPr>
            <p:cNvPr id="4" name="Freeform 4">
              <a:extLst>
                <a:ext uri="{FF2B5EF4-FFF2-40B4-BE49-F238E27FC236}">
                  <a16:creationId xmlns:a16="http://schemas.microsoft.com/office/drawing/2014/main" id="{0B4279B3-24BD-9CA5-2A13-F382838E942F}"/>
                </a:ext>
              </a:extLst>
            </p:cNvPr>
            <p:cNvSpPr/>
            <p:nvPr/>
          </p:nvSpPr>
          <p:spPr>
            <a:xfrm>
              <a:off x="0" y="0"/>
              <a:ext cx="5776373" cy="3272470"/>
            </a:xfrm>
            <a:custGeom>
              <a:avLst/>
              <a:gdLst/>
              <a:ahLst/>
              <a:cxnLst/>
              <a:rect l="l" t="t" r="r" b="b"/>
              <a:pathLst>
                <a:path w="5776373" h="3272470">
                  <a:moveTo>
                    <a:pt x="0" y="0"/>
                  </a:moveTo>
                  <a:lnTo>
                    <a:pt x="5776373" y="0"/>
                  </a:lnTo>
                  <a:lnTo>
                    <a:pt x="5776373" y="3272470"/>
                  </a:lnTo>
                  <a:lnTo>
                    <a:pt x="0" y="3272470"/>
                  </a:lnTo>
                  <a:close/>
                </a:path>
              </a:pathLst>
            </a:custGeom>
            <a:solidFill>
              <a:srgbClr val="002D6A">
                <a:alpha val="60000"/>
              </a:srgbClr>
            </a:solidFill>
          </p:spPr>
          <p:txBody>
            <a:bodyPr/>
            <a:lstStyle/>
            <a:p>
              <a:endParaRPr lang="en-US"/>
            </a:p>
          </p:txBody>
        </p:sp>
        <p:sp>
          <p:nvSpPr>
            <p:cNvPr id="5" name="TextBox 5">
              <a:extLst>
                <a:ext uri="{FF2B5EF4-FFF2-40B4-BE49-F238E27FC236}">
                  <a16:creationId xmlns:a16="http://schemas.microsoft.com/office/drawing/2014/main" id="{EF557D70-5161-2FC4-65A2-A01CB9DA9F1B}"/>
                </a:ext>
              </a:extLst>
            </p:cNvPr>
            <p:cNvSpPr txBox="1"/>
            <p:nvPr/>
          </p:nvSpPr>
          <p:spPr>
            <a:xfrm>
              <a:off x="0" y="-47625"/>
              <a:ext cx="812800" cy="860425"/>
            </a:xfrm>
            <a:prstGeom prst="rect">
              <a:avLst/>
            </a:prstGeom>
          </p:spPr>
          <p:txBody>
            <a:bodyPr lIns="50800" tIns="50800" rIns="50800" bIns="50800" rtlCol="0" anchor="ctr"/>
            <a:lstStyle/>
            <a:p>
              <a:pPr algn="ctr">
                <a:lnSpc>
                  <a:spcPts val="2380"/>
                </a:lnSpc>
              </a:pPr>
              <a:endParaRPr/>
            </a:p>
          </p:txBody>
        </p:sp>
      </p:grpSp>
      <p:grpSp>
        <p:nvGrpSpPr>
          <p:cNvPr id="6" name="Group 6">
            <a:extLst>
              <a:ext uri="{FF2B5EF4-FFF2-40B4-BE49-F238E27FC236}">
                <a16:creationId xmlns:a16="http://schemas.microsoft.com/office/drawing/2014/main" id="{5BFD843D-48B6-84BE-C340-4B3F707611E1}"/>
              </a:ext>
            </a:extLst>
          </p:cNvPr>
          <p:cNvGrpSpPr/>
          <p:nvPr/>
        </p:nvGrpSpPr>
        <p:grpSpPr>
          <a:xfrm rot="-10800000">
            <a:off x="-3161942" y="-4884277"/>
            <a:ext cx="24611885" cy="13012847"/>
            <a:chOff x="0" y="0"/>
            <a:chExt cx="32815847" cy="17350463"/>
          </a:xfrm>
        </p:grpSpPr>
        <p:pic>
          <p:nvPicPr>
            <p:cNvPr id="7" name="Picture 7">
              <a:extLst>
                <a:ext uri="{FF2B5EF4-FFF2-40B4-BE49-F238E27FC236}">
                  <a16:creationId xmlns:a16="http://schemas.microsoft.com/office/drawing/2014/main" id="{373D891D-0D06-4017-8ED1-F364971CE6B6}"/>
                </a:ext>
              </a:extLst>
            </p:cNvPr>
            <p:cNvPicPr>
              <a:picLocks noChangeAspect="1"/>
            </p:cNvPicPr>
            <p:nvPr/>
          </p:nvPicPr>
          <p:blipFill>
            <a:blip r:embed="rId4">
              <a:alphaModFix amt="4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979099">
              <a:off x="2473344" y="2570134"/>
              <a:ext cx="12293997" cy="12109587"/>
            </a:xfrm>
            <a:prstGeom prst="rect">
              <a:avLst/>
            </a:prstGeom>
          </p:spPr>
        </p:pic>
        <p:pic>
          <p:nvPicPr>
            <p:cNvPr id="8" name="Picture 8">
              <a:extLst>
                <a:ext uri="{FF2B5EF4-FFF2-40B4-BE49-F238E27FC236}">
                  <a16:creationId xmlns:a16="http://schemas.microsoft.com/office/drawing/2014/main" id="{941DC6BF-C3AB-CEF5-E7F2-D239A385E6FE}"/>
                </a:ext>
              </a:extLst>
            </p:cNvPr>
            <p:cNvPicPr>
              <a:picLocks noChangeAspect="1"/>
            </p:cNvPicPr>
            <p:nvPr/>
          </p:nvPicPr>
          <p:blipFill>
            <a:blip r:embed="rId4">
              <a:alphaModFix amt="4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979099">
              <a:off x="18048506" y="2670742"/>
              <a:ext cx="12293997" cy="12109587"/>
            </a:xfrm>
            <a:prstGeom prst="rect">
              <a:avLst/>
            </a:prstGeom>
          </p:spPr>
        </p:pic>
      </p:grpSp>
      <p:sp>
        <p:nvSpPr>
          <p:cNvPr id="11" name="TextBox 11">
            <a:extLst>
              <a:ext uri="{FF2B5EF4-FFF2-40B4-BE49-F238E27FC236}">
                <a16:creationId xmlns:a16="http://schemas.microsoft.com/office/drawing/2014/main" id="{F5A55C85-171A-335C-944B-D1F1C0351C8A}"/>
              </a:ext>
            </a:extLst>
          </p:cNvPr>
          <p:cNvSpPr txBox="1"/>
          <p:nvPr/>
        </p:nvSpPr>
        <p:spPr>
          <a:xfrm>
            <a:off x="10509160" y="1420828"/>
            <a:ext cx="6319239" cy="1756250"/>
          </a:xfrm>
          <a:prstGeom prst="rect">
            <a:avLst/>
          </a:prstGeom>
        </p:spPr>
        <p:txBody>
          <a:bodyPr lIns="0" tIns="0" rIns="0" bIns="0" rtlCol="0" anchor="t">
            <a:spAutoFit/>
          </a:bodyPr>
          <a:lstStyle/>
          <a:p>
            <a:pPr>
              <a:lnSpc>
                <a:spcPts val="6800"/>
              </a:lnSpc>
            </a:pPr>
            <a:r>
              <a:rPr lang="en-US" sz="6800" dirty="0">
                <a:solidFill>
                  <a:srgbClr val="FFFFFF"/>
                </a:solidFill>
                <a:latin typeface="Archive"/>
              </a:rPr>
              <a:t>WORKFORCE</a:t>
            </a:r>
          </a:p>
          <a:p>
            <a:pPr>
              <a:lnSpc>
                <a:spcPts val="6800"/>
              </a:lnSpc>
            </a:pPr>
            <a:r>
              <a:rPr lang="en-US" sz="6800" dirty="0">
                <a:solidFill>
                  <a:srgbClr val="FDBB30"/>
                </a:solidFill>
                <a:latin typeface="Archive"/>
              </a:rPr>
              <a:t>DEVELOPMENT</a:t>
            </a:r>
          </a:p>
        </p:txBody>
      </p:sp>
      <p:sp>
        <p:nvSpPr>
          <p:cNvPr id="14" name="TextBox 14">
            <a:extLst>
              <a:ext uri="{FF2B5EF4-FFF2-40B4-BE49-F238E27FC236}">
                <a16:creationId xmlns:a16="http://schemas.microsoft.com/office/drawing/2014/main" id="{C706BA99-4CE5-C36D-CCB2-355C6988B957}"/>
              </a:ext>
            </a:extLst>
          </p:cNvPr>
          <p:cNvSpPr txBox="1"/>
          <p:nvPr/>
        </p:nvSpPr>
        <p:spPr>
          <a:xfrm>
            <a:off x="10046862" y="4095534"/>
            <a:ext cx="7758658" cy="1044517"/>
          </a:xfrm>
          <a:prstGeom prst="rect">
            <a:avLst/>
          </a:prstGeom>
        </p:spPr>
        <p:txBody>
          <a:bodyPr wrap="square" lIns="0" tIns="0" rIns="0" bIns="0" rtlCol="0" anchor="t">
            <a:spAutoFit/>
          </a:bodyPr>
          <a:lstStyle/>
          <a:p>
            <a:pPr marL="302257" lvl="1">
              <a:lnSpc>
                <a:spcPts val="3919"/>
              </a:lnSpc>
            </a:pPr>
            <a:r>
              <a:rPr lang="en-US" sz="4400" dirty="0">
                <a:solidFill>
                  <a:srgbClr val="FFFFFF"/>
                </a:solidFill>
                <a:latin typeface="Mont"/>
              </a:rPr>
              <a:t>Innovative and flexible pathways</a:t>
            </a:r>
            <a:endParaRPr lang="en-US" sz="2799" dirty="0">
              <a:solidFill>
                <a:srgbClr val="FFFFFF"/>
              </a:solidFill>
              <a:latin typeface="Mont"/>
            </a:endParaRPr>
          </a:p>
        </p:txBody>
      </p:sp>
      <p:pic>
        <p:nvPicPr>
          <p:cNvPr id="15" name="Picture 15">
            <a:extLst>
              <a:ext uri="{FF2B5EF4-FFF2-40B4-BE49-F238E27FC236}">
                <a16:creationId xmlns:a16="http://schemas.microsoft.com/office/drawing/2014/main" id="{4347ADEE-93E6-2971-D475-DEAE13E69A69}"/>
              </a:ext>
            </a:extLst>
          </p:cNvPr>
          <p:cNvPicPr>
            <a:picLocks noChangeAspect="1"/>
          </p:cNvPicPr>
          <p:nvPr/>
        </p:nvPicPr>
        <p:blipFill>
          <a:blip r:embed="rId6"/>
          <a:srcRect l="61047" b="27660"/>
          <a:stretch>
            <a:fillRect/>
          </a:stretch>
        </p:blipFill>
        <p:spPr>
          <a:xfrm>
            <a:off x="16155000" y="599402"/>
            <a:ext cx="1380073" cy="858597"/>
          </a:xfrm>
          <a:prstGeom prst="rect">
            <a:avLst/>
          </a:prstGeom>
        </p:spPr>
      </p:pic>
      <p:cxnSp>
        <p:nvCxnSpPr>
          <p:cNvPr id="16" name="Straight Connector 15">
            <a:extLst>
              <a:ext uri="{FF2B5EF4-FFF2-40B4-BE49-F238E27FC236}">
                <a16:creationId xmlns:a16="http://schemas.microsoft.com/office/drawing/2014/main" id="{5E7F1692-CABE-1FAC-B652-50C3B092E793}"/>
              </a:ext>
            </a:extLst>
          </p:cNvPr>
          <p:cNvCxnSpPr>
            <a:cxnSpLocks/>
          </p:cNvCxnSpPr>
          <p:nvPr/>
        </p:nvCxnSpPr>
        <p:spPr>
          <a:xfrm>
            <a:off x="10509160" y="3429000"/>
            <a:ext cx="60166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CBA707A-D15C-1900-5BD1-D67C4826ABA7}"/>
              </a:ext>
            </a:extLst>
          </p:cNvPr>
          <p:cNvPicPr>
            <a:picLocks noChangeAspect="1"/>
          </p:cNvPicPr>
          <p:nvPr/>
        </p:nvPicPr>
        <p:blipFill>
          <a:blip r:embed="rId7"/>
          <a:stretch>
            <a:fillRect/>
          </a:stretch>
        </p:blipFill>
        <p:spPr>
          <a:xfrm>
            <a:off x="-41515" y="5140051"/>
            <a:ext cx="9419136" cy="5145470"/>
          </a:xfrm>
          <a:prstGeom prst="rect">
            <a:avLst/>
          </a:prstGeom>
        </p:spPr>
      </p:pic>
      <p:pic>
        <p:nvPicPr>
          <p:cNvPr id="17" name="Picture 16">
            <a:extLst>
              <a:ext uri="{FF2B5EF4-FFF2-40B4-BE49-F238E27FC236}">
                <a16:creationId xmlns:a16="http://schemas.microsoft.com/office/drawing/2014/main" id="{FDB4D982-AE2A-ACDF-F94B-02D19ABDAF9D}"/>
              </a:ext>
            </a:extLst>
          </p:cNvPr>
          <p:cNvPicPr>
            <a:picLocks noChangeAspect="1"/>
          </p:cNvPicPr>
          <p:nvPr/>
        </p:nvPicPr>
        <p:blipFill>
          <a:blip r:embed="rId8"/>
          <a:stretch>
            <a:fillRect/>
          </a:stretch>
        </p:blipFill>
        <p:spPr>
          <a:xfrm>
            <a:off x="-22906" y="-2029"/>
            <a:ext cx="9408371" cy="5016763"/>
          </a:xfrm>
          <a:prstGeom prst="rect">
            <a:avLst/>
          </a:prstGeom>
        </p:spPr>
      </p:pic>
      <p:sp>
        <p:nvSpPr>
          <p:cNvPr id="9" name="TextBox 14">
            <a:extLst>
              <a:ext uri="{FF2B5EF4-FFF2-40B4-BE49-F238E27FC236}">
                <a16:creationId xmlns:a16="http://schemas.microsoft.com/office/drawing/2014/main" id="{DCEAA5C3-08E3-9F0C-72D7-0C4829E39B47}"/>
              </a:ext>
            </a:extLst>
          </p:cNvPr>
          <p:cNvSpPr txBox="1"/>
          <p:nvPr/>
        </p:nvSpPr>
        <p:spPr>
          <a:xfrm>
            <a:off x="9965151" y="5556997"/>
            <a:ext cx="7758658" cy="1544654"/>
          </a:xfrm>
          <a:prstGeom prst="rect">
            <a:avLst/>
          </a:prstGeom>
        </p:spPr>
        <p:txBody>
          <a:bodyPr wrap="square" lIns="0" tIns="0" rIns="0" bIns="0" rtlCol="0" anchor="t">
            <a:spAutoFit/>
          </a:bodyPr>
          <a:lstStyle/>
          <a:p>
            <a:pPr marL="302257" lvl="1">
              <a:lnSpc>
                <a:spcPts val="3919"/>
              </a:lnSpc>
            </a:pPr>
            <a:endParaRPr lang="en-US" sz="2799" dirty="0">
              <a:solidFill>
                <a:srgbClr val="FFFFFF"/>
              </a:solidFill>
              <a:latin typeface="Mont"/>
            </a:endParaRPr>
          </a:p>
          <a:p>
            <a:pPr marL="302257" lvl="1">
              <a:lnSpc>
                <a:spcPts val="3919"/>
              </a:lnSpc>
            </a:pPr>
            <a:r>
              <a:rPr lang="en-US" sz="4400" dirty="0">
                <a:solidFill>
                  <a:srgbClr val="FFFFFF"/>
                </a:solidFill>
                <a:latin typeface="Mont"/>
              </a:rPr>
              <a:t>Recognition of skills - microcredentials</a:t>
            </a:r>
          </a:p>
        </p:txBody>
      </p:sp>
      <p:sp>
        <p:nvSpPr>
          <p:cNvPr id="10" name="TextBox 14">
            <a:extLst>
              <a:ext uri="{FF2B5EF4-FFF2-40B4-BE49-F238E27FC236}">
                <a16:creationId xmlns:a16="http://schemas.microsoft.com/office/drawing/2014/main" id="{48C649C4-A3B9-CB6E-A793-1C9723CC4FDF}"/>
              </a:ext>
            </a:extLst>
          </p:cNvPr>
          <p:cNvSpPr txBox="1"/>
          <p:nvPr/>
        </p:nvSpPr>
        <p:spPr>
          <a:xfrm>
            <a:off x="10046862" y="8279813"/>
            <a:ext cx="7758658" cy="544380"/>
          </a:xfrm>
          <a:prstGeom prst="rect">
            <a:avLst/>
          </a:prstGeom>
        </p:spPr>
        <p:txBody>
          <a:bodyPr wrap="square" lIns="0" tIns="0" rIns="0" bIns="0" rtlCol="0" anchor="t">
            <a:spAutoFit/>
          </a:bodyPr>
          <a:lstStyle/>
          <a:p>
            <a:pPr marL="302257" lvl="1">
              <a:lnSpc>
                <a:spcPts val="3919"/>
              </a:lnSpc>
            </a:pPr>
            <a:r>
              <a:rPr lang="en-US" sz="4400" dirty="0">
                <a:solidFill>
                  <a:srgbClr val="FFFFFF"/>
                </a:solidFill>
                <a:latin typeface="Mont"/>
              </a:rPr>
              <a:t>Partnerships</a:t>
            </a:r>
          </a:p>
        </p:txBody>
      </p:sp>
    </p:spTree>
    <p:extLst>
      <p:ext uri="{BB962C8B-B14F-4D97-AF65-F5344CB8AC3E}">
        <p14:creationId xmlns:p14="http://schemas.microsoft.com/office/powerpoint/2010/main" val="157269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par>
                          <p:cTn id="19" fill="hold">
                            <p:stCondLst>
                              <p:cond delay="0"/>
                            </p:stCondLst>
                            <p:childTnLst>
                              <p:par>
                                <p:cTn id="20" presetID="2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childTnLst>
                          </p:cTn>
                        </p:par>
                        <p:par>
                          <p:cTn id="27" fill="hold">
                            <p:stCondLst>
                              <p:cond delay="0"/>
                            </p:stCondLst>
                            <p:childTnLst>
                              <p:par>
                                <p:cTn id="28" presetID="22" presetClass="entr" presetSubtype="4"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463D5-DAAE-BF38-418F-B4F5CFA33EFC}"/>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669F91A9-0FE9-ED3A-538F-3E2764758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536" y="0"/>
            <a:ext cx="15000928" cy="10287000"/>
          </a:xfrm>
          <a:prstGeom prst="rect">
            <a:avLst/>
          </a:prstGeom>
        </p:spPr>
      </p:pic>
      <p:grpSp>
        <p:nvGrpSpPr>
          <p:cNvPr id="2" name="Group 3">
            <a:extLst>
              <a:ext uri="{FF2B5EF4-FFF2-40B4-BE49-F238E27FC236}">
                <a16:creationId xmlns:a16="http://schemas.microsoft.com/office/drawing/2014/main" id="{A0FF44C1-5650-ED3F-4BCE-41D44CDD3ED8}"/>
              </a:ext>
            </a:extLst>
          </p:cNvPr>
          <p:cNvGrpSpPr/>
          <p:nvPr/>
        </p:nvGrpSpPr>
        <p:grpSpPr>
          <a:xfrm>
            <a:off x="-393381" y="3771900"/>
            <a:ext cx="19074761" cy="10823373"/>
            <a:chOff x="0" y="-47625"/>
            <a:chExt cx="5871980" cy="3331870"/>
          </a:xfrm>
        </p:grpSpPr>
        <p:sp>
          <p:nvSpPr>
            <p:cNvPr id="3" name="Freeform 4">
              <a:extLst>
                <a:ext uri="{FF2B5EF4-FFF2-40B4-BE49-F238E27FC236}">
                  <a16:creationId xmlns:a16="http://schemas.microsoft.com/office/drawing/2014/main" id="{48DEA1C5-7192-3789-FD20-158925540BCA}"/>
                </a:ext>
              </a:extLst>
            </p:cNvPr>
            <p:cNvSpPr/>
            <p:nvPr/>
          </p:nvSpPr>
          <p:spPr>
            <a:xfrm>
              <a:off x="95607" y="11775"/>
              <a:ext cx="5776373" cy="3272470"/>
            </a:xfrm>
            <a:custGeom>
              <a:avLst/>
              <a:gdLst/>
              <a:ahLst/>
              <a:cxnLst/>
              <a:rect l="l" t="t" r="r" b="b"/>
              <a:pathLst>
                <a:path w="5776373" h="3272470">
                  <a:moveTo>
                    <a:pt x="0" y="0"/>
                  </a:moveTo>
                  <a:lnTo>
                    <a:pt x="5776373" y="0"/>
                  </a:lnTo>
                  <a:lnTo>
                    <a:pt x="5776373" y="3272470"/>
                  </a:lnTo>
                  <a:lnTo>
                    <a:pt x="0" y="3272470"/>
                  </a:lnTo>
                  <a:close/>
                </a:path>
              </a:pathLst>
            </a:custGeom>
            <a:solidFill>
              <a:srgbClr val="002D6A">
                <a:alpha val="60000"/>
              </a:srgbClr>
            </a:solidFill>
          </p:spPr>
          <p:txBody>
            <a:bodyPr/>
            <a:lstStyle/>
            <a:p>
              <a:endParaRPr lang="en-US"/>
            </a:p>
          </p:txBody>
        </p:sp>
        <p:sp>
          <p:nvSpPr>
            <p:cNvPr id="4" name="TextBox 5">
              <a:extLst>
                <a:ext uri="{FF2B5EF4-FFF2-40B4-BE49-F238E27FC236}">
                  <a16:creationId xmlns:a16="http://schemas.microsoft.com/office/drawing/2014/main" id="{7DD3D624-2B53-DA77-6FD8-4CA5D730C737}"/>
                </a:ext>
              </a:extLst>
            </p:cNvPr>
            <p:cNvSpPr txBox="1"/>
            <p:nvPr/>
          </p:nvSpPr>
          <p:spPr>
            <a:xfrm>
              <a:off x="0" y="-47625"/>
              <a:ext cx="812800" cy="860425"/>
            </a:xfrm>
            <a:prstGeom prst="rect">
              <a:avLst/>
            </a:prstGeom>
          </p:spPr>
          <p:txBody>
            <a:bodyPr lIns="50800" tIns="50800" rIns="50800" bIns="50800" rtlCol="0" anchor="ctr"/>
            <a:lstStyle/>
            <a:p>
              <a:pPr algn="ctr">
                <a:lnSpc>
                  <a:spcPts val="2380"/>
                </a:lnSpc>
              </a:pPr>
              <a:endParaRPr/>
            </a:p>
          </p:txBody>
        </p:sp>
      </p:grpSp>
    </p:spTree>
    <p:extLst>
      <p:ext uri="{BB962C8B-B14F-4D97-AF65-F5344CB8AC3E}">
        <p14:creationId xmlns:p14="http://schemas.microsoft.com/office/powerpoint/2010/main" val="4144703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6B4C4-A57D-44F8-0D63-8C9B05F02190}"/>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0B79A2E2-C79D-369D-7F57-CC490A476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536" y="0"/>
            <a:ext cx="15000928" cy="10287000"/>
          </a:xfrm>
          <a:prstGeom prst="rect">
            <a:avLst/>
          </a:prstGeom>
        </p:spPr>
      </p:pic>
      <p:grpSp>
        <p:nvGrpSpPr>
          <p:cNvPr id="2" name="Group 3">
            <a:extLst>
              <a:ext uri="{FF2B5EF4-FFF2-40B4-BE49-F238E27FC236}">
                <a16:creationId xmlns:a16="http://schemas.microsoft.com/office/drawing/2014/main" id="{4DAAB1D7-6763-4FF1-4B4A-AC7FE21D8C12}"/>
              </a:ext>
            </a:extLst>
          </p:cNvPr>
          <p:cNvGrpSpPr/>
          <p:nvPr/>
        </p:nvGrpSpPr>
        <p:grpSpPr>
          <a:xfrm>
            <a:off x="-381000" y="3848100"/>
            <a:ext cx="11366181" cy="10823373"/>
            <a:chOff x="0" y="-47625"/>
            <a:chExt cx="5871980" cy="3331870"/>
          </a:xfrm>
        </p:grpSpPr>
        <p:sp>
          <p:nvSpPr>
            <p:cNvPr id="3" name="Freeform 4">
              <a:extLst>
                <a:ext uri="{FF2B5EF4-FFF2-40B4-BE49-F238E27FC236}">
                  <a16:creationId xmlns:a16="http://schemas.microsoft.com/office/drawing/2014/main" id="{CB38091C-E6B8-8449-51D8-88FFC610B2AB}"/>
                </a:ext>
              </a:extLst>
            </p:cNvPr>
            <p:cNvSpPr/>
            <p:nvPr/>
          </p:nvSpPr>
          <p:spPr>
            <a:xfrm>
              <a:off x="95607" y="11775"/>
              <a:ext cx="5776373" cy="3272470"/>
            </a:xfrm>
            <a:custGeom>
              <a:avLst/>
              <a:gdLst/>
              <a:ahLst/>
              <a:cxnLst/>
              <a:rect l="l" t="t" r="r" b="b"/>
              <a:pathLst>
                <a:path w="5776373" h="3272470">
                  <a:moveTo>
                    <a:pt x="0" y="0"/>
                  </a:moveTo>
                  <a:lnTo>
                    <a:pt x="5776373" y="0"/>
                  </a:lnTo>
                  <a:lnTo>
                    <a:pt x="5776373" y="3272470"/>
                  </a:lnTo>
                  <a:lnTo>
                    <a:pt x="0" y="3272470"/>
                  </a:lnTo>
                  <a:close/>
                </a:path>
              </a:pathLst>
            </a:custGeom>
            <a:solidFill>
              <a:srgbClr val="002D6A">
                <a:alpha val="60000"/>
              </a:srgbClr>
            </a:solidFill>
          </p:spPr>
          <p:txBody>
            <a:bodyPr/>
            <a:lstStyle/>
            <a:p>
              <a:endParaRPr lang="en-US"/>
            </a:p>
          </p:txBody>
        </p:sp>
        <p:sp>
          <p:nvSpPr>
            <p:cNvPr id="4" name="TextBox 5">
              <a:extLst>
                <a:ext uri="{FF2B5EF4-FFF2-40B4-BE49-F238E27FC236}">
                  <a16:creationId xmlns:a16="http://schemas.microsoft.com/office/drawing/2014/main" id="{3EE35A8F-665C-7377-30B9-07B41F174D6D}"/>
                </a:ext>
              </a:extLst>
            </p:cNvPr>
            <p:cNvSpPr txBox="1"/>
            <p:nvPr/>
          </p:nvSpPr>
          <p:spPr>
            <a:xfrm>
              <a:off x="0" y="-47625"/>
              <a:ext cx="812800" cy="860425"/>
            </a:xfrm>
            <a:prstGeom prst="rect">
              <a:avLst/>
            </a:prstGeom>
          </p:spPr>
          <p:txBody>
            <a:bodyPr lIns="50800" tIns="50800" rIns="50800" bIns="50800" rtlCol="0" anchor="ctr"/>
            <a:lstStyle/>
            <a:p>
              <a:pPr algn="ctr">
                <a:lnSpc>
                  <a:spcPts val="2380"/>
                </a:lnSpc>
              </a:pPr>
              <a:endParaRPr/>
            </a:p>
          </p:txBody>
        </p:sp>
      </p:grpSp>
    </p:spTree>
    <p:extLst>
      <p:ext uri="{BB962C8B-B14F-4D97-AF65-F5344CB8AC3E}">
        <p14:creationId xmlns:p14="http://schemas.microsoft.com/office/powerpoint/2010/main" val="594496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2CEEF-7888-741F-B383-052D7D8E655F}"/>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908E1180-E178-3D39-CD85-547A3416DD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536" y="0"/>
            <a:ext cx="15000928" cy="10287000"/>
          </a:xfrm>
          <a:prstGeom prst="rect">
            <a:avLst/>
          </a:prstGeom>
        </p:spPr>
      </p:pic>
    </p:spTree>
    <p:extLst>
      <p:ext uri="{BB962C8B-B14F-4D97-AF65-F5344CB8AC3E}">
        <p14:creationId xmlns:p14="http://schemas.microsoft.com/office/powerpoint/2010/main" val="3792088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38DA9-531A-DEF9-4D1B-4EF5FAF362EF}"/>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509AFBEB-4CA7-FEF9-2D9B-5E55D5B70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536" y="0"/>
            <a:ext cx="15000928" cy="10287000"/>
          </a:xfrm>
          <a:prstGeom prst="rect">
            <a:avLst/>
          </a:prstGeom>
        </p:spPr>
      </p:pic>
    </p:spTree>
    <p:extLst>
      <p:ext uri="{BB962C8B-B14F-4D97-AF65-F5344CB8AC3E}">
        <p14:creationId xmlns:p14="http://schemas.microsoft.com/office/powerpoint/2010/main" val="2447528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BFF62AAA8E134FBDCE7891F5D9D252" ma:contentTypeVersion="16" ma:contentTypeDescription="Create a new document." ma:contentTypeScope="" ma:versionID="0038d5c7fc92d5c529763b6ee0d23a76">
  <xsd:schema xmlns:xsd="http://www.w3.org/2001/XMLSchema" xmlns:xs="http://www.w3.org/2001/XMLSchema" xmlns:p="http://schemas.microsoft.com/office/2006/metadata/properties" xmlns:ns2="01f51637-4bb4-4913-8552-ad9cdbe1e00f" xmlns:ns3="d90d9879-6d62-4195-996d-38168cc8092c" targetNamespace="http://schemas.microsoft.com/office/2006/metadata/properties" ma:root="true" ma:fieldsID="7d3914b117e95100308b89665cc6ed8f" ns2:_="" ns3:_="">
    <xsd:import namespace="01f51637-4bb4-4913-8552-ad9cdbe1e00f"/>
    <xsd:import namespace="d90d9879-6d62-4195-996d-38168cc8092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f51637-4bb4-4913-8552-ad9cdbe1e0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4759fa4-3a37-46a1-bcbb-635bb38d3f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90d9879-6d62-4195-996d-38168cc8092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2b71a0d-5965-4e2c-af2c-abed84a3aa14}" ma:internalName="TaxCatchAll" ma:showField="CatchAllData" ma:web="d90d9879-6d62-4195-996d-38168cc809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480EB5-B67B-4F1B-8191-AE03BB5955CC}">
  <ds:schemaRefs>
    <ds:schemaRef ds:uri="http://schemas.microsoft.com/sharepoint/v3/contenttype/forms"/>
  </ds:schemaRefs>
</ds:datastoreItem>
</file>

<file path=customXml/itemProps2.xml><?xml version="1.0" encoding="utf-8"?>
<ds:datastoreItem xmlns:ds="http://schemas.openxmlformats.org/officeDocument/2006/customXml" ds:itemID="{309EF426-E608-408B-9382-977A24377A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f51637-4bb4-4913-8552-ad9cdbe1e00f"/>
    <ds:schemaRef ds:uri="d90d9879-6d62-4195-996d-38168cc809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1019</TotalTime>
  <Words>1077</Words>
  <Application>Microsoft Office PowerPoint</Application>
  <PresentationFormat>Custom</PresentationFormat>
  <Paragraphs>159</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Archive</vt:lpstr>
      <vt:lpstr>Calibri</vt:lpstr>
      <vt:lpstr>Symbol</vt:lpstr>
      <vt:lpstr>Mont</vt:lpstr>
      <vt:lpstr>Arial</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Pathways in Ocean and Marine Technology Presentation</dc:title>
  <dc:creator>Liesl Hotaling</dc:creator>
  <cp:lastModifiedBy>Liesl Hotaling</cp:lastModifiedBy>
  <cp:revision>69</cp:revision>
  <dcterms:created xsi:type="dcterms:W3CDTF">2006-08-16T00:00:00Z</dcterms:created>
  <dcterms:modified xsi:type="dcterms:W3CDTF">2025-10-16T18:24:21Z</dcterms:modified>
  <dc:identifier>DAFdTQMJyvA</dc:identifier>
</cp:coreProperties>
</file>