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handoutMasterIdLst>
    <p:handoutMasterId r:id="rId47"/>
  </p:handoutMasterIdLst>
  <p:sldIdLst>
    <p:sldId id="257" r:id="rId5"/>
    <p:sldId id="268" r:id="rId6"/>
    <p:sldId id="302" r:id="rId7"/>
    <p:sldId id="267" r:id="rId8"/>
    <p:sldId id="308" r:id="rId9"/>
    <p:sldId id="303" r:id="rId10"/>
    <p:sldId id="269" r:id="rId11"/>
    <p:sldId id="277" r:id="rId12"/>
    <p:sldId id="273" r:id="rId13"/>
    <p:sldId id="274" r:id="rId14"/>
    <p:sldId id="278" r:id="rId15"/>
    <p:sldId id="275" r:id="rId16"/>
    <p:sldId id="279" r:id="rId17"/>
    <p:sldId id="272" r:id="rId18"/>
    <p:sldId id="276" r:id="rId19"/>
    <p:sldId id="312" r:id="rId20"/>
    <p:sldId id="280" r:id="rId21"/>
    <p:sldId id="281" r:id="rId22"/>
    <p:sldId id="297" r:id="rId23"/>
    <p:sldId id="284" r:id="rId24"/>
    <p:sldId id="291" r:id="rId25"/>
    <p:sldId id="294" r:id="rId26"/>
    <p:sldId id="282" r:id="rId27"/>
    <p:sldId id="293" r:id="rId28"/>
    <p:sldId id="295" r:id="rId29"/>
    <p:sldId id="296" r:id="rId30"/>
    <p:sldId id="292" r:id="rId31"/>
    <p:sldId id="298" r:id="rId32"/>
    <p:sldId id="285" r:id="rId33"/>
    <p:sldId id="299" r:id="rId34"/>
    <p:sldId id="287" r:id="rId35"/>
    <p:sldId id="289" r:id="rId36"/>
    <p:sldId id="300" r:id="rId37"/>
    <p:sldId id="301" r:id="rId38"/>
    <p:sldId id="304" r:id="rId39"/>
    <p:sldId id="305" r:id="rId40"/>
    <p:sldId id="306" r:id="rId41"/>
    <p:sldId id="311" r:id="rId42"/>
    <p:sldId id="307" r:id="rId43"/>
    <p:sldId id="309" r:id="rId44"/>
    <p:sldId id="310" r:id="rId45"/>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81023"/>
    <a:srgbClr val="CBDEDE"/>
    <a:srgbClr val="394404"/>
    <a:srgbClr val="5F6F0F"/>
    <a:srgbClr val="718412"/>
    <a:srgbClr val="65741A"/>
    <a:srgbClr val="70811D"/>
    <a:srgbClr val="7B8D1F"/>
    <a:srgbClr val="8397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1579" autoAdjust="0"/>
  </p:normalViewPr>
  <p:slideViewPr>
    <p:cSldViewPr>
      <p:cViewPr>
        <p:scale>
          <a:sx n="97" d="100"/>
          <a:sy n="97" d="100"/>
        </p:scale>
        <p:origin x="581" y="35"/>
      </p:cViewPr>
      <p:guideLst>
        <p:guide orient="horz" pos="2160"/>
        <p:guide pos="3839"/>
      </p:guideLst>
    </p:cSldViewPr>
  </p:slideViewPr>
  <p:notesTextViewPr>
    <p:cViewPr>
      <p:scale>
        <a:sx n="1" d="1"/>
        <a:sy n="1" d="1"/>
      </p:scale>
      <p:origin x="0" y="0"/>
    </p:cViewPr>
  </p:notesTextViewPr>
  <p:notesViewPr>
    <p:cSldViewPr showGuides="1">
      <p:cViewPr varScale="1">
        <p:scale>
          <a:sx n="74" d="100"/>
          <a:sy n="74" d="100"/>
        </p:scale>
        <p:origin x="3480" y="3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10/30/2025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10/30/2025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inspired by observations of failed attempts at training</a:t>
            </a:r>
          </a:p>
        </p:txBody>
      </p:sp>
      <p:sp>
        <p:nvSpPr>
          <p:cNvPr id="4" name="Slide Number Placeholder 3"/>
          <p:cNvSpPr>
            <a:spLocks noGrp="1"/>
          </p:cNvSpPr>
          <p:nvPr>
            <p:ph type="sldNum" sz="quarter" idx="5"/>
          </p:nvPr>
        </p:nvSpPr>
        <p:spPr/>
        <p:txBody>
          <a:bodyPr/>
          <a:lstStyle/>
          <a:p>
            <a:fld id="{3EBA5BD7-F043-4D1B-AA17-CD412FC534DE}" type="slidenum">
              <a:rPr lang="en-US" smtClean="0"/>
              <a:t>3</a:t>
            </a:fld>
            <a:endParaRPr lang="en-US"/>
          </a:p>
        </p:txBody>
      </p:sp>
    </p:spTree>
    <p:extLst>
      <p:ext uri="{BB962C8B-B14F-4D97-AF65-F5344CB8AC3E}">
        <p14:creationId xmlns:p14="http://schemas.microsoft.com/office/powerpoint/2010/main" val="322148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226E5-3732-4F31-7B97-767B13064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65D58-38FF-890E-05E1-5FB63BD37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B958B-B4C1-F4D8-857C-BD9D43AD47E4}"/>
              </a:ext>
            </a:extLst>
          </p:cNvPr>
          <p:cNvSpPr>
            <a:spLocks noGrp="1"/>
          </p:cNvSpPr>
          <p:nvPr>
            <p:ph type="body" idx="1"/>
          </p:nvPr>
        </p:nvSpPr>
        <p:spPr/>
        <p:txBody>
          <a:bodyPr/>
          <a:lstStyle/>
          <a:p>
            <a:r>
              <a:rPr lang="en-US" dirty="0"/>
              <a:t>Assembler is a program </a:t>
            </a:r>
          </a:p>
        </p:txBody>
      </p:sp>
      <p:sp>
        <p:nvSpPr>
          <p:cNvPr id="4" name="Slide Number Placeholder 3">
            <a:extLst>
              <a:ext uri="{FF2B5EF4-FFF2-40B4-BE49-F238E27FC236}">
                <a16:creationId xmlns:a16="http://schemas.microsoft.com/office/drawing/2014/main" id="{70521C91-A0D3-D29D-C50E-D456F45E4759}"/>
              </a:ext>
            </a:extLst>
          </p:cNvPr>
          <p:cNvSpPr>
            <a:spLocks noGrp="1"/>
          </p:cNvSpPr>
          <p:nvPr>
            <p:ph type="sldNum" sz="quarter" idx="5"/>
          </p:nvPr>
        </p:nvSpPr>
        <p:spPr/>
        <p:txBody>
          <a:bodyPr/>
          <a:lstStyle/>
          <a:p>
            <a:fld id="{3EBA5BD7-F043-4D1B-AA17-CD412FC534DE}" type="slidenum">
              <a:rPr lang="en-US" smtClean="0"/>
              <a:t>13</a:t>
            </a:fld>
            <a:endParaRPr lang="en-US"/>
          </a:p>
        </p:txBody>
      </p:sp>
    </p:spTree>
    <p:extLst>
      <p:ext uri="{BB962C8B-B14F-4D97-AF65-F5344CB8AC3E}">
        <p14:creationId xmlns:p14="http://schemas.microsoft.com/office/powerpoint/2010/main" val="2068526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BA5BD7-F043-4D1B-AA17-CD412FC534DE}" type="slidenum">
              <a:rPr lang="en-US" smtClean="0"/>
              <a:t>14</a:t>
            </a:fld>
            <a:endParaRPr lang="en-US"/>
          </a:p>
        </p:txBody>
      </p:sp>
    </p:spTree>
    <p:extLst>
      <p:ext uri="{BB962C8B-B14F-4D97-AF65-F5344CB8AC3E}">
        <p14:creationId xmlns:p14="http://schemas.microsoft.com/office/powerpoint/2010/main" val="1779736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 the Kernel</a:t>
            </a:r>
          </a:p>
          <a:p>
            <a:r>
              <a:rPr lang="en-US" dirty="0"/>
              <a:t>Conflict resolution</a:t>
            </a:r>
          </a:p>
        </p:txBody>
      </p:sp>
      <p:sp>
        <p:nvSpPr>
          <p:cNvPr id="4" name="Slide Number Placeholder 3"/>
          <p:cNvSpPr>
            <a:spLocks noGrp="1"/>
          </p:cNvSpPr>
          <p:nvPr>
            <p:ph type="sldNum" sz="quarter" idx="5"/>
          </p:nvPr>
        </p:nvSpPr>
        <p:spPr/>
        <p:txBody>
          <a:bodyPr/>
          <a:lstStyle/>
          <a:p>
            <a:fld id="{3EBA5BD7-F043-4D1B-AA17-CD412FC534DE}" type="slidenum">
              <a:rPr lang="en-US" smtClean="0"/>
              <a:t>15</a:t>
            </a:fld>
            <a:endParaRPr lang="en-US"/>
          </a:p>
        </p:txBody>
      </p:sp>
    </p:spTree>
    <p:extLst>
      <p:ext uri="{BB962C8B-B14F-4D97-AF65-F5344CB8AC3E}">
        <p14:creationId xmlns:p14="http://schemas.microsoft.com/office/powerpoint/2010/main" val="465497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C1F2A-79DB-A8E6-14D6-B7D05BFFA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32A0B-9789-D1CF-8BA4-7C3F78D78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4F8A1-C371-8AF2-8E8B-E2AF7143E4BF}"/>
              </a:ext>
            </a:extLst>
          </p:cNvPr>
          <p:cNvSpPr>
            <a:spLocks noGrp="1"/>
          </p:cNvSpPr>
          <p:nvPr>
            <p:ph type="body" idx="1"/>
          </p:nvPr>
        </p:nvSpPr>
        <p:spPr/>
        <p:txBody>
          <a:bodyPr/>
          <a:lstStyle/>
          <a:p>
            <a:r>
              <a:rPr lang="en-US" dirty="0"/>
              <a:t>More specifically the Kernel</a:t>
            </a:r>
          </a:p>
          <a:p>
            <a:r>
              <a:rPr lang="en-US" dirty="0"/>
              <a:t>Conflict resolution</a:t>
            </a:r>
          </a:p>
        </p:txBody>
      </p:sp>
      <p:sp>
        <p:nvSpPr>
          <p:cNvPr id="4" name="Slide Number Placeholder 3">
            <a:extLst>
              <a:ext uri="{FF2B5EF4-FFF2-40B4-BE49-F238E27FC236}">
                <a16:creationId xmlns:a16="http://schemas.microsoft.com/office/drawing/2014/main" id="{5DCE9606-914B-87BB-4EE4-4BC0BCCCB877}"/>
              </a:ext>
            </a:extLst>
          </p:cNvPr>
          <p:cNvSpPr>
            <a:spLocks noGrp="1"/>
          </p:cNvSpPr>
          <p:nvPr>
            <p:ph type="sldNum" sz="quarter" idx="5"/>
          </p:nvPr>
        </p:nvSpPr>
        <p:spPr/>
        <p:txBody>
          <a:bodyPr/>
          <a:lstStyle/>
          <a:p>
            <a:fld id="{3EBA5BD7-F043-4D1B-AA17-CD412FC534DE}" type="slidenum">
              <a:rPr lang="en-US" smtClean="0"/>
              <a:t>16</a:t>
            </a:fld>
            <a:endParaRPr lang="en-US"/>
          </a:p>
        </p:txBody>
      </p:sp>
    </p:spTree>
    <p:extLst>
      <p:ext uri="{BB962C8B-B14F-4D97-AF65-F5344CB8AC3E}">
        <p14:creationId xmlns:p14="http://schemas.microsoft.com/office/powerpoint/2010/main" val="441113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17</a:t>
            </a:fld>
            <a:endParaRPr lang="en-US"/>
          </a:p>
        </p:txBody>
      </p:sp>
    </p:spTree>
    <p:extLst>
      <p:ext uri="{BB962C8B-B14F-4D97-AF65-F5344CB8AC3E}">
        <p14:creationId xmlns:p14="http://schemas.microsoft.com/office/powerpoint/2010/main" val="1032323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C5875-C5C7-46E3-29DB-15F78A70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0DCFED-6A52-13B6-B845-16D3E5984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A4A4D-45DF-19FD-B415-6C02F2004280}"/>
              </a:ext>
            </a:extLst>
          </p:cNvPr>
          <p:cNvSpPr>
            <a:spLocks noGrp="1"/>
          </p:cNvSpPr>
          <p:nvPr>
            <p:ph type="body" idx="1"/>
          </p:nvPr>
        </p:nvSpPr>
        <p:spPr/>
        <p:txBody>
          <a:bodyPr/>
          <a:lstStyle/>
          <a:p>
            <a:r>
              <a:rPr lang="en-US" dirty="0"/>
              <a:t>Imagine if you wanted to install a shelf in your closet but you had to make the material, color, fasteners, tools first. </a:t>
            </a:r>
          </a:p>
        </p:txBody>
      </p:sp>
      <p:sp>
        <p:nvSpPr>
          <p:cNvPr id="4" name="Slide Number Placeholder 3">
            <a:extLst>
              <a:ext uri="{FF2B5EF4-FFF2-40B4-BE49-F238E27FC236}">
                <a16:creationId xmlns:a16="http://schemas.microsoft.com/office/drawing/2014/main" id="{12D11894-4587-CF96-F746-70104FA8A35C}"/>
              </a:ext>
            </a:extLst>
          </p:cNvPr>
          <p:cNvSpPr>
            <a:spLocks noGrp="1"/>
          </p:cNvSpPr>
          <p:nvPr>
            <p:ph type="sldNum" sz="quarter" idx="5"/>
          </p:nvPr>
        </p:nvSpPr>
        <p:spPr/>
        <p:txBody>
          <a:bodyPr/>
          <a:lstStyle/>
          <a:p>
            <a:fld id="{3EBA5BD7-F043-4D1B-AA17-CD412FC534DE}" type="slidenum">
              <a:rPr lang="en-US" smtClean="0"/>
              <a:t>18</a:t>
            </a:fld>
            <a:endParaRPr lang="en-US"/>
          </a:p>
        </p:txBody>
      </p:sp>
    </p:spTree>
    <p:extLst>
      <p:ext uri="{BB962C8B-B14F-4D97-AF65-F5344CB8AC3E}">
        <p14:creationId xmlns:p14="http://schemas.microsoft.com/office/powerpoint/2010/main" val="3681070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4DD60-6BFF-6885-007F-1BEDA9491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15E41-711A-0C36-6744-C47E3B783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4C7EC-606C-FA5C-BF5E-CC2C203F2A13}"/>
              </a:ext>
            </a:extLst>
          </p:cNvPr>
          <p:cNvSpPr>
            <a:spLocks noGrp="1"/>
          </p:cNvSpPr>
          <p:nvPr>
            <p:ph type="body" idx="1"/>
          </p:nvPr>
        </p:nvSpPr>
        <p:spPr/>
        <p:txBody>
          <a:bodyPr/>
          <a:lstStyle/>
          <a:p>
            <a:r>
              <a:rPr lang="en-US" dirty="0"/>
              <a:t>Imagine if you wanted to install a shelf in your closet but you had to make the material, color, fasteners, tools first. </a:t>
            </a:r>
          </a:p>
        </p:txBody>
      </p:sp>
      <p:sp>
        <p:nvSpPr>
          <p:cNvPr id="4" name="Slide Number Placeholder 3">
            <a:extLst>
              <a:ext uri="{FF2B5EF4-FFF2-40B4-BE49-F238E27FC236}">
                <a16:creationId xmlns:a16="http://schemas.microsoft.com/office/drawing/2014/main" id="{707CB43F-8E20-2793-2B68-82BB88B7337B}"/>
              </a:ext>
            </a:extLst>
          </p:cNvPr>
          <p:cNvSpPr>
            <a:spLocks noGrp="1"/>
          </p:cNvSpPr>
          <p:nvPr>
            <p:ph type="sldNum" sz="quarter" idx="5"/>
          </p:nvPr>
        </p:nvSpPr>
        <p:spPr/>
        <p:txBody>
          <a:bodyPr/>
          <a:lstStyle/>
          <a:p>
            <a:fld id="{3EBA5BD7-F043-4D1B-AA17-CD412FC534DE}" type="slidenum">
              <a:rPr lang="en-US" smtClean="0"/>
              <a:t>19</a:t>
            </a:fld>
            <a:endParaRPr lang="en-US"/>
          </a:p>
        </p:txBody>
      </p:sp>
    </p:spTree>
    <p:extLst>
      <p:ext uri="{BB962C8B-B14F-4D97-AF65-F5344CB8AC3E}">
        <p14:creationId xmlns:p14="http://schemas.microsoft.com/office/powerpoint/2010/main" val="1377462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2C0A-D2D5-E2AF-DD7C-07CB6D295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FCA85-BC0B-5C13-A45B-1270D5A16C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892A0-0480-CEAE-0D50-EE2B9C62C403}"/>
              </a:ext>
            </a:extLst>
          </p:cNvPr>
          <p:cNvSpPr>
            <a:spLocks noGrp="1"/>
          </p:cNvSpPr>
          <p:nvPr>
            <p:ph type="body" idx="1"/>
          </p:nvPr>
        </p:nvSpPr>
        <p:spPr/>
        <p:txBody>
          <a:bodyPr/>
          <a:lstStyle/>
          <a:p>
            <a:r>
              <a:rPr lang="en-US" dirty="0"/>
              <a:t>Imagine if you wanted to install a shelf in your closet but you had to make the material, color, fasteners, tools first. </a:t>
            </a:r>
          </a:p>
        </p:txBody>
      </p:sp>
      <p:sp>
        <p:nvSpPr>
          <p:cNvPr id="4" name="Slide Number Placeholder 3">
            <a:extLst>
              <a:ext uri="{FF2B5EF4-FFF2-40B4-BE49-F238E27FC236}">
                <a16:creationId xmlns:a16="http://schemas.microsoft.com/office/drawing/2014/main" id="{8E74AE26-9045-DC2C-8DAB-77D268F336FE}"/>
              </a:ext>
            </a:extLst>
          </p:cNvPr>
          <p:cNvSpPr>
            <a:spLocks noGrp="1"/>
          </p:cNvSpPr>
          <p:nvPr>
            <p:ph type="sldNum" sz="quarter" idx="5"/>
          </p:nvPr>
        </p:nvSpPr>
        <p:spPr/>
        <p:txBody>
          <a:bodyPr/>
          <a:lstStyle/>
          <a:p>
            <a:fld id="{3EBA5BD7-F043-4D1B-AA17-CD412FC534DE}" type="slidenum">
              <a:rPr lang="en-US" smtClean="0"/>
              <a:t>20</a:t>
            </a:fld>
            <a:endParaRPr lang="en-US"/>
          </a:p>
        </p:txBody>
      </p:sp>
    </p:spTree>
    <p:extLst>
      <p:ext uri="{BB962C8B-B14F-4D97-AF65-F5344CB8AC3E}">
        <p14:creationId xmlns:p14="http://schemas.microsoft.com/office/powerpoint/2010/main" val="3934084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7A19-98F7-0EFB-2F6B-0658A5DA1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2BEBB-D441-6F28-1857-4FD86FAD2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307DE-9EC7-379F-3179-2C540F3B0B85}"/>
              </a:ext>
            </a:extLst>
          </p:cNvPr>
          <p:cNvSpPr>
            <a:spLocks noGrp="1"/>
          </p:cNvSpPr>
          <p:nvPr>
            <p:ph type="body" idx="1"/>
          </p:nvPr>
        </p:nvSpPr>
        <p:spPr/>
        <p:txBody>
          <a:bodyPr/>
          <a:lstStyle/>
          <a:p>
            <a:r>
              <a:rPr lang="en-US" dirty="0"/>
              <a:t>Compiled vs interpreted vs </a:t>
            </a:r>
          </a:p>
          <a:p>
            <a:r>
              <a:rPr lang="en-US" dirty="0"/>
              <a:t>But wait, how does that work if </a:t>
            </a:r>
            <a:r>
              <a:rPr lang="en-US" dirty="0" err="1"/>
              <a:t>cpu</a:t>
            </a:r>
            <a:r>
              <a:rPr lang="en-US" dirty="0"/>
              <a:t> can only execute machine code?</a:t>
            </a:r>
          </a:p>
        </p:txBody>
      </p:sp>
      <p:sp>
        <p:nvSpPr>
          <p:cNvPr id="4" name="Slide Number Placeholder 3">
            <a:extLst>
              <a:ext uri="{FF2B5EF4-FFF2-40B4-BE49-F238E27FC236}">
                <a16:creationId xmlns:a16="http://schemas.microsoft.com/office/drawing/2014/main" id="{4E1D4158-B6E0-033F-4E74-45565DDE5D72}"/>
              </a:ext>
            </a:extLst>
          </p:cNvPr>
          <p:cNvSpPr>
            <a:spLocks noGrp="1"/>
          </p:cNvSpPr>
          <p:nvPr>
            <p:ph type="sldNum" sz="quarter" idx="5"/>
          </p:nvPr>
        </p:nvSpPr>
        <p:spPr/>
        <p:txBody>
          <a:bodyPr/>
          <a:lstStyle/>
          <a:p>
            <a:fld id="{3EBA5BD7-F043-4D1B-AA17-CD412FC534DE}" type="slidenum">
              <a:rPr lang="en-US" smtClean="0"/>
              <a:t>21</a:t>
            </a:fld>
            <a:endParaRPr lang="en-US"/>
          </a:p>
        </p:txBody>
      </p:sp>
    </p:spTree>
    <p:extLst>
      <p:ext uri="{BB962C8B-B14F-4D97-AF65-F5344CB8AC3E}">
        <p14:creationId xmlns:p14="http://schemas.microsoft.com/office/powerpoint/2010/main" val="2596382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7DAC-AF2E-4007-4A7E-80EA441C9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FE3D3-3631-3BC5-E451-A044E44BA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472EA-5AFB-12E5-C202-F5059F65503E}"/>
              </a:ext>
            </a:extLst>
          </p:cNvPr>
          <p:cNvSpPr>
            <a:spLocks noGrp="1"/>
          </p:cNvSpPr>
          <p:nvPr>
            <p:ph type="body" idx="1"/>
          </p:nvPr>
        </p:nvSpPr>
        <p:spPr/>
        <p:txBody>
          <a:bodyPr/>
          <a:lstStyle/>
          <a:p>
            <a:r>
              <a:rPr lang="en-US" dirty="0"/>
              <a:t>Compiled vs interpreted vs </a:t>
            </a:r>
          </a:p>
        </p:txBody>
      </p:sp>
      <p:sp>
        <p:nvSpPr>
          <p:cNvPr id="4" name="Slide Number Placeholder 3">
            <a:extLst>
              <a:ext uri="{FF2B5EF4-FFF2-40B4-BE49-F238E27FC236}">
                <a16:creationId xmlns:a16="http://schemas.microsoft.com/office/drawing/2014/main" id="{7CE6CFB8-B685-760C-22D4-2BAF018A5AAF}"/>
              </a:ext>
            </a:extLst>
          </p:cNvPr>
          <p:cNvSpPr>
            <a:spLocks noGrp="1"/>
          </p:cNvSpPr>
          <p:nvPr>
            <p:ph type="sldNum" sz="quarter" idx="5"/>
          </p:nvPr>
        </p:nvSpPr>
        <p:spPr/>
        <p:txBody>
          <a:bodyPr/>
          <a:lstStyle/>
          <a:p>
            <a:fld id="{3EBA5BD7-F043-4D1B-AA17-CD412FC534DE}" type="slidenum">
              <a:rPr lang="en-US" smtClean="0"/>
              <a:t>22</a:t>
            </a:fld>
            <a:endParaRPr lang="en-US"/>
          </a:p>
        </p:txBody>
      </p:sp>
    </p:spTree>
    <p:extLst>
      <p:ext uri="{BB962C8B-B14F-4D97-AF65-F5344CB8AC3E}">
        <p14:creationId xmlns:p14="http://schemas.microsoft.com/office/powerpoint/2010/main" val="286218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that keep you out of the room</a:t>
            </a:r>
          </a:p>
        </p:txBody>
      </p:sp>
      <p:sp>
        <p:nvSpPr>
          <p:cNvPr id="4" name="Slide Number Placeholder 3"/>
          <p:cNvSpPr>
            <a:spLocks noGrp="1"/>
          </p:cNvSpPr>
          <p:nvPr>
            <p:ph type="sldNum" sz="quarter" idx="5"/>
          </p:nvPr>
        </p:nvSpPr>
        <p:spPr/>
        <p:txBody>
          <a:bodyPr/>
          <a:lstStyle/>
          <a:p>
            <a:fld id="{3EBA5BD7-F043-4D1B-AA17-CD412FC534DE}" type="slidenum">
              <a:rPr lang="en-US" smtClean="0"/>
              <a:t>4</a:t>
            </a:fld>
            <a:endParaRPr lang="en-US"/>
          </a:p>
        </p:txBody>
      </p:sp>
    </p:spTree>
    <p:extLst>
      <p:ext uri="{BB962C8B-B14F-4D97-AF65-F5344CB8AC3E}">
        <p14:creationId xmlns:p14="http://schemas.microsoft.com/office/powerpoint/2010/main" val="2570523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3FB08-92A6-5DA9-AB83-9025DFCB6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95D4D-092E-988F-6C9A-75642BB84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58CBA-967D-8222-ED7E-4B7BA74392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C9DE6E-D110-1926-B29D-86CC3B6569F3}"/>
              </a:ext>
            </a:extLst>
          </p:cNvPr>
          <p:cNvSpPr>
            <a:spLocks noGrp="1"/>
          </p:cNvSpPr>
          <p:nvPr>
            <p:ph type="sldNum" sz="quarter" idx="5"/>
          </p:nvPr>
        </p:nvSpPr>
        <p:spPr/>
        <p:txBody>
          <a:bodyPr/>
          <a:lstStyle/>
          <a:p>
            <a:fld id="{3EBA5BD7-F043-4D1B-AA17-CD412FC534DE}" type="slidenum">
              <a:rPr lang="en-US" smtClean="0"/>
              <a:t>23</a:t>
            </a:fld>
            <a:endParaRPr lang="en-US"/>
          </a:p>
        </p:txBody>
      </p:sp>
    </p:spTree>
    <p:extLst>
      <p:ext uri="{BB962C8B-B14F-4D97-AF65-F5344CB8AC3E}">
        <p14:creationId xmlns:p14="http://schemas.microsoft.com/office/powerpoint/2010/main" val="3127107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9BCDD-B2D4-D456-7644-F7EE7B696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E6D90-3CE1-70EB-63F8-4EC9CC84A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2A415E-A68E-E622-ACE4-09012AB35A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FF3673-260C-FBDC-2990-0B537BEC2896}"/>
              </a:ext>
            </a:extLst>
          </p:cNvPr>
          <p:cNvSpPr>
            <a:spLocks noGrp="1"/>
          </p:cNvSpPr>
          <p:nvPr>
            <p:ph type="sldNum" sz="quarter" idx="5"/>
          </p:nvPr>
        </p:nvSpPr>
        <p:spPr/>
        <p:txBody>
          <a:bodyPr/>
          <a:lstStyle/>
          <a:p>
            <a:fld id="{3EBA5BD7-F043-4D1B-AA17-CD412FC534DE}" type="slidenum">
              <a:rPr lang="en-US" smtClean="0"/>
              <a:t>24</a:t>
            </a:fld>
            <a:endParaRPr lang="en-US"/>
          </a:p>
        </p:txBody>
      </p:sp>
    </p:spTree>
    <p:extLst>
      <p:ext uri="{BB962C8B-B14F-4D97-AF65-F5344CB8AC3E}">
        <p14:creationId xmlns:p14="http://schemas.microsoft.com/office/powerpoint/2010/main" val="37972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AFDF2-5D0D-8B15-78C7-607DE27CC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F2247-55A9-DC0C-8376-4A5E86832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FDE5A9-5171-EF78-27A7-A83E6139FDB9}"/>
              </a:ext>
            </a:extLst>
          </p:cNvPr>
          <p:cNvSpPr>
            <a:spLocks noGrp="1"/>
          </p:cNvSpPr>
          <p:nvPr>
            <p:ph type="body" idx="1"/>
          </p:nvPr>
        </p:nvSpPr>
        <p:spPr/>
        <p:txBody>
          <a:bodyPr/>
          <a:lstStyle/>
          <a:p>
            <a:r>
              <a:rPr lang="en-US" dirty="0"/>
              <a:t>C-like syntax</a:t>
            </a:r>
          </a:p>
          <a:p>
            <a:r>
              <a:rPr lang="en-US" dirty="0"/>
              <a:t>using statements to import external code (libraries)</a:t>
            </a:r>
          </a:p>
        </p:txBody>
      </p:sp>
      <p:sp>
        <p:nvSpPr>
          <p:cNvPr id="4" name="Slide Number Placeholder 3">
            <a:extLst>
              <a:ext uri="{FF2B5EF4-FFF2-40B4-BE49-F238E27FC236}">
                <a16:creationId xmlns:a16="http://schemas.microsoft.com/office/drawing/2014/main" id="{D82735D9-D814-BE40-0357-7CF3CC759F53}"/>
              </a:ext>
            </a:extLst>
          </p:cNvPr>
          <p:cNvSpPr>
            <a:spLocks noGrp="1"/>
          </p:cNvSpPr>
          <p:nvPr>
            <p:ph type="sldNum" sz="quarter" idx="5"/>
          </p:nvPr>
        </p:nvSpPr>
        <p:spPr/>
        <p:txBody>
          <a:bodyPr/>
          <a:lstStyle/>
          <a:p>
            <a:fld id="{3EBA5BD7-F043-4D1B-AA17-CD412FC534DE}" type="slidenum">
              <a:rPr lang="en-US" smtClean="0"/>
              <a:t>25</a:t>
            </a:fld>
            <a:endParaRPr lang="en-US"/>
          </a:p>
        </p:txBody>
      </p:sp>
    </p:spTree>
    <p:extLst>
      <p:ext uri="{BB962C8B-B14F-4D97-AF65-F5344CB8AC3E}">
        <p14:creationId xmlns:p14="http://schemas.microsoft.com/office/powerpoint/2010/main" val="2857700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C53A5-3CCE-CDEB-0A76-DADB9511E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626FA-1A96-07CD-1F07-45C992C93B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5C65F-5CAD-B017-7373-E018366E65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34A5CC-431A-FFF7-5952-08C53C5BDC3A}"/>
              </a:ext>
            </a:extLst>
          </p:cNvPr>
          <p:cNvSpPr>
            <a:spLocks noGrp="1"/>
          </p:cNvSpPr>
          <p:nvPr>
            <p:ph type="sldNum" sz="quarter" idx="5"/>
          </p:nvPr>
        </p:nvSpPr>
        <p:spPr/>
        <p:txBody>
          <a:bodyPr/>
          <a:lstStyle/>
          <a:p>
            <a:fld id="{3EBA5BD7-F043-4D1B-AA17-CD412FC534DE}" type="slidenum">
              <a:rPr lang="en-US" smtClean="0"/>
              <a:t>26</a:t>
            </a:fld>
            <a:endParaRPr lang="en-US"/>
          </a:p>
        </p:txBody>
      </p:sp>
    </p:spTree>
    <p:extLst>
      <p:ext uri="{BB962C8B-B14F-4D97-AF65-F5344CB8AC3E}">
        <p14:creationId xmlns:p14="http://schemas.microsoft.com/office/powerpoint/2010/main" val="1203836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A5332-AB1D-DC88-9D25-799B5E42F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EA233-E7C8-721D-3737-F9F433D93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7A26D-E90B-2015-A30F-AE61C89C33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EF4C8D-F2D1-D08E-4C23-409D28C30D50}"/>
              </a:ext>
            </a:extLst>
          </p:cNvPr>
          <p:cNvSpPr>
            <a:spLocks noGrp="1"/>
          </p:cNvSpPr>
          <p:nvPr>
            <p:ph type="sldNum" sz="quarter" idx="5"/>
          </p:nvPr>
        </p:nvSpPr>
        <p:spPr/>
        <p:txBody>
          <a:bodyPr/>
          <a:lstStyle/>
          <a:p>
            <a:fld id="{3EBA5BD7-F043-4D1B-AA17-CD412FC534DE}" type="slidenum">
              <a:rPr lang="en-US" smtClean="0"/>
              <a:t>27</a:t>
            </a:fld>
            <a:endParaRPr lang="en-US"/>
          </a:p>
        </p:txBody>
      </p:sp>
    </p:spTree>
    <p:extLst>
      <p:ext uri="{BB962C8B-B14F-4D97-AF65-F5344CB8AC3E}">
        <p14:creationId xmlns:p14="http://schemas.microsoft.com/office/powerpoint/2010/main" val="3723327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8329A-8711-B827-7339-5AA1FE40F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828C8-BA72-CD47-BE8E-99D4E338A9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B3D0C-BF62-E34D-5B05-A5C60663FB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DACFCA-0E80-34DE-4975-37C328E85CEF}"/>
              </a:ext>
            </a:extLst>
          </p:cNvPr>
          <p:cNvSpPr>
            <a:spLocks noGrp="1"/>
          </p:cNvSpPr>
          <p:nvPr>
            <p:ph type="sldNum" sz="quarter" idx="5"/>
          </p:nvPr>
        </p:nvSpPr>
        <p:spPr/>
        <p:txBody>
          <a:bodyPr/>
          <a:lstStyle/>
          <a:p>
            <a:fld id="{3EBA5BD7-F043-4D1B-AA17-CD412FC534DE}" type="slidenum">
              <a:rPr lang="en-US" smtClean="0"/>
              <a:t>28</a:t>
            </a:fld>
            <a:endParaRPr lang="en-US"/>
          </a:p>
        </p:txBody>
      </p:sp>
    </p:spTree>
    <p:extLst>
      <p:ext uri="{BB962C8B-B14F-4D97-AF65-F5344CB8AC3E}">
        <p14:creationId xmlns:p14="http://schemas.microsoft.com/office/powerpoint/2010/main" val="292399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8ADEA-C088-A0A8-C7FB-A30382ACA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774CF-D2AC-C81B-7770-60D6CAF4A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0B7D3-F9AF-D33E-E41A-ACA75615BC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4DC3DF-A978-207C-BDC6-0984E7F5979B}"/>
              </a:ext>
            </a:extLst>
          </p:cNvPr>
          <p:cNvSpPr>
            <a:spLocks noGrp="1"/>
          </p:cNvSpPr>
          <p:nvPr>
            <p:ph type="sldNum" sz="quarter" idx="5"/>
          </p:nvPr>
        </p:nvSpPr>
        <p:spPr/>
        <p:txBody>
          <a:bodyPr/>
          <a:lstStyle/>
          <a:p>
            <a:fld id="{3EBA5BD7-F043-4D1B-AA17-CD412FC534DE}" type="slidenum">
              <a:rPr lang="en-US" smtClean="0"/>
              <a:t>29</a:t>
            </a:fld>
            <a:endParaRPr lang="en-US"/>
          </a:p>
        </p:txBody>
      </p:sp>
    </p:spTree>
    <p:extLst>
      <p:ext uri="{BB962C8B-B14F-4D97-AF65-F5344CB8AC3E}">
        <p14:creationId xmlns:p14="http://schemas.microsoft.com/office/powerpoint/2010/main" val="4210809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9D95A-7FB7-3DF2-E033-494D6E860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F0D81-D16F-048C-110D-BFF689C91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C131A-33CE-B5A4-9426-930ACF7922CB}"/>
              </a:ext>
            </a:extLst>
          </p:cNvPr>
          <p:cNvSpPr>
            <a:spLocks noGrp="1"/>
          </p:cNvSpPr>
          <p:nvPr>
            <p:ph type="body" idx="1"/>
          </p:nvPr>
        </p:nvSpPr>
        <p:spPr/>
        <p:txBody>
          <a:bodyPr/>
          <a:lstStyle/>
          <a:p>
            <a:r>
              <a:rPr lang="en-US" dirty="0"/>
              <a:t>Photoshop to edit photos, Excel to work with tabular data, an IDE to write applications</a:t>
            </a:r>
          </a:p>
        </p:txBody>
      </p:sp>
      <p:sp>
        <p:nvSpPr>
          <p:cNvPr id="4" name="Slide Number Placeholder 3">
            <a:extLst>
              <a:ext uri="{FF2B5EF4-FFF2-40B4-BE49-F238E27FC236}">
                <a16:creationId xmlns:a16="http://schemas.microsoft.com/office/drawing/2014/main" id="{36638FD3-F4DA-E2F6-9676-92A6C63558F7}"/>
              </a:ext>
            </a:extLst>
          </p:cNvPr>
          <p:cNvSpPr>
            <a:spLocks noGrp="1"/>
          </p:cNvSpPr>
          <p:nvPr>
            <p:ph type="sldNum" sz="quarter" idx="5"/>
          </p:nvPr>
        </p:nvSpPr>
        <p:spPr/>
        <p:txBody>
          <a:bodyPr/>
          <a:lstStyle/>
          <a:p>
            <a:fld id="{3EBA5BD7-F043-4D1B-AA17-CD412FC534DE}" type="slidenum">
              <a:rPr lang="en-US" smtClean="0"/>
              <a:t>30</a:t>
            </a:fld>
            <a:endParaRPr lang="en-US"/>
          </a:p>
        </p:txBody>
      </p:sp>
    </p:spTree>
    <p:extLst>
      <p:ext uri="{BB962C8B-B14F-4D97-AF65-F5344CB8AC3E}">
        <p14:creationId xmlns:p14="http://schemas.microsoft.com/office/powerpoint/2010/main" val="1186035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51AD3-91DD-BEF0-4D13-C14D3F66F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3C9DF-592D-F27F-E550-B08D537C1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1A695-32B3-62F6-91E7-A4AE7C7FD0DE}"/>
              </a:ext>
            </a:extLst>
          </p:cNvPr>
          <p:cNvSpPr>
            <a:spLocks noGrp="1"/>
          </p:cNvSpPr>
          <p:nvPr>
            <p:ph type="body" idx="1"/>
          </p:nvPr>
        </p:nvSpPr>
        <p:spPr/>
        <p:txBody>
          <a:bodyPr/>
          <a:lstStyle/>
          <a:p>
            <a:r>
              <a:rPr lang="en-US" dirty="0" err="1"/>
              <a:t>Jetbrains</a:t>
            </a:r>
            <a:r>
              <a:rPr lang="en-US" dirty="0"/>
              <a:t> and Microsoft, </a:t>
            </a:r>
            <a:r>
              <a:rPr lang="en-US" dirty="0" err="1"/>
              <a:t>pycharm</a:t>
            </a:r>
            <a:r>
              <a:rPr lang="en-US" dirty="0"/>
              <a:t> and </a:t>
            </a:r>
            <a:r>
              <a:rPr lang="en-US" dirty="0" err="1"/>
              <a:t>intellij</a:t>
            </a:r>
            <a:endParaRPr lang="en-US" dirty="0"/>
          </a:p>
        </p:txBody>
      </p:sp>
      <p:sp>
        <p:nvSpPr>
          <p:cNvPr id="4" name="Slide Number Placeholder 3">
            <a:extLst>
              <a:ext uri="{FF2B5EF4-FFF2-40B4-BE49-F238E27FC236}">
                <a16:creationId xmlns:a16="http://schemas.microsoft.com/office/drawing/2014/main" id="{3141E9D5-FECE-32EE-BE47-C5FA8902C283}"/>
              </a:ext>
            </a:extLst>
          </p:cNvPr>
          <p:cNvSpPr>
            <a:spLocks noGrp="1"/>
          </p:cNvSpPr>
          <p:nvPr>
            <p:ph type="sldNum" sz="quarter" idx="5"/>
          </p:nvPr>
        </p:nvSpPr>
        <p:spPr/>
        <p:txBody>
          <a:bodyPr/>
          <a:lstStyle/>
          <a:p>
            <a:fld id="{3EBA5BD7-F043-4D1B-AA17-CD412FC534DE}" type="slidenum">
              <a:rPr lang="en-US" smtClean="0"/>
              <a:t>31</a:t>
            </a:fld>
            <a:endParaRPr lang="en-US"/>
          </a:p>
        </p:txBody>
      </p:sp>
    </p:spTree>
    <p:extLst>
      <p:ext uri="{BB962C8B-B14F-4D97-AF65-F5344CB8AC3E}">
        <p14:creationId xmlns:p14="http://schemas.microsoft.com/office/powerpoint/2010/main" val="4125904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A5124-4756-9162-7516-6D63A34FA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5856A-DDA5-290F-EEBE-3315E6144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BA590-33A1-A281-C438-B0A5876A8D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D2253-F9B3-8558-59B6-47160FD95AC3}"/>
              </a:ext>
            </a:extLst>
          </p:cNvPr>
          <p:cNvSpPr>
            <a:spLocks noGrp="1"/>
          </p:cNvSpPr>
          <p:nvPr>
            <p:ph type="sldNum" sz="quarter" idx="5"/>
          </p:nvPr>
        </p:nvSpPr>
        <p:spPr/>
        <p:txBody>
          <a:bodyPr/>
          <a:lstStyle/>
          <a:p>
            <a:fld id="{3EBA5BD7-F043-4D1B-AA17-CD412FC534DE}" type="slidenum">
              <a:rPr lang="en-US" smtClean="0"/>
              <a:t>32</a:t>
            </a:fld>
            <a:endParaRPr lang="en-US"/>
          </a:p>
        </p:txBody>
      </p:sp>
    </p:spTree>
    <p:extLst>
      <p:ext uri="{BB962C8B-B14F-4D97-AF65-F5344CB8AC3E}">
        <p14:creationId xmlns:p14="http://schemas.microsoft.com/office/powerpoint/2010/main" val="123453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Terms that keep you out of the room</a:t>
            </a:r>
          </a:p>
        </p:txBody>
      </p:sp>
      <p:sp>
        <p:nvSpPr>
          <p:cNvPr id="4" name="Slide Number Placeholder 3"/>
          <p:cNvSpPr>
            <a:spLocks noGrp="1"/>
          </p:cNvSpPr>
          <p:nvPr>
            <p:ph type="sldNum" sz="quarter" idx="5"/>
          </p:nvPr>
        </p:nvSpPr>
        <p:spPr/>
        <p:txBody>
          <a:bodyPr/>
          <a:lstStyle/>
          <a:p>
            <a:fld id="{3EBA5BD7-F043-4D1B-AA17-CD412FC534DE}" type="slidenum">
              <a:rPr lang="en-US" smtClean="0"/>
              <a:t>5</a:t>
            </a:fld>
            <a:endParaRPr lang="en-US"/>
          </a:p>
        </p:txBody>
      </p:sp>
    </p:spTree>
    <p:extLst>
      <p:ext uri="{BB962C8B-B14F-4D97-AF65-F5344CB8AC3E}">
        <p14:creationId xmlns:p14="http://schemas.microsoft.com/office/powerpoint/2010/main" val="4248225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8C5F-AFF1-6E7B-79D6-22F99741E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52167-5472-302D-6A93-E879EF180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4F6D8-FEED-EF90-B859-F70FAF4341BC}"/>
              </a:ext>
            </a:extLst>
          </p:cNvPr>
          <p:cNvSpPr>
            <a:spLocks noGrp="1"/>
          </p:cNvSpPr>
          <p:nvPr>
            <p:ph type="body" idx="1"/>
          </p:nvPr>
        </p:nvSpPr>
        <p:spPr/>
        <p:txBody>
          <a:bodyPr/>
          <a:lstStyle/>
          <a:p>
            <a:r>
              <a:rPr lang="en-US" dirty="0"/>
              <a:t>Do you want to tinker with devices, also related are PLCs</a:t>
            </a:r>
          </a:p>
        </p:txBody>
      </p:sp>
      <p:sp>
        <p:nvSpPr>
          <p:cNvPr id="4" name="Slide Number Placeholder 3">
            <a:extLst>
              <a:ext uri="{FF2B5EF4-FFF2-40B4-BE49-F238E27FC236}">
                <a16:creationId xmlns:a16="http://schemas.microsoft.com/office/drawing/2014/main" id="{AA146B00-2DF2-92BA-E2CC-CEE745ED1951}"/>
              </a:ext>
            </a:extLst>
          </p:cNvPr>
          <p:cNvSpPr>
            <a:spLocks noGrp="1"/>
          </p:cNvSpPr>
          <p:nvPr>
            <p:ph type="sldNum" sz="quarter" idx="5"/>
          </p:nvPr>
        </p:nvSpPr>
        <p:spPr/>
        <p:txBody>
          <a:bodyPr/>
          <a:lstStyle/>
          <a:p>
            <a:fld id="{3EBA5BD7-F043-4D1B-AA17-CD412FC534DE}" type="slidenum">
              <a:rPr lang="en-US" smtClean="0"/>
              <a:t>33</a:t>
            </a:fld>
            <a:endParaRPr lang="en-US"/>
          </a:p>
        </p:txBody>
      </p:sp>
    </p:spTree>
    <p:extLst>
      <p:ext uri="{BB962C8B-B14F-4D97-AF65-F5344CB8AC3E}">
        <p14:creationId xmlns:p14="http://schemas.microsoft.com/office/powerpoint/2010/main" val="775542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8123-A2BE-23E3-2AF3-23E75661B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EC0DB-7A8F-E6FE-1FFE-983ECC6D6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FBB5B-0FD4-0604-FE88-731BABCB38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667E6E-6A86-D8EC-685E-F90F9FDE2039}"/>
              </a:ext>
            </a:extLst>
          </p:cNvPr>
          <p:cNvSpPr>
            <a:spLocks noGrp="1"/>
          </p:cNvSpPr>
          <p:nvPr>
            <p:ph type="sldNum" sz="quarter" idx="5"/>
          </p:nvPr>
        </p:nvSpPr>
        <p:spPr/>
        <p:txBody>
          <a:bodyPr/>
          <a:lstStyle/>
          <a:p>
            <a:fld id="{3EBA5BD7-F043-4D1B-AA17-CD412FC534DE}" type="slidenum">
              <a:rPr lang="en-US" smtClean="0"/>
              <a:t>34</a:t>
            </a:fld>
            <a:endParaRPr lang="en-US"/>
          </a:p>
        </p:txBody>
      </p:sp>
    </p:spTree>
    <p:extLst>
      <p:ext uri="{BB962C8B-B14F-4D97-AF65-F5344CB8AC3E}">
        <p14:creationId xmlns:p14="http://schemas.microsoft.com/office/powerpoint/2010/main" val="2222347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DCF68-3728-9DB2-9969-5BDE1C5D0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9F37E-E302-4526-F6B1-AF37705E7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1EBA88-F9FC-EE69-EEBD-CAA1198750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328C48-80FF-2799-079D-DD60F6A385BF}"/>
              </a:ext>
            </a:extLst>
          </p:cNvPr>
          <p:cNvSpPr>
            <a:spLocks noGrp="1"/>
          </p:cNvSpPr>
          <p:nvPr>
            <p:ph type="sldNum" sz="quarter" idx="5"/>
          </p:nvPr>
        </p:nvSpPr>
        <p:spPr/>
        <p:txBody>
          <a:bodyPr/>
          <a:lstStyle/>
          <a:p>
            <a:fld id="{3EBA5BD7-F043-4D1B-AA17-CD412FC534DE}" type="slidenum">
              <a:rPr lang="en-US" smtClean="0"/>
              <a:t>35</a:t>
            </a:fld>
            <a:endParaRPr lang="en-US"/>
          </a:p>
        </p:txBody>
      </p:sp>
    </p:spTree>
    <p:extLst>
      <p:ext uri="{BB962C8B-B14F-4D97-AF65-F5344CB8AC3E}">
        <p14:creationId xmlns:p14="http://schemas.microsoft.com/office/powerpoint/2010/main" val="2729960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AE07C-A69D-A15D-5F61-FC3F295C3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CB8EE-B13B-E21D-3A8D-214FEF099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FD598-BCF1-C033-A782-BBE92233AE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C2CF11-7CA4-1189-B257-8ED968D2D9CB}"/>
              </a:ext>
            </a:extLst>
          </p:cNvPr>
          <p:cNvSpPr>
            <a:spLocks noGrp="1"/>
          </p:cNvSpPr>
          <p:nvPr>
            <p:ph type="sldNum" sz="quarter" idx="5"/>
          </p:nvPr>
        </p:nvSpPr>
        <p:spPr/>
        <p:txBody>
          <a:bodyPr/>
          <a:lstStyle/>
          <a:p>
            <a:fld id="{3EBA5BD7-F043-4D1B-AA17-CD412FC534DE}" type="slidenum">
              <a:rPr lang="en-US" smtClean="0"/>
              <a:t>36</a:t>
            </a:fld>
            <a:endParaRPr lang="en-US"/>
          </a:p>
        </p:txBody>
      </p:sp>
    </p:spTree>
    <p:extLst>
      <p:ext uri="{BB962C8B-B14F-4D97-AF65-F5344CB8AC3E}">
        <p14:creationId xmlns:p14="http://schemas.microsoft.com/office/powerpoint/2010/main" val="3971325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7A8AC-80A5-6D8F-C5BA-86D20B701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21BC4-6D9F-F27A-6295-9999E78BE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7BE9F-1BDF-DF77-4BA5-9F01CC1AF3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49087B-C165-1C2A-D37C-F093161BE38C}"/>
              </a:ext>
            </a:extLst>
          </p:cNvPr>
          <p:cNvSpPr>
            <a:spLocks noGrp="1"/>
          </p:cNvSpPr>
          <p:nvPr>
            <p:ph type="sldNum" sz="quarter" idx="5"/>
          </p:nvPr>
        </p:nvSpPr>
        <p:spPr/>
        <p:txBody>
          <a:bodyPr/>
          <a:lstStyle/>
          <a:p>
            <a:fld id="{3EBA5BD7-F043-4D1B-AA17-CD412FC534DE}" type="slidenum">
              <a:rPr lang="en-US" smtClean="0"/>
              <a:t>37</a:t>
            </a:fld>
            <a:endParaRPr lang="en-US"/>
          </a:p>
        </p:txBody>
      </p:sp>
    </p:spTree>
    <p:extLst>
      <p:ext uri="{BB962C8B-B14F-4D97-AF65-F5344CB8AC3E}">
        <p14:creationId xmlns:p14="http://schemas.microsoft.com/office/powerpoint/2010/main" val="4156281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ADEA-8703-A2A0-2293-50B49F861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B8B8D-1E0B-E885-73A9-9054158FE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A34C7-F05A-D53D-1B85-A0175BB23A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ECC059-74F7-64C8-1418-8E5607F00CBB}"/>
              </a:ext>
            </a:extLst>
          </p:cNvPr>
          <p:cNvSpPr>
            <a:spLocks noGrp="1"/>
          </p:cNvSpPr>
          <p:nvPr>
            <p:ph type="sldNum" sz="quarter" idx="5"/>
          </p:nvPr>
        </p:nvSpPr>
        <p:spPr/>
        <p:txBody>
          <a:bodyPr/>
          <a:lstStyle/>
          <a:p>
            <a:fld id="{3EBA5BD7-F043-4D1B-AA17-CD412FC534DE}" type="slidenum">
              <a:rPr lang="en-US" smtClean="0"/>
              <a:t>38</a:t>
            </a:fld>
            <a:endParaRPr lang="en-US"/>
          </a:p>
        </p:txBody>
      </p:sp>
    </p:spTree>
    <p:extLst>
      <p:ext uri="{BB962C8B-B14F-4D97-AF65-F5344CB8AC3E}">
        <p14:creationId xmlns:p14="http://schemas.microsoft.com/office/powerpoint/2010/main" val="2858878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D0A7-8059-A72A-913C-B7A315EE41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1EB07-A6FA-14F7-6F1A-C52B81DD0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3F4AD-95FC-2DFD-22CE-58696BAF85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FEBC05-B537-0718-72CC-9CA83E7B7502}"/>
              </a:ext>
            </a:extLst>
          </p:cNvPr>
          <p:cNvSpPr>
            <a:spLocks noGrp="1"/>
          </p:cNvSpPr>
          <p:nvPr>
            <p:ph type="sldNum" sz="quarter" idx="5"/>
          </p:nvPr>
        </p:nvSpPr>
        <p:spPr/>
        <p:txBody>
          <a:bodyPr/>
          <a:lstStyle/>
          <a:p>
            <a:fld id="{3EBA5BD7-F043-4D1B-AA17-CD412FC534DE}" type="slidenum">
              <a:rPr lang="en-US" smtClean="0"/>
              <a:t>39</a:t>
            </a:fld>
            <a:endParaRPr lang="en-US"/>
          </a:p>
        </p:txBody>
      </p:sp>
    </p:spTree>
    <p:extLst>
      <p:ext uri="{BB962C8B-B14F-4D97-AF65-F5344CB8AC3E}">
        <p14:creationId xmlns:p14="http://schemas.microsoft.com/office/powerpoint/2010/main" val="3307720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FD0C9-CA0F-4C7F-7346-892CCD9C4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4E511-A011-1428-730A-1F7AF8297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C4B4A-517D-85DF-2B64-183B0E7F40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FCBC4C-1E02-14C1-3DDC-166D39A4FFCC}"/>
              </a:ext>
            </a:extLst>
          </p:cNvPr>
          <p:cNvSpPr>
            <a:spLocks noGrp="1"/>
          </p:cNvSpPr>
          <p:nvPr>
            <p:ph type="sldNum" sz="quarter" idx="5"/>
          </p:nvPr>
        </p:nvSpPr>
        <p:spPr/>
        <p:txBody>
          <a:bodyPr/>
          <a:lstStyle/>
          <a:p>
            <a:fld id="{3EBA5BD7-F043-4D1B-AA17-CD412FC534DE}" type="slidenum">
              <a:rPr lang="en-US" smtClean="0"/>
              <a:t>40</a:t>
            </a:fld>
            <a:endParaRPr lang="en-US"/>
          </a:p>
        </p:txBody>
      </p:sp>
    </p:spTree>
    <p:extLst>
      <p:ext uri="{BB962C8B-B14F-4D97-AF65-F5344CB8AC3E}">
        <p14:creationId xmlns:p14="http://schemas.microsoft.com/office/powerpoint/2010/main" val="2277868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B0EA9-BD02-BFBF-2758-89DB8A99C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E9C48-8C99-DBC7-F166-419DDF3E2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37E59-6977-3C09-5063-8CF61F3C42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DC5E4E-FE0B-71A6-F04F-07B0C946E7E3}"/>
              </a:ext>
            </a:extLst>
          </p:cNvPr>
          <p:cNvSpPr>
            <a:spLocks noGrp="1"/>
          </p:cNvSpPr>
          <p:nvPr>
            <p:ph type="sldNum" sz="quarter" idx="5"/>
          </p:nvPr>
        </p:nvSpPr>
        <p:spPr/>
        <p:txBody>
          <a:bodyPr/>
          <a:lstStyle/>
          <a:p>
            <a:fld id="{3EBA5BD7-F043-4D1B-AA17-CD412FC534DE}" type="slidenum">
              <a:rPr lang="en-US" smtClean="0"/>
              <a:t>41</a:t>
            </a:fld>
            <a:endParaRPr lang="en-US"/>
          </a:p>
        </p:txBody>
      </p:sp>
    </p:spTree>
    <p:extLst>
      <p:ext uri="{BB962C8B-B14F-4D97-AF65-F5344CB8AC3E}">
        <p14:creationId xmlns:p14="http://schemas.microsoft.com/office/powerpoint/2010/main" val="1279937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 1800’s scientists began exploring the concepts of Boolean logic and binary mathematics (Charles Babbage, Ada Lovelace)</a:t>
            </a:r>
          </a:p>
          <a:p>
            <a:r>
              <a:rPr lang="en-US" dirty="0"/>
              <a:t>1930’s binary adder</a:t>
            </a:r>
          </a:p>
        </p:txBody>
      </p:sp>
      <p:sp>
        <p:nvSpPr>
          <p:cNvPr id="4" name="Slide Number Placeholder 3"/>
          <p:cNvSpPr>
            <a:spLocks noGrp="1"/>
          </p:cNvSpPr>
          <p:nvPr>
            <p:ph type="sldNum" sz="quarter" idx="5"/>
          </p:nvPr>
        </p:nvSpPr>
        <p:spPr/>
        <p:txBody>
          <a:bodyPr/>
          <a:lstStyle/>
          <a:p>
            <a:fld id="{3EBA5BD7-F043-4D1B-AA17-CD412FC534DE}" type="slidenum">
              <a:rPr lang="en-US" smtClean="0"/>
              <a:t>7</a:t>
            </a:fld>
            <a:endParaRPr lang="en-US"/>
          </a:p>
        </p:txBody>
      </p:sp>
    </p:spTree>
    <p:extLst>
      <p:ext uri="{BB962C8B-B14F-4D97-AF65-F5344CB8AC3E}">
        <p14:creationId xmlns:p14="http://schemas.microsoft.com/office/powerpoint/2010/main" val="3541320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F1F5A-D010-5F8C-2023-CEEC5F5A5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92F67-5350-C47A-019D-8A7AA4EF2A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547738-5FD9-9074-5416-39351B3ABB48}"/>
              </a:ext>
            </a:extLst>
          </p:cNvPr>
          <p:cNvSpPr>
            <a:spLocks noGrp="1"/>
          </p:cNvSpPr>
          <p:nvPr>
            <p:ph type="body" idx="1"/>
          </p:nvPr>
        </p:nvSpPr>
        <p:spPr/>
        <p:txBody>
          <a:bodyPr/>
          <a:lstStyle/>
          <a:p>
            <a:r>
              <a:rPr lang="en-US" dirty="0"/>
              <a:t>Extraordinarily complex, but there’s no magic. They are purpose built machines. </a:t>
            </a:r>
          </a:p>
        </p:txBody>
      </p:sp>
      <p:sp>
        <p:nvSpPr>
          <p:cNvPr id="4" name="Slide Number Placeholder 3">
            <a:extLst>
              <a:ext uri="{FF2B5EF4-FFF2-40B4-BE49-F238E27FC236}">
                <a16:creationId xmlns:a16="http://schemas.microsoft.com/office/drawing/2014/main" id="{2B257049-BF7E-43F3-B23B-F8636B2BE800}"/>
              </a:ext>
            </a:extLst>
          </p:cNvPr>
          <p:cNvSpPr>
            <a:spLocks noGrp="1"/>
          </p:cNvSpPr>
          <p:nvPr>
            <p:ph type="sldNum" sz="quarter" idx="5"/>
          </p:nvPr>
        </p:nvSpPr>
        <p:spPr/>
        <p:txBody>
          <a:bodyPr/>
          <a:lstStyle/>
          <a:p>
            <a:fld id="{3EBA5BD7-F043-4D1B-AA17-CD412FC534DE}" type="slidenum">
              <a:rPr lang="en-US" smtClean="0"/>
              <a:t>8</a:t>
            </a:fld>
            <a:endParaRPr lang="en-US"/>
          </a:p>
        </p:txBody>
      </p:sp>
    </p:spTree>
    <p:extLst>
      <p:ext uri="{BB962C8B-B14F-4D97-AF65-F5344CB8AC3E}">
        <p14:creationId xmlns:p14="http://schemas.microsoft.com/office/powerpoint/2010/main" val="412650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 is volatile vs non volatile</a:t>
            </a:r>
          </a:p>
          <a:p>
            <a:r>
              <a:rPr lang="en-US" dirty="0"/>
              <a:t>Data bus and address bus</a:t>
            </a:r>
          </a:p>
          <a:p>
            <a:r>
              <a:rPr lang="en-US" dirty="0"/>
              <a:t>Memory mapped IO</a:t>
            </a:r>
          </a:p>
          <a:p>
            <a:r>
              <a:rPr lang="en-US" dirty="0"/>
              <a:t>Lookup! multistate memory – used for neural networks</a:t>
            </a:r>
          </a:p>
        </p:txBody>
      </p:sp>
      <p:sp>
        <p:nvSpPr>
          <p:cNvPr id="4" name="Slide Number Placeholder 3"/>
          <p:cNvSpPr>
            <a:spLocks noGrp="1"/>
          </p:cNvSpPr>
          <p:nvPr>
            <p:ph type="sldNum" sz="quarter" idx="5"/>
          </p:nvPr>
        </p:nvSpPr>
        <p:spPr/>
        <p:txBody>
          <a:bodyPr/>
          <a:lstStyle/>
          <a:p>
            <a:fld id="{3EBA5BD7-F043-4D1B-AA17-CD412FC534DE}" type="slidenum">
              <a:rPr lang="en-US" smtClean="0"/>
              <a:t>9</a:t>
            </a:fld>
            <a:endParaRPr lang="en-US"/>
          </a:p>
        </p:txBody>
      </p:sp>
    </p:spTree>
    <p:extLst>
      <p:ext uri="{BB962C8B-B14F-4D97-AF65-F5344CB8AC3E}">
        <p14:creationId xmlns:p14="http://schemas.microsoft.com/office/powerpoint/2010/main" val="1527125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processor </a:t>
            </a:r>
            <a:r>
              <a:rPr lang="en-US" dirty="0" err="1"/>
              <a:t>engineeer</a:t>
            </a:r>
            <a:r>
              <a:rPr lang="en-US" dirty="0"/>
              <a:t> builds circuits that do those things, and then writes down the patterns of bits that cause those things to happen. Programmers read the book, and then write programs that do those things. The computer is just a thing built to do those things.</a:t>
            </a:r>
          </a:p>
          <a:p>
            <a:r>
              <a:rPr lang="en-US" dirty="0"/>
              <a:t>981 for x86</a:t>
            </a:r>
          </a:p>
        </p:txBody>
      </p:sp>
      <p:sp>
        <p:nvSpPr>
          <p:cNvPr id="4" name="Slide Number Placeholder 3"/>
          <p:cNvSpPr>
            <a:spLocks noGrp="1"/>
          </p:cNvSpPr>
          <p:nvPr>
            <p:ph type="sldNum" sz="quarter" idx="5"/>
          </p:nvPr>
        </p:nvSpPr>
        <p:spPr/>
        <p:txBody>
          <a:bodyPr/>
          <a:lstStyle/>
          <a:p>
            <a:fld id="{3EBA5BD7-F043-4D1B-AA17-CD412FC534DE}" type="slidenum">
              <a:rPr lang="en-US" smtClean="0"/>
              <a:t>10</a:t>
            </a:fld>
            <a:endParaRPr lang="en-US"/>
          </a:p>
        </p:txBody>
      </p:sp>
    </p:spTree>
    <p:extLst>
      <p:ext uri="{BB962C8B-B14F-4D97-AF65-F5344CB8AC3E}">
        <p14:creationId xmlns:p14="http://schemas.microsoft.com/office/powerpoint/2010/main" val="402054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7CFF-64D9-7253-A09F-D1AE61244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2E9C9-2C20-14B2-2F34-9A34A616E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F6D76-70DC-AF00-E684-26DB9CED0456}"/>
              </a:ext>
            </a:extLst>
          </p:cNvPr>
          <p:cNvSpPr>
            <a:spLocks noGrp="1"/>
          </p:cNvSpPr>
          <p:nvPr>
            <p:ph type="body" idx="1"/>
          </p:nvPr>
        </p:nvSpPr>
        <p:spPr/>
        <p:txBody>
          <a:bodyPr/>
          <a:lstStyle/>
          <a:p>
            <a:r>
              <a:rPr lang="en-US" dirty="0"/>
              <a:t>Machine code is non portable – can only be used on the CPU it was written for</a:t>
            </a:r>
          </a:p>
          <a:p>
            <a:r>
              <a:rPr lang="en-US" dirty="0"/>
              <a:t>Very tedious and time consuming</a:t>
            </a:r>
          </a:p>
          <a:p>
            <a:r>
              <a:rPr lang="en-US" dirty="0"/>
              <a:t>Very error prone to use in practice</a:t>
            </a:r>
          </a:p>
          <a:p>
            <a:r>
              <a:rPr lang="en-US" dirty="0"/>
              <a:t>Concept of Low Level Programming</a:t>
            </a:r>
          </a:p>
        </p:txBody>
      </p:sp>
      <p:sp>
        <p:nvSpPr>
          <p:cNvPr id="4" name="Slide Number Placeholder 3">
            <a:extLst>
              <a:ext uri="{FF2B5EF4-FFF2-40B4-BE49-F238E27FC236}">
                <a16:creationId xmlns:a16="http://schemas.microsoft.com/office/drawing/2014/main" id="{B52A681E-DA14-E648-4C9C-EB0645EB6E70}"/>
              </a:ext>
            </a:extLst>
          </p:cNvPr>
          <p:cNvSpPr>
            <a:spLocks noGrp="1"/>
          </p:cNvSpPr>
          <p:nvPr>
            <p:ph type="sldNum" sz="quarter" idx="5"/>
          </p:nvPr>
        </p:nvSpPr>
        <p:spPr/>
        <p:txBody>
          <a:bodyPr/>
          <a:lstStyle/>
          <a:p>
            <a:fld id="{3EBA5BD7-F043-4D1B-AA17-CD412FC534DE}" type="slidenum">
              <a:rPr lang="en-US" smtClean="0"/>
              <a:t>11</a:t>
            </a:fld>
            <a:endParaRPr lang="en-US"/>
          </a:p>
        </p:txBody>
      </p:sp>
    </p:spTree>
    <p:extLst>
      <p:ext uri="{BB962C8B-B14F-4D97-AF65-F5344CB8AC3E}">
        <p14:creationId xmlns:p14="http://schemas.microsoft.com/office/powerpoint/2010/main" val="3713595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BA5BD7-F043-4D1B-AA17-CD412FC534DE}" type="slidenum">
              <a:rPr lang="en-US" smtClean="0"/>
              <a:t>12</a:t>
            </a:fld>
            <a:endParaRPr lang="en-US"/>
          </a:p>
        </p:txBody>
      </p:sp>
    </p:spTree>
    <p:extLst>
      <p:ext uri="{BB962C8B-B14F-4D97-AF65-F5344CB8AC3E}">
        <p14:creationId xmlns:p14="http://schemas.microsoft.com/office/powerpoint/2010/main" val="1361251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7516443" y="4145281"/>
            <a:ext cx="4686117"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8916" y="6057149"/>
            <a:ext cx="5498726"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ctrTitle"/>
          </p:nvPr>
        </p:nvSpPr>
        <p:spPr>
          <a:xfrm>
            <a:off x="1625176" y="584200"/>
            <a:ext cx="8735325" cy="2000251"/>
          </a:xfrm>
        </p:spPr>
        <p:txBody>
          <a:bodyPr>
            <a:norm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25176" y="2616200"/>
            <a:ext cx="8735325" cy="1752600"/>
          </a:xfrm>
        </p:spPr>
        <p:txBody>
          <a:bodyPr>
            <a:normAutofit/>
          </a:bodyPr>
          <a:lstStyle>
            <a:lvl1pPr marL="0" indent="0" algn="l">
              <a:spcBef>
                <a:spcPts val="0"/>
              </a:spcBef>
              <a:buNone/>
              <a:defRPr sz="2800" cap="all" spc="200" baseline="0">
                <a:solidFill>
                  <a:schemeClr val="accent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10/30/2025</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10/30/2025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584200"/>
            <a:ext cx="2742486"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584200"/>
            <a:ext cx="7414869" cy="55880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10/30/2025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10/30/2025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1" name="diagonals"/>
          <p:cNvGrpSpPr/>
          <p:nvPr/>
        </p:nvGrpSpPr>
        <p:grpSpPr>
          <a:xfrm>
            <a:off x="7516443" y="4145281"/>
            <a:ext cx="4686117"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a:xfrm>
            <a:off x="1625177" y="2209801"/>
            <a:ext cx="8938472" cy="2764335"/>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625176" y="4951266"/>
            <a:ext cx="7069519" cy="1220933"/>
          </a:xfrm>
        </p:spPr>
        <p:txBody>
          <a:bodyPr anchor="t">
            <a:normAutofit/>
          </a:bodyPr>
          <a:lstStyle>
            <a:lvl1pPr marL="0" indent="0">
              <a:spcBef>
                <a:spcPts val="0"/>
              </a:spcBef>
              <a:buNone/>
              <a:defRPr sz="2800" cap="all" spc="200" baseline="0">
                <a:solidFill>
                  <a:schemeClr val="accent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10/30/2025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00707" y="1706880"/>
            <a:ext cx="5078677" cy="446532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10/30/2025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8883"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218883"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a:lvl6pPr>
            <a:lvl7pPr>
              <a:defRPr sz="2000" baseline="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96644" y="1701800"/>
            <a:ext cx="5082740" cy="914400"/>
          </a:xfrm>
        </p:spPr>
        <p:txBody>
          <a:bodyPr anchor="b">
            <a:normAutofit/>
          </a:bodyPr>
          <a:lstStyle>
            <a:lvl1pPr marL="0" indent="0">
              <a:spcBef>
                <a:spcPts val="0"/>
              </a:spcBef>
              <a:buNone/>
              <a:defRPr sz="2800" b="0" cap="all" spc="200" baseline="0">
                <a:solidFill>
                  <a:schemeClr val="accent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500707" y="2717800"/>
            <a:ext cx="5078677" cy="3454400"/>
          </a:xfrm>
        </p:spPr>
        <p:txBody>
          <a:bodyPr>
            <a:noAutofit/>
          </a:bodyPr>
          <a:lstStyle>
            <a:lvl1pPr>
              <a:defRPr sz="2800"/>
            </a:lvl1pPr>
            <a:lvl2pPr>
              <a:defRPr sz="2400"/>
            </a:lvl2pPr>
            <a:lvl3pPr>
              <a:defRPr sz="2000"/>
            </a:lvl3pPr>
            <a:lvl4pPr>
              <a:defRPr sz="2000"/>
            </a:lvl4pPr>
            <a:lvl5pPr>
              <a:defRPr sz="2000"/>
            </a:lvl5pPr>
            <a:lvl6pPr>
              <a:defRPr sz="2000" baseline="0"/>
            </a:lvl6pPr>
            <a:lvl7pPr>
              <a:defRPr sz="2000" baseline="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10/30/2025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10/30/2025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10/30/2025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5484971" y="584200"/>
            <a:ext cx="6094413" cy="5588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10/30/2025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2" y="1701800"/>
            <a:ext cx="4062942" cy="2438400"/>
          </a:xfrm>
        </p:spPr>
        <p:txBody>
          <a:bodyPr anchor="b">
            <a:normAutofit/>
          </a:bodyPr>
          <a:lstStyle>
            <a:lvl1pPr algn="l">
              <a:defRPr sz="2800" b="0" cap="all" spc="200" baseline="0">
                <a:solidFill>
                  <a:schemeClr val="accent1"/>
                </a:solidFill>
              </a:defRPr>
            </a:lvl1pPr>
          </a:lstStyle>
          <a:p>
            <a:r>
              <a:rPr lang="en-US"/>
              <a:t>Click to edit Master title style</a:t>
            </a:r>
            <a:endParaRPr/>
          </a:p>
        </p:txBody>
      </p:sp>
      <p:sp>
        <p:nvSpPr>
          <p:cNvPr id="4" name="Text Placeholder 3"/>
          <p:cNvSpPr>
            <a:spLocks noGrp="1"/>
          </p:cNvSpPr>
          <p:nvPr>
            <p:ph type="body" sz="half" idx="2"/>
          </p:nvPr>
        </p:nvSpPr>
        <p:spPr>
          <a:xfrm>
            <a:off x="1218882" y="4241800"/>
            <a:ext cx="4062942" cy="1930400"/>
          </a:xfrm>
        </p:spPr>
        <p:txBody>
          <a:bodyPr>
            <a:normAutofit/>
          </a:bodyPr>
          <a:lstStyle>
            <a:lvl1pPr marL="0" indent="0">
              <a:buNone/>
              <a:defRPr sz="20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484971" y="584200"/>
            <a:ext cx="6094413" cy="5588000"/>
          </a:xfrm>
          <a:ln w="12700">
            <a:solidFill>
              <a:schemeClr val="bg1">
                <a:lumMod val="75000"/>
                <a:lumOff val="25000"/>
              </a:schemeClr>
            </a:solidFill>
            <a:miter lim="800000"/>
          </a:ln>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5" name="Date Placeholder 4"/>
          <p:cNvSpPr>
            <a:spLocks noGrp="1"/>
          </p:cNvSpPr>
          <p:nvPr>
            <p:ph type="dt" sz="half" idx="10"/>
          </p:nvPr>
        </p:nvSpPr>
        <p:spPr/>
        <p:txBody>
          <a:bodyPr/>
          <a:lstStyle/>
          <a:p>
            <a:fld id="{F0DFD029-FB74-4578-B929-F66AA97659CA}" type="datetimeFigureOut">
              <a:rPr lang="en-US"/>
              <a:t>10/30/2025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5870" y="-3174"/>
            <a:ext cx="819993"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274637"/>
            <a:ext cx="10360501"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701797"/>
            <a:ext cx="10360501" cy="4462272"/>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18882" y="6356352"/>
            <a:ext cx="2234618" cy="365125"/>
          </a:xfrm>
          <a:prstGeom prst="rect">
            <a:avLst/>
          </a:prstGeom>
        </p:spPr>
        <p:txBody>
          <a:bodyPr vert="horz" lIns="121899" tIns="60949" rIns="121899" bIns="60949" rtlCol="0" anchor="ctr"/>
          <a:lstStyle>
            <a:lvl1pPr algn="l">
              <a:defRPr sz="1200">
                <a:solidFill>
                  <a:schemeClr val="tx1">
                    <a:tint val="75000"/>
                  </a:schemeClr>
                </a:solidFill>
              </a:defRPr>
            </a:lvl1pPr>
          </a:lstStyle>
          <a:p>
            <a:fld id="{F0DFD029-FB74-4578-B929-F66AA97659CA}" type="datetimeFigureOut">
              <a:rPr lang="en-US"/>
              <a:pPr/>
              <a:t>10/30/2025</a:t>
            </a:fld>
            <a:endParaRPr/>
          </a:p>
        </p:txBody>
      </p:sp>
      <p:sp>
        <p:nvSpPr>
          <p:cNvPr id="5" name="Footer Placeholder 4"/>
          <p:cNvSpPr>
            <a:spLocks noGrp="1"/>
          </p:cNvSpPr>
          <p:nvPr>
            <p:ph type="ftr" sz="quarter" idx="3"/>
          </p:nvPr>
        </p:nvSpPr>
        <p:spPr>
          <a:xfrm>
            <a:off x="3453501" y="6356352"/>
            <a:ext cx="5281824" cy="365125"/>
          </a:xfrm>
          <a:prstGeom prst="rect">
            <a:avLst/>
          </a:prstGeom>
        </p:spPr>
        <p:txBody>
          <a:bodyPr vert="horz" lIns="121899" tIns="60949" rIns="121899" bIns="60949"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10563649" y="6356352"/>
            <a:ext cx="1015735" cy="365125"/>
          </a:xfrm>
          <a:prstGeom prst="rect">
            <a:avLst/>
          </a:prstGeom>
        </p:spPr>
        <p:txBody>
          <a:bodyPr vert="horz" lIns="121899" tIns="60949" rIns="121899" bIns="60949" rtlCol="0" anchor="ctr"/>
          <a:lstStyle>
            <a:lvl1pPr algn="r">
              <a:defRPr sz="12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600"/>
        </a:spcBef>
        <a:buClr>
          <a:schemeClr val="accent1"/>
        </a:buClr>
        <a:buSzPct val="100000"/>
        <a:buFont typeface="Arial" pitchFamily="34" charset="0"/>
        <a:buChar char="•"/>
        <a:defRPr sz="2800" kern="1200">
          <a:solidFill>
            <a:schemeClr val="tx1"/>
          </a:solidFill>
          <a:latin typeface="+mn-lt"/>
          <a:ea typeface="+mn-ea"/>
          <a:cs typeface="+mn-cs"/>
        </a:defRPr>
      </a:lvl1pPr>
      <a:lvl2pPr marL="609493" indent="-231607" algn="l" defTabSz="1218987" rtl="0" eaLnBrk="1" latinLnBrk="0" hangingPunct="1">
        <a:lnSpc>
          <a:spcPct val="90000"/>
        </a:lnSpc>
        <a:spcBef>
          <a:spcPts val="800"/>
        </a:spcBef>
        <a:buClr>
          <a:schemeClr val="accent1"/>
        </a:buClr>
        <a:buSzPct val="80000"/>
        <a:buFont typeface="Arial" pitchFamily="34" charset="0"/>
        <a:buChar char="•"/>
        <a:defRPr sz="2400" kern="1200">
          <a:solidFill>
            <a:schemeClr val="tx1"/>
          </a:solidFill>
          <a:latin typeface="+mn-lt"/>
          <a:ea typeface="+mn-ea"/>
          <a:cs typeface="+mn-cs"/>
        </a:defRPr>
      </a:lvl2pPr>
      <a:lvl3pPr marL="91424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3pPr>
      <a:lvl4pPr marL="121898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4pPr>
      <a:lvl5pPr marL="1523733"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5pPr>
      <a:lvl6pPr marL="1828480"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6pPr>
      <a:lvl7pPr marL="2133227" indent="-231607" algn="l" defTabSz="1218987" rtl="0" eaLnBrk="1" latinLnBrk="0" hangingPunct="1">
        <a:lnSpc>
          <a:spcPct val="90000"/>
        </a:lnSpc>
        <a:spcBef>
          <a:spcPts val="800"/>
        </a:spcBef>
        <a:buClr>
          <a:schemeClr val="accent1"/>
        </a:buClr>
        <a:buSzPct val="80000"/>
        <a:buFont typeface="Arial" pitchFamily="34" charset="0"/>
        <a:buChar char="•"/>
        <a:defRPr sz="2000" kern="1200">
          <a:solidFill>
            <a:schemeClr val="tx1"/>
          </a:solidFill>
          <a:latin typeface="+mn-lt"/>
          <a:ea typeface="+mn-ea"/>
          <a:cs typeface="+mn-cs"/>
        </a:defRPr>
      </a:lvl7pPr>
      <a:lvl8pPr marL="2437973"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8pPr>
      <a:lvl9pPr marL="2742720" indent="-231607" algn="l" defTabSz="1218987" rtl="0" eaLnBrk="1" latinLnBrk="0" hangingPunct="1">
        <a:lnSpc>
          <a:spcPct val="90000"/>
        </a:lnSpc>
        <a:spcBef>
          <a:spcPts val="800"/>
        </a:spcBef>
        <a:buClr>
          <a:schemeClr val="accent1"/>
        </a:buClr>
        <a:buSzPct val="80000"/>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gi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176" y="584200"/>
            <a:ext cx="9041236" cy="2000251"/>
          </a:xfrm>
        </p:spPr>
        <p:txBody>
          <a:bodyPr/>
          <a:lstStyle/>
          <a:p>
            <a:r>
              <a:rPr lang="en-US" dirty="0"/>
              <a:t>What to Know Before you Code</a:t>
            </a:r>
          </a:p>
        </p:txBody>
      </p:sp>
      <p:sp>
        <p:nvSpPr>
          <p:cNvPr id="5" name="Subtitle 4"/>
          <p:cNvSpPr>
            <a:spLocks noGrp="1"/>
          </p:cNvSpPr>
          <p:nvPr>
            <p:ph type="subTitle" idx="1"/>
          </p:nvPr>
        </p:nvSpPr>
        <p:spPr>
          <a:xfrm>
            <a:off x="1625176" y="2616200"/>
            <a:ext cx="10184236" cy="2184400"/>
          </a:xfrm>
        </p:spPr>
        <p:txBody>
          <a:bodyPr>
            <a:normAutofit/>
          </a:bodyPr>
          <a:lstStyle/>
          <a:p>
            <a:r>
              <a:rPr lang="en-US" sz="2600" dirty="0"/>
              <a:t>A complete beginners guide to demystify and motivate</a:t>
            </a:r>
          </a:p>
        </p:txBody>
      </p:sp>
      <p:sp>
        <p:nvSpPr>
          <p:cNvPr id="3" name="Subtitle 4">
            <a:extLst>
              <a:ext uri="{FF2B5EF4-FFF2-40B4-BE49-F238E27FC236}">
                <a16:creationId xmlns:a16="http://schemas.microsoft.com/office/drawing/2014/main" id="{BA816687-A631-5F3C-B4C5-CA0F658A5A39}"/>
              </a:ext>
            </a:extLst>
          </p:cNvPr>
          <p:cNvSpPr txBox="1">
            <a:spLocks/>
          </p:cNvSpPr>
          <p:nvPr/>
        </p:nvSpPr>
        <p:spPr>
          <a:xfrm>
            <a:off x="1629727" y="3657600"/>
            <a:ext cx="10184236" cy="1752600"/>
          </a:xfrm>
          <a:prstGeom prst="rect">
            <a:avLst/>
          </a:prstGeom>
        </p:spPr>
        <p:txBody>
          <a:bodyPr vert="horz" lIns="121899" tIns="60949" rIns="121899" bIns="60949" rtlCol="0">
            <a:normAutofit/>
          </a:bodyPr>
          <a:lstStyle>
            <a:lvl1pPr marL="0" indent="0" algn="l" defTabSz="1218987" rtl="0" eaLnBrk="1" latinLnBrk="0" hangingPunct="1">
              <a:lnSpc>
                <a:spcPct val="90000"/>
              </a:lnSpc>
              <a:spcBef>
                <a:spcPts val="0"/>
              </a:spcBef>
              <a:buClr>
                <a:schemeClr val="accent1"/>
              </a:buClr>
              <a:buSzPct val="100000"/>
              <a:buFont typeface="Arial" pitchFamily="34" charset="0"/>
              <a:buNone/>
              <a:defRPr sz="2800" kern="1200" cap="all" spc="200" baseline="0">
                <a:solidFill>
                  <a:schemeClr val="accent1"/>
                </a:solidFill>
                <a:latin typeface="+mn-lt"/>
                <a:ea typeface="+mn-ea"/>
                <a:cs typeface="+mn-cs"/>
              </a:defRPr>
            </a:lvl1pPr>
            <a:lvl2pPr marL="609493" indent="0" algn="ctr" defTabSz="1218987" rtl="0" eaLnBrk="1" latinLnBrk="0" hangingPunct="1">
              <a:lnSpc>
                <a:spcPct val="90000"/>
              </a:lnSpc>
              <a:spcBef>
                <a:spcPts val="800"/>
              </a:spcBef>
              <a:buClr>
                <a:schemeClr val="accent1"/>
              </a:buClr>
              <a:buSzPct val="80000"/>
              <a:buFont typeface="Arial" pitchFamily="34" charset="0"/>
              <a:buNone/>
              <a:defRPr sz="2400" kern="1200">
                <a:solidFill>
                  <a:schemeClr val="tx1">
                    <a:tint val="75000"/>
                  </a:schemeClr>
                </a:solidFill>
                <a:latin typeface="+mn-lt"/>
                <a:ea typeface="+mn-ea"/>
                <a:cs typeface="+mn-cs"/>
              </a:defRPr>
            </a:lvl2pPr>
            <a:lvl3pPr marL="1218987"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3pPr>
            <a:lvl4pPr marL="1828480"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4pPr>
            <a:lvl5pPr marL="2437973"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5pPr>
            <a:lvl6pPr marL="3047467"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6pPr>
            <a:lvl7pPr marL="3656960" indent="0" algn="ctr" defTabSz="1218987" rtl="0" eaLnBrk="1" latinLnBrk="0" hangingPunct="1">
              <a:lnSpc>
                <a:spcPct val="90000"/>
              </a:lnSpc>
              <a:spcBef>
                <a:spcPts val="800"/>
              </a:spcBef>
              <a:buClr>
                <a:schemeClr val="accent1"/>
              </a:buClr>
              <a:buSzPct val="80000"/>
              <a:buFont typeface="Arial" pitchFamily="34" charset="0"/>
              <a:buNone/>
              <a:defRPr sz="2000" kern="1200">
                <a:solidFill>
                  <a:schemeClr val="tx1">
                    <a:tint val="75000"/>
                  </a:schemeClr>
                </a:solidFill>
                <a:latin typeface="+mn-lt"/>
                <a:ea typeface="+mn-ea"/>
                <a:cs typeface="+mn-cs"/>
              </a:defRPr>
            </a:lvl7pPr>
            <a:lvl8pPr marL="4266453" indent="0" algn="ctr" defTabSz="1218987" rtl="0" eaLnBrk="1" latinLnBrk="0" hangingPunct="1">
              <a:lnSpc>
                <a:spcPct val="90000"/>
              </a:lnSpc>
              <a:spcBef>
                <a:spcPts val="800"/>
              </a:spcBef>
              <a:buClr>
                <a:schemeClr val="accent1"/>
              </a:buClr>
              <a:buSzPct val="80000"/>
              <a:buFont typeface="Arial" pitchFamily="34" charset="0"/>
              <a:buNone/>
              <a:defRPr sz="2000" kern="1200" baseline="0">
                <a:solidFill>
                  <a:schemeClr val="tx1">
                    <a:tint val="75000"/>
                  </a:schemeClr>
                </a:solidFill>
                <a:latin typeface="+mn-lt"/>
                <a:ea typeface="+mn-ea"/>
                <a:cs typeface="+mn-cs"/>
              </a:defRPr>
            </a:lvl8pPr>
            <a:lvl9pPr marL="4875947" indent="0" algn="ctr" defTabSz="1218987" rtl="0" eaLnBrk="1" latinLnBrk="0" hangingPunct="1">
              <a:lnSpc>
                <a:spcPct val="90000"/>
              </a:lnSpc>
              <a:spcBef>
                <a:spcPts val="800"/>
              </a:spcBef>
              <a:buClr>
                <a:schemeClr val="accent1"/>
              </a:buClr>
              <a:buSzPct val="80000"/>
              <a:buFont typeface="Arial" pitchFamily="34" charset="0"/>
              <a:buNone/>
              <a:defRPr sz="2000" kern="1200" baseline="0">
                <a:solidFill>
                  <a:schemeClr val="tx1">
                    <a:tint val="75000"/>
                  </a:schemeClr>
                </a:solidFill>
                <a:latin typeface="+mn-lt"/>
                <a:ea typeface="+mn-ea"/>
                <a:cs typeface="+mn-cs"/>
              </a:defRPr>
            </a:lvl9pPr>
          </a:lstStyle>
          <a:p>
            <a:r>
              <a:rPr lang="en-US" sz="2600" dirty="0">
                <a:solidFill>
                  <a:schemeClr val="tx1"/>
                </a:solidFill>
              </a:rPr>
              <a:t>Erich Gruebel</a:t>
            </a:r>
          </a:p>
          <a:p>
            <a:r>
              <a:rPr lang="en-US" sz="2600" dirty="0">
                <a:solidFill>
                  <a:schemeClr val="tx1"/>
                </a:solidFill>
              </a:rPr>
              <a:t>university of </a:t>
            </a:r>
            <a:r>
              <a:rPr lang="en-US" sz="2600" dirty="0" err="1">
                <a:solidFill>
                  <a:schemeClr val="tx1"/>
                </a:solidFill>
              </a:rPr>
              <a:t>rhode</a:t>
            </a:r>
            <a:r>
              <a:rPr lang="en-US" sz="2600" dirty="0">
                <a:solidFill>
                  <a:schemeClr val="tx1"/>
                </a:solidFill>
              </a:rPr>
              <a:t> island</a:t>
            </a:r>
          </a:p>
          <a:p>
            <a:r>
              <a:rPr lang="en-US" sz="2600" dirty="0" err="1">
                <a:solidFill>
                  <a:schemeClr val="tx1"/>
                </a:solidFill>
              </a:rPr>
              <a:t>rvtec</a:t>
            </a:r>
            <a:r>
              <a:rPr lang="en-US" sz="2600" dirty="0">
                <a:solidFill>
                  <a:schemeClr val="tx1"/>
                </a:solidFill>
              </a:rPr>
              <a:t> 2025</a:t>
            </a:r>
          </a:p>
        </p:txBody>
      </p:sp>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BBD3-9BC9-504D-86C0-6B95253CB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DBC79C-F534-4C82-3A4A-D3E4B61AB713}"/>
              </a:ext>
            </a:extLst>
          </p:cNvPr>
          <p:cNvSpPr>
            <a:spLocks noGrp="1"/>
          </p:cNvSpPr>
          <p:nvPr>
            <p:ph type="title"/>
          </p:nvPr>
        </p:nvSpPr>
        <p:spPr>
          <a:xfrm>
            <a:off x="1218883" y="274637"/>
            <a:ext cx="10360501" cy="563563"/>
          </a:xfrm>
        </p:spPr>
        <p:txBody>
          <a:bodyPr>
            <a:normAutofit fontScale="90000"/>
          </a:bodyPr>
          <a:lstStyle/>
          <a:p>
            <a:r>
              <a:rPr lang="en-US" dirty="0"/>
              <a:t>What is Code – Op Code &amp; Machine Code</a:t>
            </a:r>
          </a:p>
        </p:txBody>
      </p:sp>
      <p:pic>
        <p:nvPicPr>
          <p:cNvPr id="10" name="Picture 9">
            <a:extLst>
              <a:ext uri="{FF2B5EF4-FFF2-40B4-BE49-F238E27FC236}">
                <a16:creationId xmlns:a16="http://schemas.microsoft.com/office/drawing/2014/main" id="{1B8E7D2D-2087-4EE0-46D6-F2E635B6AC14}"/>
              </a:ext>
            </a:extLst>
          </p:cNvPr>
          <p:cNvPicPr>
            <a:picLocks noChangeAspect="1"/>
          </p:cNvPicPr>
          <p:nvPr/>
        </p:nvPicPr>
        <p:blipFill>
          <a:blip r:embed="rId3"/>
          <a:stretch>
            <a:fillRect/>
          </a:stretch>
        </p:blipFill>
        <p:spPr>
          <a:xfrm>
            <a:off x="3591494" y="1219200"/>
            <a:ext cx="5005835" cy="4929873"/>
          </a:xfrm>
          <a:prstGeom prst="rect">
            <a:avLst/>
          </a:prstGeom>
        </p:spPr>
      </p:pic>
      <p:graphicFrame>
        <p:nvGraphicFramePr>
          <p:cNvPr id="19" name="Table 18">
            <a:extLst>
              <a:ext uri="{FF2B5EF4-FFF2-40B4-BE49-F238E27FC236}">
                <a16:creationId xmlns:a16="http://schemas.microsoft.com/office/drawing/2014/main" id="{5DD66357-A814-CF6A-79A1-B67470D9F870}"/>
              </a:ext>
            </a:extLst>
          </p:cNvPr>
          <p:cNvGraphicFramePr>
            <a:graphicFrameLocks noGrp="1"/>
          </p:cNvGraphicFramePr>
          <p:nvPr>
            <p:extLst>
              <p:ext uri="{D42A27DB-BD31-4B8C-83A1-F6EECF244321}">
                <p14:modId xmlns:p14="http://schemas.microsoft.com/office/powerpoint/2010/main" val="3596009083"/>
              </p:ext>
            </p:extLst>
          </p:nvPr>
        </p:nvGraphicFramePr>
        <p:xfrm>
          <a:off x="3503610" y="2204225"/>
          <a:ext cx="4267200" cy="4028496"/>
        </p:xfrm>
        <a:graphic>
          <a:graphicData uri="http://schemas.openxmlformats.org/drawingml/2006/table">
            <a:tbl>
              <a:tblPr firstRow="1" bandRow="1">
                <a:tableStyleId>{9DCAF9ED-07DC-4A11-8D7F-57B35C25682E}</a:tableStyleId>
              </a:tblPr>
              <a:tblGrid>
                <a:gridCol w="1396538">
                  <a:extLst>
                    <a:ext uri="{9D8B030D-6E8A-4147-A177-3AD203B41FA5}">
                      <a16:colId xmlns:a16="http://schemas.microsoft.com/office/drawing/2014/main" val="2749977399"/>
                    </a:ext>
                  </a:extLst>
                </a:gridCol>
                <a:gridCol w="1862051">
                  <a:extLst>
                    <a:ext uri="{9D8B030D-6E8A-4147-A177-3AD203B41FA5}">
                      <a16:colId xmlns:a16="http://schemas.microsoft.com/office/drawing/2014/main" val="3242775192"/>
                    </a:ext>
                  </a:extLst>
                </a:gridCol>
                <a:gridCol w="1008611">
                  <a:extLst>
                    <a:ext uri="{9D8B030D-6E8A-4147-A177-3AD203B41FA5}">
                      <a16:colId xmlns:a16="http://schemas.microsoft.com/office/drawing/2014/main" val="300578721"/>
                    </a:ext>
                  </a:extLst>
                </a:gridCol>
              </a:tblGrid>
              <a:tr h="390365">
                <a:tc>
                  <a:txBody>
                    <a:bodyPr/>
                    <a:lstStyle/>
                    <a:p>
                      <a:r>
                        <a:rPr lang="en-US" sz="2000" dirty="0"/>
                        <a:t>Instruction</a:t>
                      </a:r>
                    </a:p>
                  </a:txBody>
                  <a:tcPr/>
                </a:tc>
                <a:tc>
                  <a:txBody>
                    <a:bodyPr/>
                    <a:lstStyle/>
                    <a:p>
                      <a:r>
                        <a:rPr lang="en-US" sz="2000" dirty="0"/>
                        <a:t>Description</a:t>
                      </a:r>
                    </a:p>
                  </a:txBody>
                  <a:tcPr/>
                </a:tc>
                <a:tc>
                  <a:txBody>
                    <a:bodyPr/>
                    <a:lstStyle/>
                    <a:p>
                      <a:r>
                        <a:rPr lang="en-US" sz="2000" dirty="0"/>
                        <a:t>Opcode</a:t>
                      </a:r>
                    </a:p>
                  </a:txBody>
                  <a:tcPr/>
                </a:tc>
                <a:extLst>
                  <a:ext uri="{0D108BD9-81ED-4DB2-BD59-A6C34878D82A}">
                    <a16:rowId xmlns:a16="http://schemas.microsoft.com/office/drawing/2014/main" val="1038115425"/>
                  </a:ext>
                </a:extLst>
              </a:tr>
              <a:tr h="396882">
                <a:tc>
                  <a:txBody>
                    <a:bodyPr/>
                    <a:lstStyle/>
                    <a:p>
                      <a:r>
                        <a:rPr lang="en-US" sz="1900" dirty="0"/>
                        <a:t>ADD</a:t>
                      </a:r>
                    </a:p>
                  </a:txBody>
                  <a:tcPr/>
                </a:tc>
                <a:tc>
                  <a:txBody>
                    <a:bodyPr/>
                    <a:lstStyle/>
                    <a:p>
                      <a:r>
                        <a:rPr lang="en-US" sz="1900" dirty="0"/>
                        <a:t>Integer Add</a:t>
                      </a:r>
                    </a:p>
                  </a:txBody>
                  <a:tcPr/>
                </a:tc>
                <a:tc>
                  <a:txBody>
                    <a:bodyPr/>
                    <a:lstStyle/>
                    <a:p>
                      <a:r>
                        <a:rPr lang="en-US" sz="1900" dirty="0"/>
                        <a:t>0x23</a:t>
                      </a:r>
                    </a:p>
                  </a:txBody>
                  <a:tcPr/>
                </a:tc>
                <a:extLst>
                  <a:ext uri="{0D108BD9-81ED-4DB2-BD59-A6C34878D82A}">
                    <a16:rowId xmlns:a16="http://schemas.microsoft.com/office/drawing/2014/main" val="51890455"/>
                  </a:ext>
                </a:extLst>
              </a:tr>
              <a:tr h="396882">
                <a:tc>
                  <a:txBody>
                    <a:bodyPr/>
                    <a:lstStyle/>
                    <a:p>
                      <a:r>
                        <a:rPr lang="en-US" sz="1900" dirty="0"/>
                        <a:t>AND</a:t>
                      </a:r>
                    </a:p>
                  </a:txBody>
                  <a:tcPr/>
                </a:tc>
                <a:tc>
                  <a:txBody>
                    <a:bodyPr/>
                    <a:lstStyle/>
                    <a:p>
                      <a:r>
                        <a:rPr lang="en-US" sz="1900" dirty="0"/>
                        <a:t>Logical AND</a:t>
                      </a:r>
                    </a:p>
                  </a:txBody>
                  <a:tcPr/>
                </a:tc>
                <a:tc>
                  <a:txBody>
                    <a:bodyPr/>
                    <a:lstStyle/>
                    <a:p>
                      <a:r>
                        <a:rPr lang="en-US" sz="1900" dirty="0"/>
                        <a:t>0x20</a:t>
                      </a:r>
                    </a:p>
                  </a:txBody>
                  <a:tcPr/>
                </a:tc>
                <a:extLst>
                  <a:ext uri="{0D108BD9-81ED-4DB2-BD59-A6C34878D82A}">
                    <a16:rowId xmlns:a16="http://schemas.microsoft.com/office/drawing/2014/main" val="347254688"/>
                  </a:ext>
                </a:extLst>
              </a:tr>
              <a:tr h="396882">
                <a:tc>
                  <a:txBody>
                    <a:bodyPr/>
                    <a:lstStyle/>
                    <a:p>
                      <a:r>
                        <a:rPr lang="en-US" sz="1900" dirty="0"/>
                        <a:t>CALL</a:t>
                      </a:r>
                    </a:p>
                  </a:txBody>
                  <a:tcPr/>
                </a:tc>
                <a:tc>
                  <a:txBody>
                    <a:bodyPr/>
                    <a:lstStyle/>
                    <a:p>
                      <a:r>
                        <a:rPr lang="en-US" sz="1900" dirty="0"/>
                        <a:t>Call Procedure</a:t>
                      </a:r>
                    </a:p>
                  </a:txBody>
                  <a:tcPr/>
                </a:tc>
                <a:tc>
                  <a:txBody>
                    <a:bodyPr/>
                    <a:lstStyle/>
                    <a:p>
                      <a:r>
                        <a:rPr lang="en-US" sz="1900" dirty="0"/>
                        <a:t>0x9A</a:t>
                      </a:r>
                    </a:p>
                  </a:txBody>
                  <a:tcPr/>
                </a:tc>
                <a:extLst>
                  <a:ext uri="{0D108BD9-81ED-4DB2-BD59-A6C34878D82A}">
                    <a16:rowId xmlns:a16="http://schemas.microsoft.com/office/drawing/2014/main" val="1092543605"/>
                  </a:ext>
                </a:extLst>
              </a:tr>
              <a:tr h="396882">
                <a:tc>
                  <a:txBody>
                    <a:bodyPr/>
                    <a:lstStyle/>
                    <a:p>
                      <a:r>
                        <a:rPr lang="en-US" sz="1900" dirty="0"/>
                        <a:t>CLC</a:t>
                      </a:r>
                    </a:p>
                  </a:txBody>
                  <a:tcPr/>
                </a:tc>
                <a:tc>
                  <a:txBody>
                    <a:bodyPr/>
                    <a:lstStyle/>
                    <a:p>
                      <a:r>
                        <a:rPr lang="en-US" sz="1900" dirty="0"/>
                        <a:t>Clear Carry Flag</a:t>
                      </a:r>
                    </a:p>
                  </a:txBody>
                  <a:tcPr/>
                </a:tc>
                <a:tc>
                  <a:txBody>
                    <a:bodyPr/>
                    <a:lstStyle/>
                    <a:p>
                      <a:r>
                        <a:rPr lang="en-US" sz="1900" dirty="0"/>
                        <a:t>0xF8</a:t>
                      </a:r>
                    </a:p>
                  </a:txBody>
                  <a:tcPr/>
                </a:tc>
                <a:extLst>
                  <a:ext uri="{0D108BD9-81ED-4DB2-BD59-A6C34878D82A}">
                    <a16:rowId xmlns:a16="http://schemas.microsoft.com/office/drawing/2014/main" val="3404111415"/>
                  </a:ext>
                </a:extLst>
              </a:tr>
              <a:tr h="396882">
                <a:tc>
                  <a:txBody>
                    <a:bodyPr/>
                    <a:lstStyle/>
                    <a:p>
                      <a:r>
                        <a:rPr lang="en-US" sz="1900" dirty="0"/>
                        <a:t>DEC</a:t>
                      </a:r>
                    </a:p>
                  </a:txBody>
                  <a:tcPr/>
                </a:tc>
                <a:tc>
                  <a:txBody>
                    <a:bodyPr/>
                    <a:lstStyle/>
                    <a:p>
                      <a:r>
                        <a:rPr lang="en-US" sz="1900" dirty="0"/>
                        <a:t>Decrement by 1</a:t>
                      </a:r>
                    </a:p>
                  </a:txBody>
                  <a:tcPr/>
                </a:tc>
                <a:tc>
                  <a:txBody>
                    <a:bodyPr/>
                    <a:lstStyle/>
                    <a:p>
                      <a:r>
                        <a:rPr lang="en-US" sz="1900" dirty="0"/>
                        <a:t>0x48</a:t>
                      </a:r>
                    </a:p>
                  </a:txBody>
                  <a:tcPr/>
                </a:tc>
                <a:extLst>
                  <a:ext uri="{0D108BD9-81ED-4DB2-BD59-A6C34878D82A}">
                    <a16:rowId xmlns:a16="http://schemas.microsoft.com/office/drawing/2014/main" val="1268255541"/>
                  </a:ext>
                </a:extLst>
              </a:tr>
              <a:tr h="396882">
                <a:tc>
                  <a:txBody>
                    <a:bodyPr/>
                    <a:lstStyle/>
                    <a:p>
                      <a:r>
                        <a:rPr lang="en-US" sz="1900" dirty="0"/>
                        <a:t>OR</a:t>
                      </a:r>
                    </a:p>
                  </a:txBody>
                  <a:tcPr/>
                </a:tc>
                <a:tc>
                  <a:txBody>
                    <a:bodyPr/>
                    <a:lstStyle/>
                    <a:p>
                      <a:r>
                        <a:rPr lang="en-US" sz="1900" dirty="0"/>
                        <a:t>Logical OR</a:t>
                      </a:r>
                    </a:p>
                  </a:txBody>
                  <a:tcPr/>
                </a:tc>
                <a:tc>
                  <a:txBody>
                    <a:bodyPr/>
                    <a:lstStyle/>
                    <a:p>
                      <a:r>
                        <a:rPr lang="en-US" sz="1900" dirty="0"/>
                        <a:t>0x0D</a:t>
                      </a:r>
                    </a:p>
                  </a:txBody>
                  <a:tcPr/>
                </a:tc>
                <a:extLst>
                  <a:ext uri="{0D108BD9-81ED-4DB2-BD59-A6C34878D82A}">
                    <a16:rowId xmlns:a16="http://schemas.microsoft.com/office/drawing/2014/main" val="3937905242"/>
                  </a:ext>
                </a:extLst>
              </a:tr>
              <a:tr h="396882">
                <a:tc>
                  <a:txBody>
                    <a:bodyPr/>
                    <a:lstStyle/>
                    <a:p>
                      <a:r>
                        <a:rPr lang="en-US" sz="1900" dirty="0"/>
                        <a:t>PUSH</a:t>
                      </a:r>
                    </a:p>
                  </a:txBody>
                  <a:tcPr/>
                </a:tc>
                <a:tc>
                  <a:txBody>
                    <a:bodyPr/>
                    <a:lstStyle/>
                    <a:p>
                      <a:r>
                        <a:rPr lang="en-US" sz="1900" dirty="0"/>
                        <a:t>Push to stack</a:t>
                      </a:r>
                    </a:p>
                  </a:txBody>
                  <a:tcPr/>
                </a:tc>
                <a:tc>
                  <a:txBody>
                    <a:bodyPr/>
                    <a:lstStyle/>
                    <a:p>
                      <a:r>
                        <a:rPr lang="en-US" sz="1900" dirty="0"/>
                        <a:t>0x50</a:t>
                      </a:r>
                    </a:p>
                  </a:txBody>
                  <a:tcPr/>
                </a:tc>
                <a:extLst>
                  <a:ext uri="{0D108BD9-81ED-4DB2-BD59-A6C34878D82A}">
                    <a16:rowId xmlns:a16="http://schemas.microsoft.com/office/drawing/2014/main" val="3266693615"/>
                  </a:ext>
                </a:extLst>
              </a:tr>
              <a:tr h="396882">
                <a:tc>
                  <a:txBody>
                    <a:bodyPr/>
                    <a:lstStyle/>
                    <a:p>
                      <a:r>
                        <a:rPr lang="en-US" sz="1900" dirty="0"/>
                        <a:t>SUB</a:t>
                      </a:r>
                    </a:p>
                  </a:txBody>
                  <a:tcPr/>
                </a:tc>
                <a:tc>
                  <a:txBody>
                    <a:bodyPr/>
                    <a:lstStyle/>
                    <a:p>
                      <a:r>
                        <a:rPr lang="en-US" sz="1900" dirty="0"/>
                        <a:t>Integer Subtract</a:t>
                      </a:r>
                    </a:p>
                  </a:txBody>
                  <a:tcPr/>
                </a:tc>
                <a:tc>
                  <a:txBody>
                    <a:bodyPr/>
                    <a:lstStyle/>
                    <a:p>
                      <a:r>
                        <a:rPr lang="en-US" sz="1900" dirty="0"/>
                        <a:t>0x81</a:t>
                      </a:r>
                    </a:p>
                  </a:txBody>
                  <a:tcPr/>
                </a:tc>
                <a:extLst>
                  <a:ext uri="{0D108BD9-81ED-4DB2-BD59-A6C34878D82A}">
                    <a16:rowId xmlns:a16="http://schemas.microsoft.com/office/drawing/2014/main" val="1168771521"/>
                  </a:ext>
                </a:extLst>
              </a:tr>
              <a:tr h="396679">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07788229"/>
                  </a:ext>
                </a:extLst>
              </a:tr>
            </a:tbl>
          </a:graphicData>
        </a:graphic>
      </p:graphicFrame>
      <p:graphicFrame>
        <p:nvGraphicFramePr>
          <p:cNvPr id="20" name="Table 19">
            <a:extLst>
              <a:ext uri="{FF2B5EF4-FFF2-40B4-BE49-F238E27FC236}">
                <a16:creationId xmlns:a16="http://schemas.microsoft.com/office/drawing/2014/main" id="{725362C5-17E1-9228-36B4-79458BD7CEF6}"/>
              </a:ext>
            </a:extLst>
          </p:cNvPr>
          <p:cNvGraphicFramePr>
            <a:graphicFrameLocks noGrp="1"/>
          </p:cNvGraphicFramePr>
          <p:nvPr>
            <p:extLst>
              <p:ext uri="{D42A27DB-BD31-4B8C-83A1-F6EECF244321}">
                <p14:modId xmlns:p14="http://schemas.microsoft.com/office/powerpoint/2010/main" val="2372536640"/>
              </p:ext>
            </p:extLst>
          </p:nvPr>
        </p:nvGraphicFramePr>
        <p:xfrm>
          <a:off x="7847012" y="2209799"/>
          <a:ext cx="4267200" cy="4022918"/>
        </p:xfrm>
        <a:graphic>
          <a:graphicData uri="http://schemas.openxmlformats.org/drawingml/2006/table">
            <a:tbl>
              <a:tblPr firstRow="1" bandRow="1">
                <a:tableStyleId>{1FECB4D8-DB02-4DC6-A0A2-4F2EBAE1DC90}</a:tableStyleId>
              </a:tblPr>
              <a:tblGrid>
                <a:gridCol w="1371600">
                  <a:extLst>
                    <a:ext uri="{9D8B030D-6E8A-4147-A177-3AD203B41FA5}">
                      <a16:colId xmlns:a16="http://schemas.microsoft.com/office/drawing/2014/main" val="2749977399"/>
                    </a:ext>
                  </a:extLst>
                </a:gridCol>
                <a:gridCol w="1828800">
                  <a:extLst>
                    <a:ext uri="{9D8B030D-6E8A-4147-A177-3AD203B41FA5}">
                      <a16:colId xmlns:a16="http://schemas.microsoft.com/office/drawing/2014/main" val="3242775192"/>
                    </a:ext>
                  </a:extLst>
                </a:gridCol>
                <a:gridCol w="1066800">
                  <a:extLst>
                    <a:ext uri="{9D8B030D-6E8A-4147-A177-3AD203B41FA5}">
                      <a16:colId xmlns:a16="http://schemas.microsoft.com/office/drawing/2014/main" val="300578721"/>
                    </a:ext>
                  </a:extLst>
                </a:gridCol>
              </a:tblGrid>
              <a:tr h="408578">
                <a:tc>
                  <a:txBody>
                    <a:bodyPr/>
                    <a:lstStyle/>
                    <a:p>
                      <a:r>
                        <a:rPr lang="en-US" sz="2000" dirty="0"/>
                        <a:t>Instruction</a:t>
                      </a:r>
                    </a:p>
                  </a:txBody>
                  <a:tcPr/>
                </a:tc>
                <a:tc>
                  <a:txBody>
                    <a:bodyPr/>
                    <a:lstStyle/>
                    <a:p>
                      <a:r>
                        <a:rPr lang="en-US" sz="2000" dirty="0"/>
                        <a:t>Description</a:t>
                      </a:r>
                    </a:p>
                  </a:txBody>
                  <a:tcPr/>
                </a:tc>
                <a:tc>
                  <a:txBody>
                    <a:bodyPr/>
                    <a:lstStyle/>
                    <a:p>
                      <a:r>
                        <a:rPr lang="en-US" sz="2000" dirty="0"/>
                        <a:t>Opcode</a:t>
                      </a:r>
                    </a:p>
                  </a:txBody>
                  <a:tcPr/>
                </a:tc>
                <a:extLst>
                  <a:ext uri="{0D108BD9-81ED-4DB2-BD59-A6C34878D82A}">
                    <a16:rowId xmlns:a16="http://schemas.microsoft.com/office/drawing/2014/main" val="1038115425"/>
                  </a:ext>
                </a:extLst>
              </a:tr>
              <a:tr h="392863">
                <a:tc>
                  <a:txBody>
                    <a:bodyPr/>
                    <a:lstStyle/>
                    <a:p>
                      <a:r>
                        <a:rPr lang="en-US" sz="1900" dirty="0"/>
                        <a:t>ADD</a:t>
                      </a:r>
                    </a:p>
                  </a:txBody>
                  <a:tcPr/>
                </a:tc>
                <a:tc>
                  <a:txBody>
                    <a:bodyPr/>
                    <a:lstStyle/>
                    <a:p>
                      <a:r>
                        <a:rPr lang="en-US" sz="1900" dirty="0"/>
                        <a:t>Integer Add</a:t>
                      </a:r>
                    </a:p>
                  </a:txBody>
                  <a:tcPr/>
                </a:tc>
                <a:tc>
                  <a:txBody>
                    <a:bodyPr/>
                    <a:lstStyle/>
                    <a:p>
                      <a:r>
                        <a:rPr lang="en-US" sz="1900" dirty="0"/>
                        <a:t>0x02</a:t>
                      </a:r>
                    </a:p>
                  </a:txBody>
                  <a:tcPr/>
                </a:tc>
                <a:extLst>
                  <a:ext uri="{0D108BD9-81ED-4DB2-BD59-A6C34878D82A}">
                    <a16:rowId xmlns:a16="http://schemas.microsoft.com/office/drawing/2014/main" val="51890455"/>
                  </a:ext>
                </a:extLst>
              </a:tr>
              <a:tr h="392863">
                <a:tc>
                  <a:txBody>
                    <a:bodyPr/>
                    <a:lstStyle/>
                    <a:p>
                      <a:r>
                        <a:rPr lang="en-US" sz="1900" dirty="0"/>
                        <a:t>AND</a:t>
                      </a:r>
                    </a:p>
                  </a:txBody>
                  <a:tcPr/>
                </a:tc>
                <a:tc>
                  <a:txBody>
                    <a:bodyPr/>
                    <a:lstStyle/>
                    <a:p>
                      <a:r>
                        <a:rPr lang="en-US" sz="1900" dirty="0"/>
                        <a:t>Logical AND</a:t>
                      </a:r>
                    </a:p>
                  </a:txBody>
                  <a:tcPr/>
                </a:tc>
                <a:tc>
                  <a:txBody>
                    <a:bodyPr/>
                    <a:lstStyle/>
                    <a:p>
                      <a:r>
                        <a:rPr lang="en-US" sz="1900" dirty="0"/>
                        <a:t>0x02</a:t>
                      </a:r>
                    </a:p>
                  </a:txBody>
                  <a:tcPr/>
                </a:tc>
                <a:extLst>
                  <a:ext uri="{0D108BD9-81ED-4DB2-BD59-A6C34878D82A}">
                    <a16:rowId xmlns:a16="http://schemas.microsoft.com/office/drawing/2014/main" val="347254688"/>
                  </a:ext>
                </a:extLst>
              </a:tr>
              <a:tr h="392863">
                <a:tc>
                  <a:txBody>
                    <a:bodyPr/>
                    <a:lstStyle/>
                    <a:p>
                      <a:r>
                        <a:rPr lang="en-US" sz="1900" dirty="0"/>
                        <a:t>CALL</a:t>
                      </a:r>
                    </a:p>
                  </a:txBody>
                  <a:tcPr/>
                </a:tc>
                <a:tc>
                  <a:txBody>
                    <a:bodyPr/>
                    <a:lstStyle/>
                    <a:p>
                      <a:r>
                        <a:rPr lang="en-US" sz="1900" dirty="0"/>
                        <a:t>Call Procedure</a:t>
                      </a:r>
                    </a:p>
                  </a:txBody>
                  <a:tcPr/>
                </a:tc>
                <a:tc>
                  <a:txBody>
                    <a:bodyPr/>
                    <a:lstStyle/>
                    <a:p>
                      <a:r>
                        <a:rPr lang="en-US" sz="1900" dirty="0"/>
                        <a:t>0x25</a:t>
                      </a:r>
                    </a:p>
                  </a:txBody>
                  <a:tcPr/>
                </a:tc>
                <a:extLst>
                  <a:ext uri="{0D108BD9-81ED-4DB2-BD59-A6C34878D82A}">
                    <a16:rowId xmlns:a16="http://schemas.microsoft.com/office/drawing/2014/main" val="1092543605"/>
                  </a:ext>
                </a:extLst>
              </a:tr>
              <a:tr h="392863">
                <a:tc>
                  <a:txBody>
                    <a:bodyPr/>
                    <a:lstStyle/>
                    <a:p>
                      <a:r>
                        <a:rPr lang="en-US" sz="1900" dirty="0"/>
                        <a:t>CLC</a:t>
                      </a:r>
                    </a:p>
                  </a:txBody>
                  <a:tcPr/>
                </a:tc>
                <a:tc>
                  <a:txBody>
                    <a:bodyPr/>
                    <a:lstStyle/>
                    <a:p>
                      <a:r>
                        <a:rPr lang="en-US" sz="1900" dirty="0"/>
                        <a:t>-</a:t>
                      </a:r>
                    </a:p>
                  </a:txBody>
                  <a:tcPr/>
                </a:tc>
                <a:tc>
                  <a:txBody>
                    <a:bodyPr/>
                    <a:lstStyle/>
                    <a:p>
                      <a:r>
                        <a:rPr lang="en-US" sz="1900" dirty="0"/>
                        <a:t>-</a:t>
                      </a:r>
                    </a:p>
                  </a:txBody>
                  <a:tcPr/>
                </a:tc>
                <a:extLst>
                  <a:ext uri="{0D108BD9-81ED-4DB2-BD59-A6C34878D82A}">
                    <a16:rowId xmlns:a16="http://schemas.microsoft.com/office/drawing/2014/main" val="3404111415"/>
                  </a:ext>
                </a:extLst>
              </a:tr>
              <a:tr h="392863">
                <a:tc>
                  <a:txBody>
                    <a:bodyPr/>
                    <a:lstStyle/>
                    <a:p>
                      <a:r>
                        <a:rPr lang="en-US" sz="1900" dirty="0"/>
                        <a:t>DEC</a:t>
                      </a:r>
                    </a:p>
                  </a:txBody>
                  <a:tcPr/>
                </a:tc>
                <a:tc>
                  <a:txBody>
                    <a:bodyPr/>
                    <a:lstStyle/>
                    <a:p>
                      <a:r>
                        <a:rPr lang="en-US" sz="1900" dirty="0"/>
                        <a:t>-</a:t>
                      </a:r>
                    </a:p>
                  </a:txBody>
                  <a:tcPr/>
                </a:tc>
                <a:tc>
                  <a:txBody>
                    <a:bodyPr/>
                    <a:lstStyle/>
                    <a:p>
                      <a:r>
                        <a:rPr lang="en-US" sz="1900" dirty="0"/>
                        <a:t>-</a:t>
                      </a:r>
                    </a:p>
                  </a:txBody>
                  <a:tcPr/>
                </a:tc>
                <a:extLst>
                  <a:ext uri="{0D108BD9-81ED-4DB2-BD59-A6C34878D82A}">
                    <a16:rowId xmlns:a16="http://schemas.microsoft.com/office/drawing/2014/main" val="1268255541"/>
                  </a:ext>
                </a:extLst>
              </a:tr>
              <a:tr h="392863">
                <a:tc>
                  <a:txBody>
                    <a:bodyPr/>
                    <a:lstStyle/>
                    <a:p>
                      <a:r>
                        <a:rPr lang="en-US" sz="1900" dirty="0"/>
                        <a:t>OR</a:t>
                      </a:r>
                    </a:p>
                  </a:txBody>
                  <a:tcPr/>
                </a:tc>
                <a:tc>
                  <a:txBody>
                    <a:bodyPr/>
                    <a:lstStyle/>
                    <a:p>
                      <a:r>
                        <a:rPr lang="en-US" sz="1900" dirty="0"/>
                        <a:t>Logical OR</a:t>
                      </a:r>
                    </a:p>
                  </a:txBody>
                  <a:tcPr/>
                </a:tc>
                <a:tc>
                  <a:txBody>
                    <a:bodyPr/>
                    <a:lstStyle/>
                    <a:p>
                      <a:r>
                        <a:rPr lang="en-US" sz="1900" dirty="0"/>
                        <a:t>0x06</a:t>
                      </a:r>
                    </a:p>
                  </a:txBody>
                  <a:tcPr/>
                </a:tc>
                <a:extLst>
                  <a:ext uri="{0D108BD9-81ED-4DB2-BD59-A6C34878D82A}">
                    <a16:rowId xmlns:a16="http://schemas.microsoft.com/office/drawing/2014/main" val="3937905242"/>
                  </a:ext>
                </a:extLst>
              </a:tr>
              <a:tr h="392863">
                <a:tc>
                  <a:txBody>
                    <a:bodyPr/>
                    <a:lstStyle/>
                    <a:p>
                      <a:r>
                        <a:rPr lang="en-US" sz="1900" dirty="0"/>
                        <a:t>PUSH</a:t>
                      </a:r>
                    </a:p>
                  </a:txBody>
                  <a:tcPr/>
                </a:tc>
                <a:tc>
                  <a:txBody>
                    <a:bodyPr/>
                    <a:lstStyle/>
                    <a:p>
                      <a:r>
                        <a:rPr lang="en-US" sz="1900" dirty="0"/>
                        <a:t>Push to stack</a:t>
                      </a:r>
                    </a:p>
                  </a:txBody>
                  <a:tcPr/>
                </a:tc>
                <a:tc>
                  <a:txBody>
                    <a:bodyPr/>
                    <a:lstStyle/>
                    <a:p>
                      <a:r>
                        <a:rPr lang="en-US" sz="1900" dirty="0"/>
                        <a:t>0x50</a:t>
                      </a:r>
                    </a:p>
                  </a:txBody>
                  <a:tcPr/>
                </a:tc>
                <a:extLst>
                  <a:ext uri="{0D108BD9-81ED-4DB2-BD59-A6C34878D82A}">
                    <a16:rowId xmlns:a16="http://schemas.microsoft.com/office/drawing/2014/main" val="3266693615"/>
                  </a:ext>
                </a:extLst>
              </a:tr>
              <a:tr h="392863">
                <a:tc>
                  <a:txBody>
                    <a:bodyPr/>
                    <a:lstStyle/>
                    <a:p>
                      <a:r>
                        <a:rPr lang="en-US" sz="1900" dirty="0"/>
                        <a:t>SUB</a:t>
                      </a:r>
                    </a:p>
                  </a:txBody>
                  <a:tcPr/>
                </a:tc>
                <a:tc>
                  <a:txBody>
                    <a:bodyPr/>
                    <a:lstStyle/>
                    <a:p>
                      <a:r>
                        <a:rPr lang="en-US" sz="1900" dirty="0"/>
                        <a:t>Integer Subtract</a:t>
                      </a:r>
                    </a:p>
                  </a:txBody>
                  <a:tcPr/>
                </a:tc>
                <a:tc>
                  <a:txBody>
                    <a:bodyPr/>
                    <a:lstStyle/>
                    <a:p>
                      <a:r>
                        <a:rPr lang="en-US" sz="1900" dirty="0"/>
                        <a:t>0x42</a:t>
                      </a:r>
                    </a:p>
                  </a:txBody>
                  <a:tcPr/>
                </a:tc>
                <a:extLst>
                  <a:ext uri="{0D108BD9-81ED-4DB2-BD59-A6C34878D82A}">
                    <a16:rowId xmlns:a16="http://schemas.microsoft.com/office/drawing/2014/main" val="1168771521"/>
                  </a:ext>
                </a:extLst>
              </a:tr>
              <a:tr h="47143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07788229"/>
                  </a:ext>
                </a:extLst>
              </a:tr>
            </a:tbl>
          </a:graphicData>
        </a:graphic>
      </p:graphicFrame>
      <p:pic>
        <p:nvPicPr>
          <p:cNvPr id="24" name="Picture 23">
            <a:extLst>
              <a:ext uri="{FF2B5EF4-FFF2-40B4-BE49-F238E27FC236}">
                <a16:creationId xmlns:a16="http://schemas.microsoft.com/office/drawing/2014/main" id="{C6BE9291-44CE-AAA8-20BF-17BEFA5B475E}"/>
              </a:ext>
            </a:extLst>
          </p:cNvPr>
          <p:cNvPicPr>
            <a:picLocks noChangeAspect="1"/>
          </p:cNvPicPr>
          <p:nvPr/>
        </p:nvPicPr>
        <p:blipFill>
          <a:blip r:embed="rId4"/>
          <a:stretch>
            <a:fillRect/>
          </a:stretch>
        </p:blipFill>
        <p:spPr>
          <a:xfrm>
            <a:off x="5103812" y="824600"/>
            <a:ext cx="1257688" cy="1257688"/>
          </a:xfrm>
          <a:prstGeom prst="rect">
            <a:avLst/>
          </a:prstGeom>
        </p:spPr>
      </p:pic>
      <p:pic>
        <p:nvPicPr>
          <p:cNvPr id="28" name="Picture 27">
            <a:extLst>
              <a:ext uri="{FF2B5EF4-FFF2-40B4-BE49-F238E27FC236}">
                <a16:creationId xmlns:a16="http://schemas.microsoft.com/office/drawing/2014/main" id="{FFAA47E8-893F-21C6-0B92-FEC0FFEA3307}"/>
              </a:ext>
            </a:extLst>
          </p:cNvPr>
          <p:cNvPicPr>
            <a:picLocks noChangeAspect="1"/>
          </p:cNvPicPr>
          <p:nvPr/>
        </p:nvPicPr>
        <p:blipFill>
          <a:blip r:embed="rId5"/>
          <a:stretch>
            <a:fillRect/>
          </a:stretch>
        </p:blipFill>
        <p:spPr>
          <a:xfrm>
            <a:off x="9397749" y="806201"/>
            <a:ext cx="1423796" cy="1276087"/>
          </a:xfrm>
          <a:prstGeom prst="rect">
            <a:avLst/>
          </a:prstGeom>
        </p:spPr>
      </p:pic>
    </p:spTree>
    <p:extLst>
      <p:ext uri="{BB962C8B-B14F-4D97-AF65-F5344CB8AC3E}">
        <p14:creationId xmlns:p14="http://schemas.microsoft.com/office/powerpoint/2010/main" val="4167886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50000" y="50000"/>
                                    </p:animScale>
                                  </p:childTnLst>
                                </p:cTn>
                              </p:par>
                              <p:par>
                                <p:cTn id="7" presetID="35" presetClass="path" presetSubtype="0" accel="50000" decel="50000" fill="hold" nodeType="withEffect">
                                  <p:stCondLst>
                                    <p:cond delay="0"/>
                                  </p:stCondLst>
                                  <p:childTnLst>
                                    <p:animMotion origin="layout" path="M -0.03139 0.0074 L -0.31883 0.08518 " pathEditMode="relative" rAng="0" ptsTypes="AA">
                                      <p:cBhvr>
                                        <p:cTn id="8" dur="2000" fill="hold"/>
                                        <p:tgtEl>
                                          <p:spTgt spid="10"/>
                                        </p:tgtEl>
                                        <p:attrNameLst>
                                          <p:attrName>ppt_x</p:attrName>
                                          <p:attrName>ppt_y</p:attrName>
                                        </p:attrNameLst>
                                      </p:cBhvr>
                                      <p:rCtr x="-14379" y="3889"/>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75072-343B-A9F2-D645-85710E8FFD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C5ABD-5C14-0E98-E36C-87E3C6172F63}"/>
              </a:ext>
            </a:extLst>
          </p:cNvPr>
          <p:cNvSpPr>
            <a:spLocks noGrp="1"/>
          </p:cNvSpPr>
          <p:nvPr>
            <p:ph type="title"/>
          </p:nvPr>
        </p:nvSpPr>
        <p:spPr>
          <a:xfrm>
            <a:off x="1218883" y="274637"/>
            <a:ext cx="10360501" cy="563563"/>
          </a:xfrm>
        </p:spPr>
        <p:txBody>
          <a:bodyPr>
            <a:normAutofit fontScale="90000"/>
          </a:bodyPr>
          <a:lstStyle/>
          <a:p>
            <a:r>
              <a:rPr lang="en-US" dirty="0"/>
              <a:t>What is Code – Op Code &amp; Machine Code</a:t>
            </a:r>
          </a:p>
        </p:txBody>
      </p:sp>
      <p:sp>
        <p:nvSpPr>
          <p:cNvPr id="5" name="Content Placeholder 2">
            <a:extLst>
              <a:ext uri="{FF2B5EF4-FFF2-40B4-BE49-F238E27FC236}">
                <a16:creationId xmlns:a16="http://schemas.microsoft.com/office/drawing/2014/main" id="{E8E5A26A-3BD4-1387-7624-0BB5762E3500}"/>
              </a:ext>
            </a:extLst>
          </p:cNvPr>
          <p:cNvSpPr>
            <a:spLocks noGrp="1"/>
          </p:cNvSpPr>
          <p:nvPr>
            <p:ph sz="half" idx="1"/>
          </p:nvPr>
        </p:nvSpPr>
        <p:spPr>
          <a:xfrm>
            <a:off x="1218883" y="1295401"/>
            <a:ext cx="10514329" cy="5287962"/>
          </a:xfrm>
        </p:spPr>
        <p:txBody>
          <a:bodyPr>
            <a:normAutofit/>
          </a:bodyPr>
          <a:lstStyle/>
          <a:p>
            <a:r>
              <a:rPr lang="en-US" dirty="0"/>
              <a:t>Machine Code – The “</a:t>
            </a:r>
            <a:r>
              <a:rPr lang="en-US" i="1" dirty="0"/>
              <a:t>programming language”</a:t>
            </a:r>
            <a:r>
              <a:rPr lang="en-US" dirty="0"/>
              <a:t> which can be processed by a CPU</a:t>
            </a:r>
          </a:p>
          <a:p>
            <a:r>
              <a:rPr lang="en-US" dirty="0"/>
              <a:t>Binary instructions (zeroes and ones) which perform a single fundamental task</a:t>
            </a:r>
            <a:endParaRPr lang="en-US" b="1" dirty="0"/>
          </a:p>
          <a:p>
            <a:r>
              <a:rPr lang="en-US" dirty="0"/>
              <a:t>Consists of an </a:t>
            </a:r>
            <a:r>
              <a:rPr lang="en-US" b="1" dirty="0"/>
              <a:t>Opcode</a:t>
            </a:r>
            <a:r>
              <a:rPr lang="en-US" dirty="0"/>
              <a:t> and </a:t>
            </a:r>
            <a:r>
              <a:rPr lang="en-US" b="1" dirty="0"/>
              <a:t>Operands</a:t>
            </a:r>
          </a:p>
          <a:p>
            <a:pPr marL="0" indent="0" algn="ctr">
              <a:buNone/>
            </a:pPr>
            <a:r>
              <a:rPr lang="en-US" b="1" dirty="0">
                <a:solidFill>
                  <a:schemeClr val="accent1">
                    <a:lumMod val="60000"/>
                    <a:lumOff val="40000"/>
                  </a:schemeClr>
                </a:solidFill>
              </a:rPr>
              <a:t>0011010010110001</a:t>
            </a:r>
          </a:p>
          <a:p>
            <a:pPr marL="0" indent="0">
              <a:buNone/>
            </a:pPr>
            <a:r>
              <a:rPr lang="en-US" b="1" dirty="0"/>
              <a:t>“Read the byte stored in memory location </a:t>
            </a:r>
            <a:r>
              <a:rPr lang="en-US" b="1" i="1" dirty="0"/>
              <a:t>X</a:t>
            </a:r>
            <a:r>
              <a:rPr lang="en-US" b="1" dirty="0"/>
              <a:t> and store it in CPU register </a:t>
            </a:r>
            <a:r>
              <a:rPr lang="en-US" b="1" i="1" dirty="0"/>
              <a:t>Y</a:t>
            </a:r>
            <a:r>
              <a:rPr lang="en-US" b="1" dirty="0"/>
              <a:t>”</a:t>
            </a:r>
          </a:p>
          <a:p>
            <a:pPr marL="0" indent="0" algn="ctr">
              <a:buNone/>
            </a:pPr>
            <a:r>
              <a:rPr lang="en-US" b="1" dirty="0">
                <a:solidFill>
                  <a:schemeClr val="accent1">
                    <a:lumMod val="60000"/>
                    <a:lumOff val="40000"/>
                  </a:schemeClr>
                </a:solidFill>
              </a:rPr>
              <a:t>1101001011000100</a:t>
            </a:r>
          </a:p>
          <a:p>
            <a:pPr marL="0" indent="0">
              <a:buNone/>
            </a:pPr>
            <a:r>
              <a:rPr lang="en-US" b="1" dirty="0"/>
              <a:t>“Copy the byte stored in CPU register Y into CPU register Z”</a:t>
            </a:r>
          </a:p>
          <a:p>
            <a:pPr marL="0" indent="0">
              <a:buNone/>
            </a:pPr>
            <a:endParaRPr lang="en-US" b="1" dirty="0"/>
          </a:p>
        </p:txBody>
      </p:sp>
    </p:spTree>
    <p:extLst>
      <p:ext uri="{BB962C8B-B14F-4D97-AF65-F5344CB8AC3E}">
        <p14:creationId xmlns:p14="http://schemas.microsoft.com/office/powerpoint/2010/main" val="3608521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5C91D-F9F2-5ABC-6AFA-6AB2F6F52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6721-D0F0-349D-A6C7-16C1569B83AB}"/>
              </a:ext>
            </a:extLst>
          </p:cNvPr>
          <p:cNvSpPr>
            <a:spLocks noGrp="1"/>
          </p:cNvSpPr>
          <p:nvPr>
            <p:ph type="title"/>
          </p:nvPr>
        </p:nvSpPr>
        <p:spPr>
          <a:xfrm>
            <a:off x="1218883" y="274637"/>
            <a:ext cx="10360501" cy="563563"/>
          </a:xfrm>
        </p:spPr>
        <p:txBody>
          <a:bodyPr>
            <a:normAutofit fontScale="90000"/>
          </a:bodyPr>
          <a:lstStyle/>
          <a:p>
            <a:r>
              <a:rPr lang="en-US" dirty="0"/>
              <a:t>What is Code</a:t>
            </a:r>
          </a:p>
        </p:txBody>
      </p:sp>
      <p:pic>
        <p:nvPicPr>
          <p:cNvPr id="4" name="Picture 3">
            <a:extLst>
              <a:ext uri="{FF2B5EF4-FFF2-40B4-BE49-F238E27FC236}">
                <a16:creationId xmlns:a16="http://schemas.microsoft.com/office/drawing/2014/main" id="{1D2866E6-C0DD-DA7C-9349-8EBEF26CCE1C}"/>
              </a:ext>
            </a:extLst>
          </p:cNvPr>
          <p:cNvPicPr>
            <a:picLocks noChangeAspect="1"/>
          </p:cNvPicPr>
          <p:nvPr/>
        </p:nvPicPr>
        <p:blipFill>
          <a:blip r:embed="rId3"/>
          <a:stretch>
            <a:fillRect/>
          </a:stretch>
        </p:blipFill>
        <p:spPr>
          <a:xfrm>
            <a:off x="989012" y="914400"/>
            <a:ext cx="5715000" cy="3804686"/>
          </a:xfrm>
          <a:prstGeom prst="rect">
            <a:avLst/>
          </a:prstGeom>
          <a:ln w="28575">
            <a:solidFill>
              <a:schemeClr val="accent1"/>
            </a:solidFill>
          </a:ln>
        </p:spPr>
      </p:pic>
      <p:pic>
        <p:nvPicPr>
          <p:cNvPr id="6" name="Picture 5">
            <a:extLst>
              <a:ext uri="{FF2B5EF4-FFF2-40B4-BE49-F238E27FC236}">
                <a16:creationId xmlns:a16="http://schemas.microsoft.com/office/drawing/2014/main" id="{8BCA197A-CDC5-A2AF-B922-ECB0204FA419}"/>
              </a:ext>
            </a:extLst>
          </p:cNvPr>
          <p:cNvPicPr>
            <a:picLocks noChangeAspect="1"/>
          </p:cNvPicPr>
          <p:nvPr/>
        </p:nvPicPr>
        <p:blipFill>
          <a:blip r:embed="rId4"/>
          <a:stretch>
            <a:fillRect/>
          </a:stretch>
        </p:blipFill>
        <p:spPr>
          <a:xfrm>
            <a:off x="6018212" y="2057400"/>
            <a:ext cx="5969079" cy="4572000"/>
          </a:xfrm>
          <a:prstGeom prst="rect">
            <a:avLst/>
          </a:prstGeom>
          <a:ln w="38100">
            <a:solidFill>
              <a:schemeClr val="accent1"/>
            </a:solidFill>
          </a:ln>
        </p:spPr>
      </p:pic>
    </p:spTree>
    <p:extLst>
      <p:ext uri="{BB962C8B-B14F-4D97-AF65-F5344CB8AC3E}">
        <p14:creationId xmlns:p14="http://schemas.microsoft.com/office/powerpoint/2010/main" val="1083660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AFB6-DB9E-F717-D3B0-11838D53975B}"/>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AF25330-6A2C-C8E7-EE32-9A1FB834E956}"/>
              </a:ext>
            </a:extLst>
          </p:cNvPr>
          <p:cNvSpPr txBox="1"/>
          <p:nvPr/>
        </p:nvSpPr>
        <p:spPr>
          <a:xfrm>
            <a:off x="5178584" y="1447800"/>
            <a:ext cx="6781800" cy="4893647"/>
          </a:xfrm>
          <a:prstGeom prst="rect">
            <a:avLst/>
          </a:prstGeom>
          <a:noFill/>
          <a:ln w="38100">
            <a:solidFill>
              <a:schemeClr val="accent1"/>
            </a:solidFill>
          </a:ln>
        </p:spPr>
        <p:txBody>
          <a:bodyPr wrap="square" rtlCol="0">
            <a:spAutoFit/>
          </a:bodyPr>
          <a:lstStyle/>
          <a:p>
            <a:r>
              <a:rPr lang="en-US" sz="2000" dirty="0"/>
              <a:t>Dump of assembler code HelloRvtec.asm:</a:t>
            </a:r>
          </a:p>
          <a:p>
            <a:r>
              <a:rPr lang="en-US" sz="2000" dirty="0"/>
              <a:t>   0x00000000000005fa &lt;+0&gt;:	push   %</a:t>
            </a:r>
            <a:r>
              <a:rPr lang="en-US" sz="2000" dirty="0" err="1"/>
              <a:t>rbp</a:t>
            </a:r>
            <a:endParaRPr lang="en-US" sz="2000" dirty="0"/>
          </a:p>
          <a:p>
            <a:r>
              <a:rPr lang="en-US" sz="2000" dirty="0"/>
              <a:t>   0x00000000000005fb &lt;+1&gt;:	mov    %</a:t>
            </a:r>
            <a:r>
              <a:rPr lang="en-US" sz="2000" dirty="0" err="1"/>
              <a:t>rsp</a:t>
            </a:r>
            <a:r>
              <a:rPr lang="en-US" sz="2000" dirty="0"/>
              <a:t>,%</a:t>
            </a:r>
            <a:r>
              <a:rPr lang="en-US" sz="2000" dirty="0" err="1"/>
              <a:t>rbp</a:t>
            </a:r>
            <a:endParaRPr lang="en-US" sz="2000" dirty="0"/>
          </a:p>
          <a:p>
            <a:r>
              <a:rPr lang="en-US" sz="2000" dirty="0"/>
              <a:t>   0x00000000000005fe &lt;+4&gt;:	</a:t>
            </a:r>
            <a:r>
              <a:rPr lang="en-US" sz="2000" dirty="0" err="1"/>
              <a:t>movl</a:t>
            </a:r>
            <a:r>
              <a:rPr lang="en-US" sz="2000" dirty="0"/>
              <a:t>   $0x0,-0x4(%</a:t>
            </a:r>
            <a:r>
              <a:rPr lang="en-US" sz="2000" dirty="0" err="1"/>
              <a:t>rbp</a:t>
            </a:r>
            <a:r>
              <a:rPr lang="en-US" sz="2000" dirty="0"/>
              <a:t>)</a:t>
            </a:r>
          </a:p>
          <a:p>
            <a:r>
              <a:rPr lang="en-US" sz="2000" dirty="0"/>
              <a:t>   0x0000000000000605 &lt;+11&gt;:	</a:t>
            </a:r>
            <a:r>
              <a:rPr lang="en-US" sz="2000" dirty="0" err="1"/>
              <a:t>addl</a:t>
            </a:r>
            <a:r>
              <a:rPr lang="en-US" sz="2000" dirty="0"/>
              <a:t>   $0x14,-0x4(%</a:t>
            </a:r>
            <a:r>
              <a:rPr lang="en-US" sz="2000" dirty="0" err="1"/>
              <a:t>rbp</a:t>
            </a:r>
            <a:r>
              <a:rPr lang="en-US" sz="2000" dirty="0"/>
              <a:t>)</a:t>
            </a:r>
          </a:p>
          <a:p>
            <a:r>
              <a:rPr lang="en-US" sz="2000" dirty="0"/>
              <a:t>   0x0000000000000609 &lt;+15&gt;:	</a:t>
            </a:r>
            <a:r>
              <a:rPr lang="en-US" sz="2000" dirty="0" err="1"/>
              <a:t>syscall</a:t>
            </a:r>
            <a:endParaRPr lang="en-US" sz="2000" dirty="0"/>
          </a:p>
          <a:p>
            <a:r>
              <a:rPr lang="en-US" sz="2000" dirty="0"/>
              <a:t>   0x000000000000060a &lt;+16&gt;:	pop    %</a:t>
            </a:r>
            <a:r>
              <a:rPr lang="en-US" sz="2000" dirty="0" err="1"/>
              <a:t>rbp</a:t>
            </a:r>
            <a:endParaRPr lang="en-US" sz="2000" dirty="0"/>
          </a:p>
          <a:p>
            <a:r>
              <a:rPr lang="en-US" sz="2000" dirty="0"/>
              <a:t>   0x00000000000008e2 &lt;+17&gt;:	</a:t>
            </a:r>
            <a:r>
              <a:rPr lang="en-US" sz="2000" dirty="0" err="1"/>
              <a:t>retq</a:t>
            </a:r>
            <a:r>
              <a:rPr lang="en-US" sz="2000" dirty="0"/>
              <a:t>   </a:t>
            </a:r>
          </a:p>
          <a:p>
            <a:r>
              <a:rPr lang="en-US" sz="2000" dirty="0"/>
              <a:t>   0x0000000000000f12 &lt;+0&gt;:	push   %</a:t>
            </a:r>
            <a:r>
              <a:rPr lang="en-US" sz="2000" dirty="0" err="1"/>
              <a:t>rbp</a:t>
            </a:r>
            <a:endParaRPr lang="en-US" sz="2000" dirty="0"/>
          </a:p>
          <a:p>
            <a:r>
              <a:rPr lang="en-US" sz="2000" dirty="0"/>
              <a:t>   0x000000000000031a &lt;+1&gt;:	mov    %</a:t>
            </a:r>
            <a:r>
              <a:rPr lang="en-US" sz="2000" dirty="0" err="1"/>
              <a:t>rsp</a:t>
            </a:r>
            <a:r>
              <a:rPr lang="en-US" sz="2000" dirty="0"/>
              <a:t>,%</a:t>
            </a:r>
            <a:r>
              <a:rPr lang="en-US" sz="2000" dirty="0" err="1"/>
              <a:t>rbp</a:t>
            </a:r>
            <a:endParaRPr lang="en-US" sz="2000" dirty="0"/>
          </a:p>
          <a:p>
            <a:r>
              <a:rPr lang="en-US" sz="2000" dirty="0"/>
              <a:t>   0x00000000000005d4 &lt;+4&gt;:	</a:t>
            </a:r>
            <a:r>
              <a:rPr lang="en-US" sz="2000" dirty="0" err="1"/>
              <a:t>movb</a:t>
            </a:r>
            <a:r>
              <a:rPr lang="en-US" sz="2000" dirty="0"/>
              <a:t>   $0x0,-0x4(%</a:t>
            </a:r>
            <a:r>
              <a:rPr lang="en-US" sz="2000" dirty="0" err="1"/>
              <a:t>rbp</a:t>
            </a:r>
            <a:r>
              <a:rPr lang="en-US" sz="2000" dirty="0"/>
              <a:t>)</a:t>
            </a:r>
          </a:p>
          <a:p>
            <a:r>
              <a:rPr lang="en-US" sz="2000" dirty="0"/>
              <a:t>   0x0000000000000601 &lt;+4&gt;:	</a:t>
            </a:r>
            <a:r>
              <a:rPr lang="en-US" sz="2000" dirty="0" err="1"/>
              <a:t>addl</a:t>
            </a:r>
            <a:r>
              <a:rPr lang="en-US" sz="2000" dirty="0"/>
              <a:t>   $0x14,-0x4(%</a:t>
            </a:r>
            <a:r>
              <a:rPr lang="en-US" sz="2000" dirty="0" err="1"/>
              <a:t>rbp</a:t>
            </a:r>
            <a:r>
              <a:rPr lang="en-US" sz="2000" dirty="0"/>
              <a:t>)</a:t>
            </a:r>
          </a:p>
          <a:p>
            <a:r>
              <a:rPr lang="en-US" sz="2000" dirty="0"/>
              <a:t>   0x0000000000000309 &lt;+6&gt;:	</a:t>
            </a:r>
            <a:r>
              <a:rPr lang="en-US" sz="2000" dirty="0" err="1"/>
              <a:t>syscall</a:t>
            </a:r>
            <a:endParaRPr lang="en-US" sz="2000" dirty="0"/>
          </a:p>
          <a:p>
            <a:r>
              <a:rPr lang="en-US" sz="2000" dirty="0"/>
              <a:t>   0x000000000000060a &lt;+15&gt;:	pop    %</a:t>
            </a:r>
            <a:r>
              <a:rPr lang="en-US" sz="2000" dirty="0" err="1"/>
              <a:t>rbp</a:t>
            </a:r>
            <a:endParaRPr lang="en-US" sz="2000" dirty="0"/>
          </a:p>
          <a:p>
            <a:r>
              <a:rPr lang="en-US" sz="2000" dirty="0"/>
              <a:t>   0x000000000000460b &lt;+11&gt;:	</a:t>
            </a:r>
            <a:r>
              <a:rPr lang="en-US" sz="2000" dirty="0" err="1"/>
              <a:t>retq</a:t>
            </a:r>
            <a:r>
              <a:rPr lang="en-US" sz="2000" dirty="0"/>
              <a:t> </a:t>
            </a:r>
            <a:endParaRPr lang="en-US" dirty="0"/>
          </a:p>
        </p:txBody>
      </p:sp>
      <p:pic>
        <p:nvPicPr>
          <p:cNvPr id="8" name="Picture 7">
            <a:extLst>
              <a:ext uri="{FF2B5EF4-FFF2-40B4-BE49-F238E27FC236}">
                <a16:creationId xmlns:a16="http://schemas.microsoft.com/office/drawing/2014/main" id="{B2E1DDD5-1D1B-078C-944E-B8E0051DB8AF}"/>
              </a:ext>
            </a:extLst>
          </p:cNvPr>
          <p:cNvPicPr>
            <a:picLocks noChangeAspect="1"/>
          </p:cNvPicPr>
          <p:nvPr/>
        </p:nvPicPr>
        <p:blipFill>
          <a:blip r:embed="rId3"/>
          <a:stretch>
            <a:fillRect/>
          </a:stretch>
        </p:blipFill>
        <p:spPr>
          <a:xfrm>
            <a:off x="2741612" y="808544"/>
            <a:ext cx="6400800" cy="5792850"/>
          </a:xfrm>
          <a:prstGeom prst="rect">
            <a:avLst/>
          </a:prstGeom>
          <a:ln w="38100">
            <a:solidFill>
              <a:schemeClr val="accent1"/>
            </a:solidFill>
          </a:ln>
        </p:spPr>
      </p:pic>
      <p:sp>
        <p:nvSpPr>
          <p:cNvPr id="2" name="Title 1">
            <a:extLst>
              <a:ext uri="{FF2B5EF4-FFF2-40B4-BE49-F238E27FC236}">
                <a16:creationId xmlns:a16="http://schemas.microsoft.com/office/drawing/2014/main" id="{F2A5EF06-FED9-28B5-3D30-537731712FC4}"/>
              </a:ext>
            </a:extLst>
          </p:cNvPr>
          <p:cNvSpPr>
            <a:spLocks noGrp="1"/>
          </p:cNvSpPr>
          <p:nvPr>
            <p:ph type="title"/>
          </p:nvPr>
        </p:nvSpPr>
        <p:spPr>
          <a:xfrm>
            <a:off x="1218883" y="274637"/>
            <a:ext cx="10360501" cy="563563"/>
          </a:xfrm>
        </p:spPr>
        <p:txBody>
          <a:bodyPr>
            <a:normAutofit fontScale="90000"/>
          </a:bodyPr>
          <a:lstStyle/>
          <a:p>
            <a:r>
              <a:rPr lang="en-US" dirty="0"/>
              <a:t>What is Code – Assembly</a:t>
            </a:r>
          </a:p>
        </p:txBody>
      </p:sp>
      <p:sp>
        <p:nvSpPr>
          <p:cNvPr id="6" name="Content Placeholder 2">
            <a:extLst>
              <a:ext uri="{FF2B5EF4-FFF2-40B4-BE49-F238E27FC236}">
                <a16:creationId xmlns:a16="http://schemas.microsoft.com/office/drawing/2014/main" id="{0978F6A4-64D6-F15C-5237-6AF4742341CA}"/>
              </a:ext>
            </a:extLst>
          </p:cNvPr>
          <p:cNvSpPr>
            <a:spLocks noGrp="1"/>
          </p:cNvSpPr>
          <p:nvPr>
            <p:ph sz="half" idx="1"/>
          </p:nvPr>
        </p:nvSpPr>
        <p:spPr>
          <a:xfrm>
            <a:off x="1218883" y="1295401"/>
            <a:ext cx="10514329" cy="5287962"/>
          </a:xfrm>
        </p:spPr>
        <p:txBody>
          <a:bodyPr>
            <a:normAutofit/>
          </a:bodyPr>
          <a:lstStyle/>
          <a:p>
            <a:r>
              <a:rPr lang="en-US" dirty="0"/>
              <a:t>Human readable representation of machine code</a:t>
            </a:r>
          </a:p>
          <a:p>
            <a:r>
              <a:rPr lang="en-US" dirty="0"/>
              <a:t>Requires an </a:t>
            </a:r>
            <a:r>
              <a:rPr lang="en-US" b="1" dirty="0"/>
              <a:t>Assembler</a:t>
            </a:r>
            <a:r>
              <a:rPr lang="en-US" dirty="0"/>
              <a:t> to translate ASM -&gt; Machine</a:t>
            </a:r>
          </a:p>
          <a:p>
            <a:pPr marL="0" indent="0">
              <a:buNone/>
            </a:pPr>
            <a:endParaRPr lang="en-US" b="1" dirty="0"/>
          </a:p>
        </p:txBody>
      </p:sp>
      <p:sp>
        <p:nvSpPr>
          <p:cNvPr id="9" name="TextBox 8">
            <a:extLst>
              <a:ext uri="{FF2B5EF4-FFF2-40B4-BE49-F238E27FC236}">
                <a16:creationId xmlns:a16="http://schemas.microsoft.com/office/drawing/2014/main" id="{3C6AA0A4-1818-78A5-3CF6-84139FE9DB9F}"/>
              </a:ext>
            </a:extLst>
          </p:cNvPr>
          <p:cNvSpPr txBox="1"/>
          <p:nvPr/>
        </p:nvSpPr>
        <p:spPr>
          <a:xfrm>
            <a:off x="4341098" y="2057400"/>
            <a:ext cx="6019800" cy="2246769"/>
          </a:xfrm>
          <a:prstGeom prst="rect">
            <a:avLst/>
          </a:prstGeom>
          <a:noFill/>
          <a:ln w="38100">
            <a:solidFill>
              <a:schemeClr val="accent1"/>
            </a:solidFill>
          </a:ln>
        </p:spPr>
        <p:txBody>
          <a:bodyPr wrap="square" rtlCol="0">
            <a:spAutoFit/>
          </a:bodyPr>
          <a:lstStyle/>
          <a:p>
            <a:r>
              <a:rPr lang="en-US" sz="2800" b="1" dirty="0">
                <a:solidFill>
                  <a:schemeClr val="accent1">
                    <a:lumMod val="40000"/>
                    <a:lumOff val="60000"/>
                  </a:schemeClr>
                </a:solidFill>
              </a:rPr>
              <a:t>MASM Assembler</a:t>
            </a:r>
          </a:p>
          <a:p>
            <a:endParaRPr lang="en-US" sz="2800" dirty="0"/>
          </a:p>
          <a:p>
            <a:r>
              <a:rPr lang="en-US" sz="2800" dirty="0"/>
              <a:t>ml.exe HelloRvtec.obj HelloRvtec.asm</a:t>
            </a:r>
          </a:p>
          <a:p>
            <a:endParaRPr lang="en-US" sz="2800" dirty="0"/>
          </a:p>
          <a:p>
            <a:endParaRPr lang="en-US" sz="2800" dirty="0"/>
          </a:p>
        </p:txBody>
      </p:sp>
    </p:spTree>
    <p:extLst>
      <p:ext uri="{BB962C8B-B14F-4D97-AF65-F5344CB8AC3E}">
        <p14:creationId xmlns:p14="http://schemas.microsoft.com/office/powerpoint/2010/main" val="1399151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hidden"/>
                                      </p:to>
                                    </p:set>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8"/>
                                        </p:tgtEl>
                                      </p:cBhvr>
                                      <p:by x="50000" y="50000"/>
                                    </p:animScale>
                                  </p:childTnLst>
                                </p:cTn>
                              </p:par>
                              <p:par>
                                <p:cTn id="18" presetID="35" presetClass="path" presetSubtype="0" accel="50000" decel="50000" fill="hold" nodeType="withEffect">
                                  <p:stCondLst>
                                    <p:cond delay="0"/>
                                  </p:stCondLst>
                                  <p:childTnLst>
                                    <p:animMotion origin="layout" path="M -0.02514 -0.08449 L -0.27507 -0.08449 " pathEditMode="relative" rAng="0" ptsTypes="AA">
                                      <p:cBhvr>
                                        <p:cTn id="19" dur="2000" fill="hold"/>
                                        <p:tgtEl>
                                          <p:spTgt spid="8"/>
                                        </p:tgtEl>
                                        <p:attrNameLst>
                                          <p:attrName>ppt_x</p:attrName>
                                          <p:attrName>ppt_y</p:attrName>
                                        </p:attrNameLst>
                                      </p:cBhvr>
                                      <p:rCtr x="-12503" y="0"/>
                                    </p:animMotion>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1" nodeType="clickEffect">
                                  <p:stCondLst>
                                    <p:cond delay="0"/>
                                  </p:stCondLst>
                                  <p:childTnLst>
                                    <p:animScale>
                                      <p:cBhvr>
                                        <p:cTn id="26" dur="2000" fill="hold"/>
                                        <p:tgtEl>
                                          <p:spTgt spid="9"/>
                                        </p:tgtEl>
                                      </p:cBhvr>
                                      <p:by x="50000" y="50000"/>
                                    </p:animScale>
                                  </p:childTnLst>
                                </p:cTn>
                              </p:par>
                              <p:par>
                                <p:cTn id="27" presetID="35" presetClass="path" presetSubtype="0" accel="50000" decel="50000" fill="hold" grpId="2" nodeType="withEffect">
                                  <p:stCondLst>
                                    <p:cond delay="0"/>
                                  </p:stCondLst>
                                  <p:childTnLst>
                                    <p:animMotion origin="layout" path="M -0.14079 0.35856 L -0.39072 0.35856 " pathEditMode="relative" rAng="0" ptsTypes="AA">
                                      <p:cBhvr>
                                        <p:cTn id="28" dur="2000" fill="hold"/>
                                        <p:tgtEl>
                                          <p:spTgt spid="9"/>
                                        </p:tgtEl>
                                        <p:attrNameLst>
                                          <p:attrName>ppt_x</p:attrName>
                                          <p:attrName>ppt_y</p:attrName>
                                        </p:attrNameLst>
                                      </p:cBhvr>
                                      <p:rCtr x="-12503" y="0"/>
                                    </p:animMotion>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build="allAtOnce"/>
      <p:bldP spid="9" grpId="0" animBg="1"/>
      <p:bldP spid="9" grpId="1" animBg="1"/>
      <p:bldP spid="9"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0C85B-AD1B-26BE-4A5A-EB4A59B82A35}"/>
            </a:ext>
          </a:extLst>
        </p:cNvPr>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D37B093E-94ED-6C7E-E404-88DBECB2AB58}"/>
              </a:ext>
            </a:extLst>
          </p:cNvPr>
          <p:cNvGraphicFramePr>
            <a:graphicFrameLocks noGrp="1"/>
          </p:cNvGraphicFramePr>
          <p:nvPr>
            <p:extLst>
              <p:ext uri="{D42A27DB-BD31-4B8C-83A1-F6EECF244321}">
                <p14:modId xmlns:p14="http://schemas.microsoft.com/office/powerpoint/2010/main" val="2954344555"/>
              </p:ext>
            </p:extLst>
          </p:nvPr>
        </p:nvGraphicFramePr>
        <p:xfrm>
          <a:off x="3275012" y="4986752"/>
          <a:ext cx="3276600" cy="1003402"/>
        </p:xfrm>
        <a:graphic>
          <a:graphicData uri="http://schemas.openxmlformats.org/drawingml/2006/table">
            <a:tbl>
              <a:tblPr firstRow="1" bandRow="1">
                <a:tableStyleId>{9DCAF9ED-07DC-4A11-8D7F-57B35C25682E}</a:tableStyleId>
              </a:tblPr>
              <a:tblGrid>
                <a:gridCol w="1092200">
                  <a:extLst>
                    <a:ext uri="{9D8B030D-6E8A-4147-A177-3AD203B41FA5}">
                      <a16:colId xmlns:a16="http://schemas.microsoft.com/office/drawing/2014/main" val="3336287498"/>
                    </a:ext>
                  </a:extLst>
                </a:gridCol>
                <a:gridCol w="1092200">
                  <a:extLst>
                    <a:ext uri="{9D8B030D-6E8A-4147-A177-3AD203B41FA5}">
                      <a16:colId xmlns:a16="http://schemas.microsoft.com/office/drawing/2014/main" val="211004224"/>
                    </a:ext>
                  </a:extLst>
                </a:gridCol>
                <a:gridCol w="1092200">
                  <a:extLst>
                    <a:ext uri="{9D8B030D-6E8A-4147-A177-3AD203B41FA5}">
                      <a16:colId xmlns:a16="http://schemas.microsoft.com/office/drawing/2014/main" val="1594925950"/>
                    </a:ext>
                  </a:extLst>
                </a:gridCol>
              </a:tblGrid>
              <a:tr h="501701">
                <a:tc>
                  <a:txBody>
                    <a:bodyPr/>
                    <a:lstStyle/>
                    <a:p>
                      <a:pPr algn="ctr"/>
                      <a:r>
                        <a:rPr lang="en-US" dirty="0"/>
                        <a:t>X</a:t>
                      </a:r>
                    </a:p>
                  </a:txBody>
                  <a:tcPr/>
                </a:tc>
                <a:tc>
                  <a:txBody>
                    <a:bodyPr/>
                    <a:lstStyle/>
                    <a:p>
                      <a:pPr algn="ctr"/>
                      <a:r>
                        <a:rPr lang="en-US" dirty="0"/>
                        <a:t>Y</a:t>
                      </a:r>
                    </a:p>
                  </a:txBody>
                  <a:tcPr/>
                </a:tc>
                <a:tc>
                  <a:txBody>
                    <a:bodyPr/>
                    <a:lstStyle/>
                    <a:p>
                      <a:pPr algn="ctr"/>
                      <a:r>
                        <a:rPr lang="en-US" dirty="0"/>
                        <a:t>Z</a:t>
                      </a:r>
                    </a:p>
                  </a:txBody>
                  <a:tcPr/>
                </a:tc>
                <a:extLst>
                  <a:ext uri="{0D108BD9-81ED-4DB2-BD59-A6C34878D82A}">
                    <a16:rowId xmlns:a16="http://schemas.microsoft.com/office/drawing/2014/main" val="3699652059"/>
                  </a:ext>
                </a:extLst>
              </a:tr>
              <a:tr h="501701">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507093696"/>
                  </a:ext>
                </a:extLst>
              </a:tr>
            </a:tbl>
          </a:graphicData>
        </a:graphic>
      </p:graphicFrame>
      <p:sp>
        <p:nvSpPr>
          <p:cNvPr id="2" name="Title 1">
            <a:extLst>
              <a:ext uri="{FF2B5EF4-FFF2-40B4-BE49-F238E27FC236}">
                <a16:creationId xmlns:a16="http://schemas.microsoft.com/office/drawing/2014/main" id="{E55292EE-46DF-825D-91AB-726DA5CF0292}"/>
              </a:ext>
            </a:extLst>
          </p:cNvPr>
          <p:cNvSpPr>
            <a:spLocks noGrp="1"/>
          </p:cNvSpPr>
          <p:nvPr>
            <p:ph type="title"/>
          </p:nvPr>
        </p:nvSpPr>
        <p:spPr>
          <a:xfrm>
            <a:off x="1218883" y="274637"/>
            <a:ext cx="10360501" cy="563563"/>
          </a:xfrm>
        </p:spPr>
        <p:txBody>
          <a:bodyPr>
            <a:normAutofit fontScale="90000"/>
          </a:bodyPr>
          <a:lstStyle/>
          <a:p>
            <a:r>
              <a:rPr lang="en-US" dirty="0"/>
              <a:t>What is Code - Assembly Example</a:t>
            </a:r>
          </a:p>
        </p:txBody>
      </p:sp>
      <p:pic>
        <p:nvPicPr>
          <p:cNvPr id="4" name="Picture 3">
            <a:extLst>
              <a:ext uri="{FF2B5EF4-FFF2-40B4-BE49-F238E27FC236}">
                <a16:creationId xmlns:a16="http://schemas.microsoft.com/office/drawing/2014/main" id="{CD765D26-3FEF-493D-FBC5-2A800C03EDBC}"/>
              </a:ext>
            </a:extLst>
          </p:cNvPr>
          <p:cNvPicPr>
            <a:picLocks noChangeAspect="1"/>
          </p:cNvPicPr>
          <p:nvPr/>
        </p:nvPicPr>
        <p:blipFill>
          <a:blip r:embed="rId3"/>
          <a:stretch>
            <a:fillRect/>
          </a:stretch>
        </p:blipFill>
        <p:spPr>
          <a:xfrm>
            <a:off x="3275012" y="1781690"/>
            <a:ext cx="3192436" cy="3182381"/>
          </a:xfrm>
          <a:prstGeom prst="rect">
            <a:avLst/>
          </a:prstGeom>
        </p:spPr>
      </p:pic>
      <p:graphicFrame>
        <p:nvGraphicFramePr>
          <p:cNvPr id="5" name="Table 4">
            <a:extLst>
              <a:ext uri="{FF2B5EF4-FFF2-40B4-BE49-F238E27FC236}">
                <a16:creationId xmlns:a16="http://schemas.microsoft.com/office/drawing/2014/main" id="{1EB9A4F7-C6D5-CACA-97F5-CFA4DE5F1B70}"/>
              </a:ext>
            </a:extLst>
          </p:cNvPr>
          <p:cNvGraphicFramePr>
            <a:graphicFrameLocks noGrp="1"/>
          </p:cNvGraphicFramePr>
          <p:nvPr>
            <p:extLst>
              <p:ext uri="{D42A27DB-BD31-4B8C-83A1-F6EECF244321}">
                <p14:modId xmlns:p14="http://schemas.microsoft.com/office/powerpoint/2010/main" val="1124621186"/>
              </p:ext>
            </p:extLst>
          </p:nvPr>
        </p:nvGraphicFramePr>
        <p:xfrm>
          <a:off x="7085012" y="1371599"/>
          <a:ext cx="4724400" cy="4002565"/>
        </p:xfrm>
        <a:graphic>
          <a:graphicData uri="http://schemas.openxmlformats.org/drawingml/2006/table">
            <a:tbl>
              <a:tblPr bandRow="1">
                <a:tableStyleId>{5C22544A-7EE6-4342-B048-85BDC9FD1C3A}</a:tableStyleId>
              </a:tblPr>
              <a:tblGrid>
                <a:gridCol w="944880">
                  <a:extLst>
                    <a:ext uri="{9D8B030D-6E8A-4147-A177-3AD203B41FA5}">
                      <a16:colId xmlns:a16="http://schemas.microsoft.com/office/drawing/2014/main" val="3087053240"/>
                    </a:ext>
                  </a:extLst>
                </a:gridCol>
                <a:gridCol w="944880">
                  <a:extLst>
                    <a:ext uri="{9D8B030D-6E8A-4147-A177-3AD203B41FA5}">
                      <a16:colId xmlns:a16="http://schemas.microsoft.com/office/drawing/2014/main" val="3868788883"/>
                    </a:ext>
                  </a:extLst>
                </a:gridCol>
                <a:gridCol w="944880">
                  <a:extLst>
                    <a:ext uri="{9D8B030D-6E8A-4147-A177-3AD203B41FA5}">
                      <a16:colId xmlns:a16="http://schemas.microsoft.com/office/drawing/2014/main" val="2113568434"/>
                    </a:ext>
                  </a:extLst>
                </a:gridCol>
                <a:gridCol w="944880">
                  <a:extLst>
                    <a:ext uri="{9D8B030D-6E8A-4147-A177-3AD203B41FA5}">
                      <a16:colId xmlns:a16="http://schemas.microsoft.com/office/drawing/2014/main" val="2639753014"/>
                    </a:ext>
                  </a:extLst>
                </a:gridCol>
                <a:gridCol w="944880">
                  <a:extLst>
                    <a:ext uri="{9D8B030D-6E8A-4147-A177-3AD203B41FA5}">
                      <a16:colId xmlns:a16="http://schemas.microsoft.com/office/drawing/2014/main" val="1304109044"/>
                    </a:ext>
                  </a:extLst>
                </a:gridCol>
              </a:tblGrid>
              <a:tr h="800513">
                <a:tc>
                  <a:txBody>
                    <a:bodyPr/>
                    <a:lstStyle/>
                    <a:p>
                      <a:pPr algn="ctr"/>
                      <a:r>
                        <a:rPr lang="en-US" dirty="0"/>
                        <a:t>11</a:t>
                      </a:r>
                    </a:p>
                  </a:txBody>
                  <a:tcPr/>
                </a:tc>
                <a:tc>
                  <a:txBody>
                    <a:bodyPr/>
                    <a:lstStyle/>
                    <a:p>
                      <a:pPr algn="ctr"/>
                      <a:r>
                        <a:rPr lang="en-US" dirty="0"/>
                        <a:t>5</a:t>
                      </a:r>
                    </a:p>
                  </a:txBody>
                  <a:tcPr/>
                </a:tc>
                <a:tc>
                  <a:txBody>
                    <a:bodyPr/>
                    <a:lstStyle/>
                    <a:p>
                      <a:pPr algn="ctr"/>
                      <a:r>
                        <a:rPr lang="en-US" dirty="0"/>
                        <a:t>22</a:t>
                      </a:r>
                    </a:p>
                  </a:txBody>
                  <a:tcPr/>
                </a:tc>
                <a:tc>
                  <a:txBody>
                    <a:bodyPr/>
                    <a:lstStyle/>
                    <a:p>
                      <a:pPr algn="ctr"/>
                      <a:r>
                        <a:rPr lang="en-US" dirty="0"/>
                        <a:t>7</a:t>
                      </a:r>
                    </a:p>
                  </a:txBody>
                  <a:tcPr/>
                </a:tc>
                <a:tc>
                  <a:txBody>
                    <a:bodyPr/>
                    <a:lstStyle/>
                    <a:p>
                      <a:pPr algn="ctr"/>
                      <a:r>
                        <a:rPr lang="en-US" dirty="0"/>
                        <a:t>1</a:t>
                      </a:r>
                    </a:p>
                  </a:txBody>
                  <a:tcPr/>
                </a:tc>
                <a:extLst>
                  <a:ext uri="{0D108BD9-81ED-4DB2-BD59-A6C34878D82A}">
                    <a16:rowId xmlns:a16="http://schemas.microsoft.com/office/drawing/2014/main" val="1814103464"/>
                  </a:ext>
                </a:extLst>
              </a:tr>
              <a:tr h="800513">
                <a:tc>
                  <a:txBody>
                    <a:bodyPr/>
                    <a:lstStyle/>
                    <a:p>
                      <a:pPr algn="ctr"/>
                      <a:r>
                        <a:rPr lang="en-US" dirty="0"/>
                        <a:t>6</a:t>
                      </a:r>
                    </a:p>
                  </a:txBody>
                  <a:tcPr/>
                </a:tc>
                <a:tc>
                  <a:txBody>
                    <a:bodyPr/>
                    <a:lstStyle/>
                    <a:p>
                      <a:pPr algn="ctr"/>
                      <a:r>
                        <a:rPr lang="en-US" dirty="0"/>
                        <a:t>14</a:t>
                      </a:r>
                    </a:p>
                  </a:txBody>
                  <a:tcPr/>
                </a:tc>
                <a:tc>
                  <a:txBody>
                    <a:bodyPr/>
                    <a:lstStyle/>
                    <a:p>
                      <a:pPr algn="ctr"/>
                      <a:r>
                        <a:rPr lang="en-US" dirty="0"/>
                        <a:t>8</a:t>
                      </a:r>
                    </a:p>
                  </a:txBody>
                  <a:tcPr/>
                </a:tc>
                <a:tc>
                  <a:txBody>
                    <a:bodyPr/>
                    <a:lstStyle/>
                    <a:p>
                      <a:pPr algn="ctr"/>
                      <a:r>
                        <a:rPr lang="en-US" dirty="0"/>
                        <a:t>23</a:t>
                      </a:r>
                    </a:p>
                  </a:txBody>
                  <a:tcPr/>
                </a:tc>
                <a:tc>
                  <a:txBody>
                    <a:bodyPr/>
                    <a:lstStyle/>
                    <a:p>
                      <a:pPr algn="ctr"/>
                      <a:r>
                        <a:rPr lang="en-US" dirty="0"/>
                        <a:t>3</a:t>
                      </a:r>
                    </a:p>
                  </a:txBody>
                  <a:tcPr/>
                </a:tc>
                <a:extLst>
                  <a:ext uri="{0D108BD9-81ED-4DB2-BD59-A6C34878D82A}">
                    <a16:rowId xmlns:a16="http://schemas.microsoft.com/office/drawing/2014/main" val="3884229660"/>
                  </a:ext>
                </a:extLst>
              </a:tr>
              <a:tr h="800513">
                <a:tc>
                  <a:txBody>
                    <a:bodyPr/>
                    <a:lstStyle/>
                    <a:p>
                      <a:pPr algn="ctr"/>
                      <a:r>
                        <a:rPr lang="en-US" dirty="0"/>
                        <a:t>31</a:t>
                      </a:r>
                    </a:p>
                  </a:txBody>
                  <a:tcPr/>
                </a:tc>
                <a:tc>
                  <a:txBody>
                    <a:bodyPr/>
                    <a:lstStyle/>
                    <a:p>
                      <a:pPr algn="ctr"/>
                      <a:r>
                        <a:rPr lang="en-US" dirty="0"/>
                        <a:t>9</a:t>
                      </a:r>
                    </a:p>
                  </a:txBody>
                  <a:tcPr/>
                </a:tc>
                <a:tc>
                  <a:txBody>
                    <a:bodyPr/>
                    <a:lstStyle/>
                    <a:p>
                      <a:pPr algn="ctr"/>
                      <a:r>
                        <a:rPr lang="en-US" dirty="0"/>
                        <a:t>11</a:t>
                      </a:r>
                    </a:p>
                  </a:txBody>
                  <a:tcPr/>
                </a:tc>
                <a:tc>
                  <a:txBody>
                    <a:bodyPr/>
                    <a:lstStyle/>
                    <a:p>
                      <a:pPr algn="ctr"/>
                      <a:r>
                        <a:rPr lang="en-US" dirty="0"/>
                        <a:t>28</a:t>
                      </a:r>
                    </a:p>
                  </a:txBody>
                  <a:tcPr/>
                </a:tc>
                <a:tc>
                  <a:txBody>
                    <a:bodyPr/>
                    <a:lstStyle/>
                    <a:p>
                      <a:pPr algn="ctr"/>
                      <a:r>
                        <a:rPr lang="en-US" dirty="0"/>
                        <a:t>29</a:t>
                      </a:r>
                    </a:p>
                  </a:txBody>
                  <a:tcPr/>
                </a:tc>
                <a:extLst>
                  <a:ext uri="{0D108BD9-81ED-4DB2-BD59-A6C34878D82A}">
                    <a16:rowId xmlns:a16="http://schemas.microsoft.com/office/drawing/2014/main" val="2367370845"/>
                  </a:ext>
                </a:extLst>
              </a:tr>
              <a:tr h="800513">
                <a:tc>
                  <a:txBody>
                    <a:bodyPr/>
                    <a:lstStyle/>
                    <a:p>
                      <a:pPr algn="ctr"/>
                      <a:r>
                        <a:rPr lang="en-US" dirty="0"/>
                        <a:t>60</a:t>
                      </a:r>
                    </a:p>
                  </a:txBody>
                  <a:tcPr/>
                </a:tc>
                <a:tc>
                  <a:txBody>
                    <a:bodyPr/>
                    <a:lstStyle/>
                    <a:p>
                      <a:pPr algn="ctr"/>
                      <a:r>
                        <a:rPr lang="en-US" dirty="0"/>
                        <a:t>5</a:t>
                      </a:r>
                    </a:p>
                  </a:txBody>
                  <a:tcPr/>
                </a:tc>
                <a:tc>
                  <a:txBody>
                    <a:bodyPr/>
                    <a:lstStyle/>
                    <a:p>
                      <a:pPr algn="ctr"/>
                      <a:r>
                        <a:rPr lang="en-US" dirty="0"/>
                        <a:t>51</a:t>
                      </a:r>
                    </a:p>
                  </a:txBody>
                  <a:tcPr/>
                </a:tc>
                <a:tc>
                  <a:txBody>
                    <a:bodyPr/>
                    <a:lstStyle/>
                    <a:p>
                      <a:pPr algn="ctr"/>
                      <a:r>
                        <a:rPr lang="en-US" dirty="0"/>
                        <a:t>70</a:t>
                      </a:r>
                    </a:p>
                  </a:txBody>
                  <a:tcPr/>
                </a:tc>
                <a:tc>
                  <a:txBody>
                    <a:bodyPr/>
                    <a:lstStyle/>
                    <a:p>
                      <a:pPr algn="ctr"/>
                      <a:r>
                        <a:rPr lang="en-US" dirty="0"/>
                        <a:t>41</a:t>
                      </a:r>
                    </a:p>
                  </a:txBody>
                  <a:tcPr/>
                </a:tc>
                <a:extLst>
                  <a:ext uri="{0D108BD9-81ED-4DB2-BD59-A6C34878D82A}">
                    <a16:rowId xmlns:a16="http://schemas.microsoft.com/office/drawing/2014/main" val="2247279329"/>
                  </a:ext>
                </a:extLst>
              </a:tr>
              <a:tr h="800513">
                <a:tc>
                  <a:txBody>
                    <a:bodyPr/>
                    <a:lstStyle/>
                    <a:p>
                      <a:pPr algn="ctr"/>
                      <a:r>
                        <a:rPr lang="en-US" dirty="0"/>
                        <a:t>3</a:t>
                      </a:r>
                    </a:p>
                  </a:txBody>
                  <a:tcPr/>
                </a:tc>
                <a:tc>
                  <a:txBody>
                    <a:bodyPr/>
                    <a:lstStyle/>
                    <a:p>
                      <a:pPr algn="ctr"/>
                      <a:r>
                        <a:rPr lang="en-US" dirty="0"/>
                        <a:t>18</a:t>
                      </a:r>
                    </a:p>
                  </a:txBody>
                  <a:tcPr/>
                </a:tc>
                <a:tc>
                  <a:txBody>
                    <a:bodyPr/>
                    <a:lstStyle/>
                    <a:p>
                      <a:pPr algn="ctr"/>
                      <a:r>
                        <a:rPr lang="en-US" dirty="0"/>
                        <a:t>9</a:t>
                      </a:r>
                    </a:p>
                  </a:txBody>
                  <a:tcPr/>
                </a:tc>
                <a:tc>
                  <a:txBody>
                    <a:bodyPr/>
                    <a:lstStyle/>
                    <a:p>
                      <a:pPr algn="ctr"/>
                      <a:r>
                        <a:rPr lang="en-US" dirty="0"/>
                        <a:t>88</a:t>
                      </a:r>
                    </a:p>
                  </a:txBody>
                  <a:tcPr/>
                </a:tc>
                <a:tc>
                  <a:txBody>
                    <a:bodyPr/>
                    <a:lstStyle/>
                    <a:p>
                      <a:pPr algn="ctr"/>
                      <a:r>
                        <a:rPr lang="en-US" dirty="0"/>
                        <a:t>2</a:t>
                      </a:r>
                    </a:p>
                  </a:txBody>
                  <a:tcPr/>
                </a:tc>
                <a:extLst>
                  <a:ext uri="{0D108BD9-81ED-4DB2-BD59-A6C34878D82A}">
                    <a16:rowId xmlns:a16="http://schemas.microsoft.com/office/drawing/2014/main" val="326127384"/>
                  </a:ext>
                </a:extLst>
              </a:tr>
            </a:tbl>
          </a:graphicData>
        </a:graphic>
      </p:graphicFrame>
      <p:sp>
        <p:nvSpPr>
          <p:cNvPr id="6" name="Arrow: Left 5">
            <a:extLst>
              <a:ext uri="{FF2B5EF4-FFF2-40B4-BE49-F238E27FC236}">
                <a16:creationId xmlns:a16="http://schemas.microsoft.com/office/drawing/2014/main" id="{D3802B61-2C01-A9F0-EFCF-E013B9C22CDC}"/>
              </a:ext>
            </a:extLst>
          </p:cNvPr>
          <p:cNvSpPr/>
          <p:nvPr/>
        </p:nvSpPr>
        <p:spPr>
          <a:xfrm rot="20008010">
            <a:off x="3793043" y="4689014"/>
            <a:ext cx="3507096" cy="304800"/>
          </a:xfrm>
          <a:prstGeom prst="lef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p>
        </p:txBody>
      </p:sp>
      <p:sp>
        <p:nvSpPr>
          <p:cNvPr id="7" name="TextBox 6">
            <a:extLst>
              <a:ext uri="{FF2B5EF4-FFF2-40B4-BE49-F238E27FC236}">
                <a16:creationId xmlns:a16="http://schemas.microsoft.com/office/drawing/2014/main" id="{95BA8FEC-48E4-8061-A3B7-360D716447F3}"/>
              </a:ext>
            </a:extLst>
          </p:cNvPr>
          <p:cNvSpPr txBox="1"/>
          <p:nvPr/>
        </p:nvSpPr>
        <p:spPr>
          <a:xfrm>
            <a:off x="3449197" y="5473718"/>
            <a:ext cx="679658" cy="523220"/>
          </a:xfrm>
          <a:prstGeom prst="rect">
            <a:avLst/>
          </a:prstGeom>
          <a:noFill/>
        </p:spPr>
        <p:txBody>
          <a:bodyPr wrap="square" rtlCol="0">
            <a:spAutoFit/>
          </a:bodyPr>
          <a:lstStyle/>
          <a:p>
            <a:r>
              <a:rPr lang="en-US" sz="2800" dirty="0">
                <a:solidFill>
                  <a:schemeClr val="bg1"/>
                </a:solidFill>
              </a:rPr>
              <a:t>60</a:t>
            </a:r>
          </a:p>
        </p:txBody>
      </p:sp>
      <p:sp>
        <p:nvSpPr>
          <p:cNvPr id="8" name="Arrow: Left 7">
            <a:extLst>
              <a:ext uri="{FF2B5EF4-FFF2-40B4-BE49-F238E27FC236}">
                <a16:creationId xmlns:a16="http://schemas.microsoft.com/office/drawing/2014/main" id="{80C5F27B-3DF4-0B95-BF43-B437B3563269}"/>
              </a:ext>
            </a:extLst>
          </p:cNvPr>
          <p:cNvSpPr/>
          <p:nvPr/>
        </p:nvSpPr>
        <p:spPr>
          <a:xfrm rot="18573365">
            <a:off x="4047512" y="3565746"/>
            <a:ext cx="5183400" cy="304800"/>
          </a:xfrm>
          <a:prstGeom prst="left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p>
        </p:txBody>
      </p:sp>
      <p:sp>
        <p:nvSpPr>
          <p:cNvPr id="11" name="TextBox 10">
            <a:extLst>
              <a:ext uri="{FF2B5EF4-FFF2-40B4-BE49-F238E27FC236}">
                <a16:creationId xmlns:a16="http://schemas.microsoft.com/office/drawing/2014/main" id="{A6FA1BF4-20A7-43F8-A80A-9AE384982E9A}"/>
              </a:ext>
            </a:extLst>
          </p:cNvPr>
          <p:cNvSpPr txBox="1"/>
          <p:nvPr/>
        </p:nvSpPr>
        <p:spPr>
          <a:xfrm>
            <a:off x="4693918" y="5473718"/>
            <a:ext cx="679658" cy="523220"/>
          </a:xfrm>
          <a:prstGeom prst="rect">
            <a:avLst/>
          </a:prstGeom>
          <a:noFill/>
        </p:spPr>
        <p:txBody>
          <a:bodyPr wrap="square" rtlCol="0">
            <a:spAutoFit/>
          </a:bodyPr>
          <a:lstStyle/>
          <a:p>
            <a:r>
              <a:rPr lang="en-US" sz="2800" dirty="0">
                <a:solidFill>
                  <a:schemeClr val="bg1"/>
                </a:solidFill>
              </a:rPr>
              <a:t>5</a:t>
            </a:r>
          </a:p>
        </p:txBody>
      </p:sp>
      <p:sp>
        <p:nvSpPr>
          <p:cNvPr id="12" name="TextBox 11">
            <a:extLst>
              <a:ext uri="{FF2B5EF4-FFF2-40B4-BE49-F238E27FC236}">
                <a16:creationId xmlns:a16="http://schemas.microsoft.com/office/drawing/2014/main" id="{42BACFF0-E4C9-4A96-810E-497BFFF351D4}"/>
              </a:ext>
            </a:extLst>
          </p:cNvPr>
          <p:cNvSpPr txBox="1"/>
          <p:nvPr/>
        </p:nvSpPr>
        <p:spPr>
          <a:xfrm>
            <a:off x="912812" y="1747503"/>
            <a:ext cx="2170831" cy="523220"/>
          </a:xfrm>
          <a:prstGeom prst="rect">
            <a:avLst/>
          </a:prstGeom>
          <a:noFill/>
        </p:spPr>
        <p:txBody>
          <a:bodyPr wrap="square" rtlCol="0">
            <a:spAutoFit/>
          </a:bodyPr>
          <a:lstStyle/>
          <a:p>
            <a:r>
              <a:rPr lang="en-US" sz="2800" dirty="0"/>
              <a:t>MOV  X, A:4</a:t>
            </a:r>
          </a:p>
        </p:txBody>
      </p:sp>
      <p:sp>
        <p:nvSpPr>
          <p:cNvPr id="13" name="TextBox 12">
            <a:extLst>
              <a:ext uri="{FF2B5EF4-FFF2-40B4-BE49-F238E27FC236}">
                <a16:creationId xmlns:a16="http://schemas.microsoft.com/office/drawing/2014/main" id="{927B69AA-4498-B8A5-A790-F1F932838F05}"/>
              </a:ext>
            </a:extLst>
          </p:cNvPr>
          <p:cNvSpPr txBox="1"/>
          <p:nvPr/>
        </p:nvSpPr>
        <p:spPr>
          <a:xfrm>
            <a:off x="912812" y="2311395"/>
            <a:ext cx="2170831" cy="523220"/>
          </a:xfrm>
          <a:prstGeom prst="rect">
            <a:avLst/>
          </a:prstGeom>
          <a:noFill/>
        </p:spPr>
        <p:txBody>
          <a:bodyPr wrap="square" rtlCol="0">
            <a:spAutoFit/>
          </a:bodyPr>
          <a:lstStyle/>
          <a:p>
            <a:r>
              <a:rPr lang="en-US" sz="2800" dirty="0"/>
              <a:t>MOV  Y,  B:1</a:t>
            </a:r>
          </a:p>
        </p:txBody>
      </p:sp>
      <p:sp>
        <p:nvSpPr>
          <p:cNvPr id="14" name="TextBox 13">
            <a:extLst>
              <a:ext uri="{FF2B5EF4-FFF2-40B4-BE49-F238E27FC236}">
                <a16:creationId xmlns:a16="http://schemas.microsoft.com/office/drawing/2014/main" id="{1A67FC89-53BA-70FD-F198-CD27BFE81E2D}"/>
              </a:ext>
            </a:extLst>
          </p:cNvPr>
          <p:cNvSpPr txBox="1"/>
          <p:nvPr/>
        </p:nvSpPr>
        <p:spPr>
          <a:xfrm>
            <a:off x="912812" y="2834615"/>
            <a:ext cx="2170831" cy="523220"/>
          </a:xfrm>
          <a:prstGeom prst="rect">
            <a:avLst/>
          </a:prstGeom>
          <a:noFill/>
        </p:spPr>
        <p:txBody>
          <a:bodyPr wrap="square" rtlCol="0">
            <a:spAutoFit/>
          </a:bodyPr>
          <a:lstStyle/>
          <a:p>
            <a:r>
              <a:rPr lang="en-US" sz="2800" dirty="0"/>
              <a:t>ADD    Z, X, Y</a:t>
            </a:r>
          </a:p>
        </p:txBody>
      </p:sp>
      <p:sp>
        <p:nvSpPr>
          <p:cNvPr id="15" name="TextBox 14">
            <a:extLst>
              <a:ext uri="{FF2B5EF4-FFF2-40B4-BE49-F238E27FC236}">
                <a16:creationId xmlns:a16="http://schemas.microsoft.com/office/drawing/2014/main" id="{ED9CE570-27A9-68B4-DE77-525DF3AAD3F0}"/>
              </a:ext>
            </a:extLst>
          </p:cNvPr>
          <p:cNvSpPr txBox="1"/>
          <p:nvPr/>
        </p:nvSpPr>
        <p:spPr>
          <a:xfrm>
            <a:off x="912812" y="3398507"/>
            <a:ext cx="2170831" cy="523220"/>
          </a:xfrm>
          <a:prstGeom prst="rect">
            <a:avLst/>
          </a:prstGeom>
          <a:noFill/>
        </p:spPr>
        <p:txBody>
          <a:bodyPr wrap="square" rtlCol="0">
            <a:spAutoFit/>
          </a:bodyPr>
          <a:lstStyle/>
          <a:p>
            <a:r>
              <a:rPr lang="en-US" sz="2800" dirty="0"/>
              <a:t>MOV  D:5, Z</a:t>
            </a:r>
          </a:p>
        </p:txBody>
      </p:sp>
      <p:sp>
        <p:nvSpPr>
          <p:cNvPr id="16" name="TextBox 15">
            <a:extLst>
              <a:ext uri="{FF2B5EF4-FFF2-40B4-BE49-F238E27FC236}">
                <a16:creationId xmlns:a16="http://schemas.microsoft.com/office/drawing/2014/main" id="{5719C898-1E98-1BAA-3B93-94582BE4D51C}"/>
              </a:ext>
            </a:extLst>
          </p:cNvPr>
          <p:cNvSpPr txBox="1"/>
          <p:nvPr/>
        </p:nvSpPr>
        <p:spPr>
          <a:xfrm>
            <a:off x="5725073" y="5466934"/>
            <a:ext cx="711204" cy="523220"/>
          </a:xfrm>
          <a:prstGeom prst="rect">
            <a:avLst/>
          </a:prstGeom>
          <a:noFill/>
        </p:spPr>
        <p:txBody>
          <a:bodyPr wrap="square" rtlCol="0">
            <a:spAutoFit/>
          </a:bodyPr>
          <a:lstStyle/>
          <a:p>
            <a:r>
              <a:rPr lang="en-US" sz="2800" b="1" dirty="0">
                <a:solidFill>
                  <a:schemeClr val="bg1"/>
                </a:solidFill>
              </a:rPr>
              <a:t>65</a:t>
            </a:r>
          </a:p>
        </p:txBody>
      </p:sp>
      <p:sp>
        <p:nvSpPr>
          <p:cNvPr id="17" name="Arrow: Left 16">
            <a:extLst>
              <a:ext uri="{FF2B5EF4-FFF2-40B4-BE49-F238E27FC236}">
                <a16:creationId xmlns:a16="http://schemas.microsoft.com/office/drawing/2014/main" id="{AA99773E-33F6-1E00-8646-5FCBF8BCB604}"/>
              </a:ext>
            </a:extLst>
          </p:cNvPr>
          <p:cNvSpPr/>
          <p:nvPr/>
        </p:nvSpPr>
        <p:spPr>
          <a:xfrm rot="10114302">
            <a:off x="6213469" y="5127463"/>
            <a:ext cx="3877649" cy="304800"/>
          </a:xfrm>
          <a:prstGeom prst="left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p>
        </p:txBody>
      </p:sp>
      <p:sp>
        <p:nvSpPr>
          <p:cNvPr id="18" name="TextBox 17">
            <a:extLst>
              <a:ext uri="{FF2B5EF4-FFF2-40B4-BE49-F238E27FC236}">
                <a16:creationId xmlns:a16="http://schemas.microsoft.com/office/drawing/2014/main" id="{3C5DAD3D-0D49-1791-6C08-E1A3543A9F1A}"/>
              </a:ext>
            </a:extLst>
          </p:cNvPr>
          <p:cNvSpPr txBox="1"/>
          <p:nvPr/>
        </p:nvSpPr>
        <p:spPr>
          <a:xfrm>
            <a:off x="10133012" y="4579382"/>
            <a:ext cx="617564" cy="461665"/>
          </a:xfrm>
          <a:prstGeom prst="rect">
            <a:avLst/>
          </a:prstGeom>
          <a:solidFill>
            <a:srgbClr val="CBDEDE"/>
          </a:solidFill>
        </p:spPr>
        <p:txBody>
          <a:bodyPr wrap="square" rtlCol="0">
            <a:spAutoFit/>
          </a:bodyPr>
          <a:lstStyle/>
          <a:p>
            <a:r>
              <a:rPr lang="en-US" b="1" dirty="0">
                <a:solidFill>
                  <a:schemeClr val="bg1"/>
                </a:solidFill>
              </a:rPr>
              <a:t>65</a:t>
            </a:r>
          </a:p>
        </p:txBody>
      </p:sp>
    </p:spTree>
    <p:extLst>
      <p:ext uri="{BB962C8B-B14F-4D97-AF65-F5344CB8AC3E}">
        <p14:creationId xmlns:p14="http://schemas.microsoft.com/office/powerpoint/2010/main" val="1421245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500"/>
                            </p:stCondLst>
                            <p:childTnLst>
                              <p:par>
                                <p:cTn id="21" presetID="1" presetClass="exit" presetSubtype="0" fill="hold" grpId="1" nodeType="after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1" presetClass="exit" presetSubtype="0" fill="hold" grpId="1" nodeType="afterEffect">
                                  <p:stCondLst>
                                    <p:cond delay="0"/>
                                  </p:stCondLst>
                                  <p:childTnLst>
                                    <p:set>
                                      <p:cBhvr>
                                        <p:cTn id="37" dur="1" fill="hold">
                                          <p:stCondLst>
                                            <p:cond delay="0"/>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3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800" decel="100000"/>
                                        <p:tgtEl>
                                          <p:spTgt spid="16"/>
                                        </p:tgtEl>
                                      </p:cBhvr>
                                    </p:animEffect>
                                    <p:anim calcmode="lin" valueType="num">
                                      <p:cBhvr>
                                        <p:cTn id="42" dur="800" decel="100000" fill="hold"/>
                                        <p:tgtEl>
                                          <p:spTgt spid="16"/>
                                        </p:tgtEl>
                                        <p:attrNameLst>
                                          <p:attrName>style.rotation</p:attrName>
                                        </p:attrNameLst>
                                      </p:cBhvr>
                                      <p:tavLst>
                                        <p:tav tm="0">
                                          <p:val>
                                            <p:fltVal val="-90"/>
                                          </p:val>
                                        </p:tav>
                                        <p:tav tm="100000">
                                          <p:val>
                                            <p:fltVal val="0"/>
                                          </p:val>
                                        </p:tav>
                                      </p:tavLst>
                                    </p:anim>
                                    <p:anim calcmode="lin" valueType="num">
                                      <p:cBhvr>
                                        <p:cTn id="43" dur="800" decel="100000" fill="hold"/>
                                        <p:tgtEl>
                                          <p:spTgt spid="16"/>
                                        </p:tgtEl>
                                        <p:attrNameLst>
                                          <p:attrName>ppt_x</p:attrName>
                                        </p:attrNameLst>
                                      </p:cBhvr>
                                      <p:tavLst>
                                        <p:tav tm="0">
                                          <p:val>
                                            <p:strVal val="#ppt_x+0.4"/>
                                          </p:val>
                                        </p:tav>
                                        <p:tav tm="100000">
                                          <p:val>
                                            <p:strVal val="#ppt_x-0.05"/>
                                          </p:val>
                                        </p:tav>
                                      </p:tavLst>
                                    </p:anim>
                                    <p:anim calcmode="lin" valueType="num">
                                      <p:cBhvr>
                                        <p:cTn id="44" dur="800" decel="100000" fill="hold"/>
                                        <p:tgtEl>
                                          <p:spTgt spid="16"/>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par>
                          <p:cTn id="56" fill="hold">
                            <p:stCondLst>
                              <p:cond delay="1000"/>
                            </p:stCondLst>
                            <p:childTnLst>
                              <p:par>
                                <p:cTn id="57" presetID="2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8" grpId="0" animBg="1"/>
      <p:bldP spid="8" grpId="1" animBg="1"/>
      <p:bldP spid="11" grpId="0"/>
      <p:bldP spid="12" grpId="0"/>
      <p:bldP spid="13" grpId="0"/>
      <p:bldP spid="14" grpId="0"/>
      <p:bldP spid="15" grpId="0"/>
      <p:bldP spid="16" grpId="0"/>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3DFF7-9348-0E71-EC13-BE1576922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A9CD5-3C0A-8212-5446-E37A308EEDF4}"/>
              </a:ext>
            </a:extLst>
          </p:cNvPr>
          <p:cNvSpPr>
            <a:spLocks noGrp="1"/>
          </p:cNvSpPr>
          <p:nvPr>
            <p:ph type="title"/>
          </p:nvPr>
        </p:nvSpPr>
        <p:spPr>
          <a:xfrm>
            <a:off x="1218883" y="274637"/>
            <a:ext cx="10360501" cy="563563"/>
          </a:xfrm>
        </p:spPr>
        <p:txBody>
          <a:bodyPr>
            <a:normAutofit fontScale="90000"/>
          </a:bodyPr>
          <a:lstStyle/>
          <a:p>
            <a:r>
              <a:rPr lang="en-US" dirty="0"/>
              <a:t>The Operating System</a:t>
            </a:r>
          </a:p>
        </p:txBody>
      </p:sp>
      <p:sp>
        <p:nvSpPr>
          <p:cNvPr id="3" name="Rectangle: Rounded Corners 2">
            <a:extLst>
              <a:ext uri="{FF2B5EF4-FFF2-40B4-BE49-F238E27FC236}">
                <a16:creationId xmlns:a16="http://schemas.microsoft.com/office/drawing/2014/main" id="{3184F04F-DBDA-33D3-2A42-B246669E49EB}"/>
              </a:ext>
            </a:extLst>
          </p:cNvPr>
          <p:cNvSpPr/>
          <p:nvPr/>
        </p:nvSpPr>
        <p:spPr>
          <a:xfrm>
            <a:off x="1293812" y="4419600"/>
            <a:ext cx="3200400" cy="11430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t>Hardware</a:t>
            </a:r>
          </a:p>
        </p:txBody>
      </p:sp>
      <p:sp>
        <p:nvSpPr>
          <p:cNvPr id="4" name="Rectangle: Rounded Corners 3">
            <a:extLst>
              <a:ext uri="{FF2B5EF4-FFF2-40B4-BE49-F238E27FC236}">
                <a16:creationId xmlns:a16="http://schemas.microsoft.com/office/drawing/2014/main" id="{D96A0100-260F-0556-2CDD-F2170F2F057F}"/>
              </a:ext>
            </a:extLst>
          </p:cNvPr>
          <p:cNvSpPr/>
          <p:nvPr/>
        </p:nvSpPr>
        <p:spPr>
          <a:xfrm>
            <a:off x="1293812" y="2933700"/>
            <a:ext cx="3200400" cy="11430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t>Operating System</a:t>
            </a:r>
          </a:p>
        </p:txBody>
      </p:sp>
      <p:sp>
        <p:nvSpPr>
          <p:cNvPr id="5" name="Rectangle: Rounded Corners 4">
            <a:extLst>
              <a:ext uri="{FF2B5EF4-FFF2-40B4-BE49-F238E27FC236}">
                <a16:creationId xmlns:a16="http://schemas.microsoft.com/office/drawing/2014/main" id="{94F9BCA2-EEE1-8AC6-90DB-3BC32EA1D503}"/>
              </a:ext>
            </a:extLst>
          </p:cNvPr>
          <p:cNvSpPr/>
          <p:nvPr/>
        </p:nvSpPr>
        <p:spPr>
          <a:xfrm>
            <a:off x="1293812" y="1447800"/>
            <a:ext cx="320040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Applications</a:t>
            </a:r>
          </a:p>
        </p:txBody>
      </p:sp>
      <p:sp>
        <p:nvSpPr>
          <p:cNvPr id="7" name="Content Placeholder 2">
            <a:extLst>
              <a:ext uri="{FF2B5EF4-FFF2-40B4-BE49-F238E27FC236}">
                <a16:creationId xmlns:a16="http://schemas.microsoft.com/office/drawing/2014/main" id="{E5E496BE-164C-6F2A-76B6-71A3DB89505A}"/>
              </a:ext>
            </a:extLst>
          </p:cNvPr>
          <p:cNvSpPr>
            <a:spLocks noGrp="1"/>
          </p:cNvSpPr>
          <p:nvPr>
            <p:ph sz="half" idx="1"/>
          </p:nvPr>
        </p:nvSpPr>
        <p:spPr>
          <a:xfrm>
            <a:off x="6480160" y="1447435"/>
            <a:ext cx="5078677" cy="4114800"/>
          </a:xfrm>
        </p:spPr>
        <p:txBody>
          <a:bodyPr/>
          <a:lstStyle/>
          <a:p>
            <a:r>
              <a:rPr lang="en-US" dirty="0"/>
              <a:t>Memory Management</a:t>
            </a:r>
          </a:p>
          <a:p>
            <a:r>
              <a:rPr lang="en-US" dirty="0"/>
              <a:t>Process Management</a:t>
            </a:r>
          </a:p>
          <a:p>
            <a:r>
              <a:rPr lang="en-US" dirty="0"/>
              <a:t>Device Management</a:t>
            </a:r>
          </a:p>
          <a:p>
            <a:r>
              <a:rPr lang="en-US" dirty="0"/>
              <a:t>File Management</a:t>
            </a:r>
          </a:p>
          <a:p>
            <a:endParaRPr lang="en-US" dirty="0"/>
          </a:p>
          <a:p>
            <a:r>
              <a:rPr lang="en-US" dirty="0"/>
              <a:t>Security!</a:t>
            </a:r>
          </a:p>
        </p:txBody>
      </p:sp>
      <p:pic>
        <p:nvPicPr>
          <p:cNvPr id="9" name="Picture 8">
            <a:extLst>
              <a:ext uri="{FF2B5EF4-FFF2-40B4-BE49-F238E27FC236}">
                <a16:creationId xmlns:a16="http://schemas.microsoft.com/office/drawing/2014/main" id="{2F56A3B3-8318-DFC8-CAAD-A4790205125E}"/>
              </a:ext>
            </a:extLst>
          </p:cNvPr>
          <p:cNvPicPr>
            <a:picLocks noChangeAspect="1"/>
          </p:cNvPicPr>
          <p:nvPr/>
        </p:nvPicPr>
        <p:blipFill>
          <a:blip r:embed="rId3"/>
          <a:stretch>
            <a:fillRect/>
          </a:stretch>
        </p:blipFill>
        <p:spPr>
          <a:xfrm>
            <a:off x="4618224" y="2895600"/>
            <a:ext cx="1474235" cy="1366496"/>
          </a:xfrm>
          <a:prstGeom prst="rect">
            <a:avLst/>
          </a:prstGeom>
        </p:spPr>
      </p:pic>
    </p:spTree>
    <p:extLst>
      <p:ext uri="{BB962C8B-B14F-4D97-AF65-F5344CB8AC3E}">
        <p14:creationId xmlns:p14="http://schemas.microsoft.com/office/powerpoint/2010/main" val="4217933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DE65-1EE1-5DEA-BA8E-80165C93C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EF832-BF66-6EEB-0369-52C116538ACD}"/>
              </a:ext>
            </a:extLst>
          </p:cNvPr>
          <p:cNvSpPr>
            <a:spLocks noGrp="1"/>
          </p:cNvSpPr>
          <p:nvPr>
            <p:ph type="title"/>
          </p:nvPr>
        </p:nvSpPr>
        <p:spPr>
          <a:xfrm>
            <a:off x="1218883" y="274637"/>
            <a:ext cx="10360501" cy="563563"/>
          </a:xfrm>
        </p:spPr>
        <p:txBody>
          <a:bodyPr>
            <a:normAutofit fontScale="90000"/>
          </a:bodyPr>
          <a:lstStyle/>
          <a:p>
            <a:r>
              <a:rPr lang="en-US" dirty="0"/>
              <a:t>OS Appreciation </a:t>
            </a:r>
          </a:p>
        </p:txBody>
      </p:sp>
      <p:sp>
        <p:nvSpPr>
          <p:cNvPr id="8" name="Content Placeholder 7">
            <a:extLst>
              <a:ext uri="{FF2B5EF4-FFF2-40B4-BE49-F238E27FC236}">
                <a16:creationId xmlns:a16="http://schemas.microsoft.com/office/drawing/2014/main" id="{DD643A2F-9BF2-8B12-4607-E8D603B4EA42}"/>
              </a:ext>
            </a:extLst>
          </p:cNvPr>
          <p:cNvSpPr>
            <a:spLocks noGrp="1"/>
          </p:cNvSpPr>
          <p:nvPr>
            <p:ph sz="half" idx="1"/>
          </p:nvPr>
        </p:nvSpPr>
        <p:spPr>
          <a:xfrm>
            <a:off x="1218883" y="1066800"/>
            <a:ext cx="8380729" cy="5105400"/>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open(“my_awesome_file.txt")</a:t>
            </a:r>
            <a:br>
              <a:rPr lang="en-US" dirty="0"/>
            </a:br>
            <a:endParaRPr lang="en-US" dirty="0"/>
          </a:p>
        </p:txBody>
      </p:sp>
    </p:spTree>
    <p:extLst>
      <p:ext uri="{BB962C8B-B14F-4D97-AF65-F5344CB8AC3E}">
        <p14:creationId xmlns:p14="http://schemas.microsoft.com/office/powerpoint/2010/main" val="2672815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AFDCC-F252-BF6C-A8E7-0D969222A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2D24B-BA29-3ABB-F1A7-E0DB95F9F66E}"/>
              </a:ext>
            </a:extLst>
          </p:cNvPr>
          <p:cNvSpPr>
            <a:spLocks noGrp="1"/>
          </p:cNvSpPr>
          <p:nvPr>
            <p:ph type="title"/>
          </p:nvPr>
        </p:nvSpPr>
        <p:spPr>
          <a:xfrm>
            <a:off x="1218883" y="274637"/>
            <a:ext cx="10360501" cy="563563"/>
          </a:xfrm>
        </p:spPr>
        <p:txBody>
          <a:bodyPr>
            <a:normAutofit fontScale="90000"/>
          </a:bodyPr>
          <a:lstStyle/>
          <a:p>
            <a:r>
              <a:rPr lang="en-US" dirty="0"/>
              <a:t>What is Code - Summary</a:t>
            </a:r>
          </a:p>
        </p:txBody>
      </p:sp>
      <p:pic>
        <p:nvPicPr>
          <p:cNvPr id="4" name="Picture 3">
            <a:extLst>
              <a:ext uri="{FF2B5EF4-FFF2-40B4-BE49-F238E27FC236}">
                <a16:creationId xmlns:a16="http://schemas.microsoft.com/office/drawing/2014/main" id="{723BF6F0-56B8-AB8F-F90F-0164625D4F5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4341812" y="914400"/>
            <a:ext cx="3880794" cy="5834991"/>
          </a:xfrm>
          <a:prstGeom prst="rect">
            <a:avLst/>
          </a:prstGeom>
          <a:ln>
            <a:solidFill>
              <a:srgbClr val="FFC000"/>
            </a:solidFill>
          </a:ln>
        </p:spPr>
      </p:pic>
    </p:spTree>
    <p:extLst>
      <p:ext uri="{BB962C8B-B14F-4D97-AF65-F5344CB8AC3E}">
        <p14:creationId xmlns:p14="http://schemas.microsoft.com/office/powerpoint/2010/main" val="3260071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9EB1D-D177-3ACA-9D61-E8F9FE8F8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794DCA-8A2B-FC61-AA40-9427CCBBB334}"/>
              </a:ext>
            </a:extLst>
          </p:cNvPr>
          <p:cNvSpPr>
            <a:spLocks noGrp="1"/>
          </p:cNvSpPr>
          <p:nvPr>
            <p:ph type="title"/>
          </p:nvPr>
        </p:nvSpPr>
        <p:spPr>
          <a:xfrm>
            <a:off x="1218883" y="274637"/>
            <a:ext cx="10360501" cy="563563"/>
          </a:xfrm>
        </p:spPr>
        <p:txBody>
          <a:bodyPr>
            <a:normAutofit fontScale="90000"/>
          </a:bodyPr>
          <a:lstStyle/>
          <a:p>
            <a:r>
              <a:rPr lang="en-US" dirty="0"/>
              <a:t>High Level Programming</a:t>
            </a:r>
          </a:p>
        </p:txBody>
      </p:sp>
      <p:sp>
        <p:nvSpPr>
          <p:cNvPr id="3" name="Content Placeholder 2">
            <a:extLst>
              <a:ext uri="{FF2B5EF4-FFF2-40B4-BE49-F238E27FC236}">
                <a16:creationId xmlns:a16="http://schemas.microsoft.com/office/drawing/2014/main" id="{D4DCC96B-BED5-B1A6-0A73-7BD1F17CFA1D}"/>
              </a:ext>
            </a:extLst>
          </p:cNvPr>
          <p:cNvSpPr>
            <a:spLocks noGrp="1"/>
          </p:cNvSpPr>
          <p:nvPr>
            <p:ph sz="half" idx="1"/>
          </p:nvPr>
        </p:nvSpPr>
        <p:spPr>
          <a:xfrm>
            <a:off x="1370012" y="1143000"/>
            <a:ext cx="10287000" cy="1905000"/>
          </a:xfrm>
        </p:spPr>
        <p:txBody>
          <a:bodyPr/>
          <a:lstStyle/>
          <a:p>
            <a:r>
              <a:rPr lang="en-US" dirty="0"/>
              <a:t>Easily human readable</a:t>
            </a:r>
          </a:p>
          <a:p>
            <a:r>
              <a:rPr lang="en-US" dirty="0"/>
              <a:t>Hides away the complex details of the physical hardware</a:t>
            </a:r>
          </a:p>
          <a:p>
            <a:r>
              <a:rPr lang="en-US" dirty="0"/>
              <a:t>Execute practical tasks easily with fewer commands</a:t>
            </a:r>
          </a:p>
        </p:txBody>
      </p:sp>
      <p:sp>
        <p:nvSpPr>
          <p:cNvPr id="11" name="TextBox 10">
            <a:extLst>
              <a:ext uri="{FF2B5EF4-FFF2-40B4-BE49-F238E27FC236}">
                <a16:creationId xmlns:a16="http://schemas.microsoft.com/office/drawing/2014/main" id="{0765C26B-3E07-1CF7-4E17-62EC79499F5C}"/>
              </a:ext>
            </a:extLst>
          </p:cNvPr>
          <p:cNvSpPr txBox="1"/>
          <p:nvPr/>
        </p:nvSpPr>
        <p:spPr>
          <a:xfrm>
            <a:off x="9980612" y="17299"/>
            <a:ext cx="2514600" cy="11726287"/>
          </a:xfrm>
          <a:prstGeom prst="rect">
            <a:avLst/>
          </a:prstGeom>
          <a:noFill/>
        </p:spPr>
        <p:txBody>
          <a:bodyPr wrap="square" rtlCol="0">
            <a:spAutoFit/>
          </a:bodyPr>
          <a:lstStyle/>
          <a:p>
            <a:r>
              <a:rPr lang="en-US" sz="2800" dirty="0">
                <a:solidFill>
                  <a:schemeClr val="accent1">
                    <a:lumMod val="60000"/>
                    <a:lumOff val="40000"/>
                  </a:schemeClr>
                </a:solidFill>
              </a:rPr>
              <a:t>Java</a:t>
            </a:r>
          </a:p>
          <a:p>
            <a:r>
              <a:rPr lang="en-US" sz="2800" dirty="0">
                <a:solidFill>
                  <a:schemeClr val="accent1">
                    <a:lumMod val="60000"/>
                    <a:lumOff val="40000"/>
                  </a:schemeClr>
                </a:solidFill>
              </a:rPr>
              <a:t>MATLAB</a:t>
            </a:r>
          </a:p>
          <a:p>
            <a:r>
              <a:rPr lang="en-US" sz="2800" dirty="0">
                <a:solidFill>
                  <a:schemeClr val="accent1">
                    <a:lumMod val="60000"/>
                    <a:lumOff val="40000"/>
                  </a:schemeClr>
                </a:solidFill>
              </a:rPr>
              <a:t>C</a:t>
            </a:r>
          </a:p>
          <a:p>
            <a:r>
              <a:rPr lang="en-US" sz="2800" dirty="0">
                <a:solidFill>
                  <a:schemeClr val="accent1">
                    <a:lumMod val="60000"/>
                    <a:lumOff val="40000"/>
                  </a:schemeClr>
                </a:solidFill>
              </a:rPr>
              <a:t>Python</a:t>
            </a:r>
          </a:p>
          <a:p>
            <a:r>
              <a:rPr lang="en-US" sz="2800" dirty="0" err="1">
                <a:solidFill>
                  <a:schemeClr val="accent1">
                    <a:lumMod val="60000"/>
                    <a:lumOff val="40000"/>
                  </a:schemeClr>
                </a:solidFill>
              </a:rPr>
              <a:t>Javascript</a:t>
            </a:r>
            <a:endParaRPr lang="en-US" sz="2800" dirty="0">
              <a:solidFill>
                <a:schemeClr val="accent1">
                  <a:lumMod val="60000"/>
                  <a:lumOff val="40000"/>
                </a:schemeClr>
              </a:solidFill>
            </a:endParaRPr>
          </a:p>
          <a:p>
            <a:r>
              <a:rPr lang="en-US" sz="2800" dirty="0">
                <a:solidFill>
                  <a:schemeClr val="accent1">
                    <a:lumMod val="60000"/>
                    <a:lumOff val="40000"/>
                  </a:schemeClr>
                </a:solidFill>
              </a:rPr>
              <a:t>Visual Basic</a:t>
            </a:r>
          </a:p>
          <a:p>
            <a:r>
              <a:rPr lang="en-US" sz="2800" dirty="0">
                <a:solidFill>
                  <a:schemeClr val="accent1">
                    <a:lumMod val="60000"/>
                    <a:lumOff val="40000"/>
                  </a:schemeClr>
                </a:solidFill>
              </a:rPr>
              <a:t>Bash</a:t>
            </a:r>
          </a:p>
          <a:p>
            <a:r>
              <a:rPr lang="en-US" sz="2800" dirty="0">
                <a:solidFill>
                  <a:schemeClr val="accent1">
                    <a:lumMod val="60000"/>
                    <a:lumOff val="40000"/>
                  </a:schemeClr>
                </a:solidFill>
              </a:rPr>
              <a:t>C#</a:t>
            </a:r>
          </a:p>
          <a:p>
            <a:r>
              <a:rPr lang="en-US" sz="2800" dirty="0">
                <a:solidFill>
                  <a:schemeClr val="accent1">
                    <a:lumMod val="60000"/>
                    <a:lumOff val="40000"/>
                  </a:schemeClr>
                </a:solidFill>
              </a:rPr>
              <a:t>Rust</a:t>
            </a:r>
          </a:p>
          <a:p>
            <a:r>
              <a:rPr lang="en-US" sz="2800" dirty="0">
                <a:solidFill>
                  <a:schemeClr val="accent1">
                    <a:lumMod val="60000"/>
                    <a:lumOff val="40000"/>
                  </a:schemeClr>
                </a:solidFill>
              </a:rPr>
              <a:t>FORTRAN</a:t>
            </a:r>
          </a:p>
          <a:p>
            <a:r>
              <a:rPr lang="en-US" sz="2800" dirty="0">
                <a:solidFill>
                  <a:schemeClr val="accent1">
                    <a:lumMod val="60000"/>
                    <a:lumOff val="40000"/>
                  </a:schemeClr>
                </a:solidFill>
              </a:rPr>
              <a:t>Cobol</a:t>
            </a:r>
          </a:p>
          <a:p>
            <a:r>
              <a:rPr lang="en-US" sz="2800" dirty="0">
                <a:solidFill>
                  <a:schemeClr val="accent1">
                    <a:lumMod val="60000"/>
                    <a:lumOff val="40000"/>
                  </a:schemeClr>
                </a:solidFill>
              </a:rPr>
              <a:t>R</a:t>
            </a:r>
          </a:p>
          <a:p>
            <a:r>
              <a:rPr lang="en-US" sz="2800" dirty="0">
                <a:solidFill>
                  <a:schemeClr val="accent1">
                    <a:lumMod val="60000"/>
                    <a:lumOff val="40000"/>
                  </a:schemeClr>
                </a:solidFill>
              </a:rPr>
              <a:t>C++</a:t>
            </a:r>
          </a:p>
          <a:p>
            <a:r>
              <a:rPr lang="en-US" sz="2800" dirty="0">
                <a:solidFill>
                  <a:schemeClr val="accent1">
                    <a:lumMod val="60000"/>
                    <a:lumOff val="40000"/>
                  </a:schemeClr>
                </a:solidFill>
              </a:rPr>
              <a:t>Go</a:t>
            </a:r>
          </a:p>
          <a:p>
            <a:r>
              <a:rPr lang="en-US" sz="2800" dirty="0">
                <a:solidFill>
                  <a:schemeClr val="accent1">
                    <a:lumMod val="60000"/>
                    <a:lumOff val="40000"/>
                  </a:schemeClr>
                </a:solidFill>
              </a:rPr>
              <a:t>Lisp</a:t>
            </a:r>
          </a:p>
          <a:p>
            <a:r>
              <a:rPr lang="en-US" sz="2800" dirty="0" err="1">
                <a:solidFill>
                  <a:schemeClr val="accent1">
                    <a:lumMod val="60000"/>
                    <a:lumOff val="40000"/>
                  </a:schemeClr>
                </a:solidFill>
              </a:rPr>
              <a:t>Powershell</a:t>
            </a:r>
            <a:endParaRPr lang="en-US" sz="2800" dirty="0">
              <a:solidFill>
                <a:schemeClr val="accent1">
                  <a:lumMod val="60000"/>
                  <a:lumOff val="40000"/>
                </a:schemeClr>
              </a:solidFill>
            </a:endParaRPr>
          </a:p>
          <a:p>
            <a:r>
              <a:rPr lang="en-US" sz="2800" dirty="0">
                <a:solidFill>
                  <a:schemeClr val="accent1">
                    <a:lumMod val="60000"/>
                    <a:lumOff val="40000"/>
                  </a:schemeClr>
                </a:solidFill>
              </a:rPr>
              <a:t>Scala</a:t>
            </a:r>
          </a:p>
          <a:p>
            <a:r>
              <a:rPr lang="en-US" sz="2800" dirty="0">
                <a:solidFill>
                  <a:schemeClr val="accent1">
                    <a:lumMod val="60000"/>
                    <a:lumOff val="40000"/>
                  </a:schemeClr>
                </a:solidFill>
              </a:rPr>
              <a:t>Objective C</a:t>
            </a:r>
          </a:p>
          <a:p>
            <a:r>
              <a:rPr lang="en-US" sz="2800" dirty="0">
                <a:solidFill>
                  <a:schemeClr val="accent1">
                    <a:lumMod val="60000"/>
                    <a:lumOff val="40000"/>
                  </a:schemeClr>
                </a:solidFill>
              </a:rPr>
              <a:t>Pearl</a:t>
            </a:r>
          </a:p>
          <a:p>
            <a:r>
              <a:rPr lang="en-US" sz="2800" dirty="0">
                <a:solidFill>
                  <a:schemeClr val="accent1">
                    <a:lumMod val="60000"/>
                    <a:lumOff val="40000"/>
                  </a:schemeClr>
                </a:solidFill>
              </a:rPr>
              <a:t>Swift</a:t>
            </a:r>
          </a:p>
          <a:p>
            <a:r>
              <a:rPr lang="en-US" sz="2800" dirty="0">
                <a:solidFill>
                  <a:schemeClr val="accent1">
                    <a:lumMod val="60000"/>
                    <a:lumOff val="40000"/>
                  </a:schemeClr>
                </a:solidFill>
              </a:rPr>
              <a:t>Kotlin</a:t>
            </a:r>
          </a:p>
          <a:p>
            <a:r>
              <a:rPr lang="en-US" sz="2800" dirty="0">
                <a:solidFill>
                  <a:schemeClr val="accent1">
                    <a:lumMod val="60000"/>
                    <a:lumOff val="40000"/>
                  </a:schemeClr>
                </a:solidFill>
              </a:rPr>
              <a:t>Julia</a:t>
            </a:r>
          </a:p>
          <a:p>
            <a:r>
              <a:rPr lang="en-US" sz="2800" dirty="0">
                <a:solidFill>
                  <a:schemeClr val="accent1">
                    <a:lumMod val="60000"/>
                    <a:lumOff val="40000"/>
                  </a:schemeClr>
                </a:solidFill>
              </a:rPr>
              <a:t>Haskell</a:t>
            </a:r>
          </a:p>
          <a:p>
            <a:r>
              <a:rPr lang="en-US" sz="2800" dirty="0">
                <a:solidFill>
                  <a:schemeClr val="accent1">
                    <a:lumMod val="60000"/>
                    <a:lumOff val="40000"/>
                  </a:schemeClr>
                </a:solidFill>
              </a:rPr>
              <a:t>Batch</a:t>
            </a:r>
          </a:p>
          <a:p>
            <a:r>
              <a:rPr lang="en-US" sz="2800" dirty="0">
                <a:solidFill>
                  <a:schemeClr val="accent1">
                    <a:lumMod val="60000"/>
                    <a:lumOff val="40000"/>
                  </a:schemeClr>
                </a:solidFill>
              </a:rPr>
              <a:t>Ruby</a:t>
            </a:r>
          </a:p>
          <a:p>
            <a:endParaRPr lang="en-US" sz="2800" dirty="0">
              <a:solidFill>
                <a:schemeClr val="accent1">
                  <a:lumMod val="60000"/>
                  <a:lumOff val="40000"/>
                </a:schemeClr>
              </a:solidFill>
            </a:endParaRPr>
          </a:p>
          <a:p>
            <a:endParaRPr lang="en-US" sz="2800" dirty="0">
              <a:solidFill>
                <a:schemeClr val="accent1">
                  <a:lumMod val="60000"/>
                  <a:lumOff val="40000"/>
                </a:schemeClr>
              </a:solidFill>
            </a:endParaRPr>
          </a:p>
        </p:txBody>
      </p:sp>
    </p:spTree>
    <p:extLst>
      <p:ext uri="{BB962C8B-B14F-4D97-AF65-F5344CB8AC3E}">
        <p14:creationId xmlns:p14="http://schemas.microsoft.com/office/powerpoint/2010/main" val="2057784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repeatCount="indefinite" fill="hold" grpId="0" nodeType="withEffect">
                                  <p:stCondLst>
                                    <p:cond delay="300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20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8" dur="20000" fill="hold"/>
                                        <p:tgtEl>
                                          <p:spTgt spid="11">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repeatCount="indefinite" fill="hold" grpId="0" nodeType="withEffect">
                                  <p:stCondLst>
                                    <p:cond delay="300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p:cTn id="11" dur="20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2" dur="20000" fill="hold"/>
                                        <p:tgtEl>
                                          <p:spTgt spid="11">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repeatCount="indefinite" fill="hold" grpId="0" nodeType="withEffect">
                                  <p:stCondLst>
                                    <p:cond delay="300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p:cTn id="15" dur="20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20000" fill="hold"/>
                                        <p:tgtEl>
                                          <p:spTgt spid="11">
                                            <p:txEl>
                                              <p:pRg st="2" end="2"/>
                                            </p:txEl>
                                          </p:spTgt>
                                        </p:tgtEl>
                                        <p:attrNameLst>
                                          <p:attrName>ppt_y</p:attrName>
                                        </p:attrNameLst>
                                      </p:cBhvr>
                                      <p:tavLst>
                                        <p:tav tm="0">
                                          <p:val>
                                            <p:strVal val="#ppt_y+1"/>
                                          </p:val>
                                        </p:tav>
                                        <p:tav tm="100000">
                                          <p:val>
                                            <p:strVal val="#ppt_y-1"/>
                                          </p:val>
                                        </p:tav>
                                      </p:tavLst>
                                    </p:anim>
                                  </p:childTnLst>
                                </p:cTn>
                              </p:par>
                              <p:par>
                                <p:cTn id="17" presetID="28" presetClass="entr" presetSubtype="0" repeatCount="indefinite" fill="hold" grpId="0" nodeType="withEffect">
                                  <p:stCondLst>
                                    <p:cond delay="3000"/>
                                  </p:stCondLst>
                                  <p:childTnLst>
                                    <p:set>
                                      <p:cBhvr>
                                        <p:cTn id="18" dur="1" fill="hold">
                                          <p:stCondLst>
                                            <p:cond delay="0"/>
                                          </p:stCondLst>
                                        </p:cTn>
                                        <p:tgtEl>
                                          <p:spTgt spid="11">
                                            <p:txEl>
                                              <p:pRg st="3" end="3"/>
                                            </p:txEl>
                                          </p:spTgt>
                                        </p:tgtEl>
                                        <p:attrNameLst>
                                          <p:attrName>style.visibility</p:attrName>
                                        </p:attrNameLst>
                                      </p:cBhvr>
                                      <p:to>
                                        <p:strVal val="visible"/>
                                      </p:to>
                                    </p:set>
                                    <p:anim calcmode="lin" valueType="num">
                                      <p:cBhvr>
                                        <p:cTn id="19" dur="20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0" dur="20000" fill="hold"/>
                                        <p:tgtEl>
                                          <p:spTgt spid="11">
                                            <p:txEl>
                                              <p:pRg st="3" end="3"/>
                                            </p:txEl>
                                          </p:spTgt>
                                        </p:tgtEl>
                                        <p:attrNameLst>
                                          <p:attrName>ppt_y</p:attrName>
                                        </p:attrNameLst>
                                      </p:cBhvr>
                                      <p:tavLst>
                                        <p:tav tm="0">
                                          <p:val>
                                            <p:strVal val="#ppt_y+1"/>
                                          </p:val>
                                        </p:tav>
                                        <p:tav tm="100000">
                                          <p:val>
                                            <p:strVal val="#ppt_y-1"/>
                                          </p:val>
                                        </p:tav>
                                      </p:tavLst>
                                    </p:anim>
                                  </p:childTnLst>
                                </p:cTn>
                              </p:par>
                              <p:par>
                                <p:cTn id="21" presetID="28" presetClass="entr" presetSubtype="0" repeatCount="indefinite" fill="hold" grpId="0" nodeType="withEffect">
                                  <p:stCondLst>
                                    <p:cond delay="3000"/>
                                  </p:stCondLst>
                                  <p:childTnLst>
                                    <p:set>
                                      <p:cBhvr>
                                        <p:cTn id="22" dur="1" fill="hold">
                                          <p:stCondLst>
                                            <p:cond delay="0"/>
                                          </p:stCondLst>
                                        </p:cTn>
                                        <p:tgtEl>
                                          <p:spTgt spid="11">
                                            <p:txEl>
                                              <p:pRg st="4" end="4"/>
                                            </p:txEl>
                                          </p:spTgt>
                                        </p:tgtEl>
                                        <p:attrNameLst>
                                          <p:attrName>style.visibility</p:attrName>
                                        </p:attrNameLst>
                                      </p:cBhvr>
                                      <p:to>
                                        <p:strVal val="visible"/>
                                      </p:to>
                                    </p:set>
                                    <p:anim calcmode="lin" valueType="num">
                                      <p:cBhvr>
                                        <p:cTn id="23" dur="20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4" dur="20000" fill="hold"/>
                                        <p:tgtEl>
                                          <p:spTgt spid="11">
                                            <p:txEl>
                                              <p:pRg st="4" end="4"/>
                                            </p:txEl>
                                          </p:spTgt>
                                        </p:tgtEl>
                                        <p:attrNameLst>
                                          <p:attrName>ppt_y</p:attrName>
                                        </p:attrNameLst>
                                      </p:cBhvr>
                                      <p:tavLst>
                                        <p:tav tm="0">
                                          <p:val>
                                            <p:strVal val="#ppt_y+1"/>
                                          </p:val>
                                        </p:tav>
                                        <p:tav tm="100000">
                                          <p:val>
                                            <p:strVal val="#ppt_y-1"/>
                                          </p:val>
                                        </p:tav>
                                      </p:tavLst>
                                    </p:anim>
                                  </p:childTnLst>
                                </p:cTn>
                              </p:par>
                              <p:par>
                                <p:cTn id="25" presetID="28" presetClass="entr" presetSubtype="0" repeatCount="indefinite" fill="hold" grpId="0" nodeType="withEffect">
                                  <p:stCondLst>
                                    <p:cond delay="3000"/>
                                  </p:stCondLst>
                                  <p:childTnLst>
                                    <p:set>
                                      <p:cBhvr>
                                        <p:cTn id="26" dur="1" fill="hold">
                                          <p:stCondLst>
                                            <p:cond delay="0"/>
                                          </p:stCondLst>
                                        </p:cTn>
                                        <p:tgtEl>
                                          <p:spTgt spid="11">
                                            <p:txEl>
                                              <p:pRg st="5" end="5"/>
                                            </p:txEl>
                                          </p:spTgt>
                                        </p:tgtEl>
                                        <p:attrNameLst>
                                          <p:attrName>style.visibility</p:attrName>
                                        </p:attrNameLst>
                                      </p:cBhvr>
                                      <p:to>
                                        <p:strVal val="visible"/>
                                      </p:to>
                                    </p:set>
                                    <p:anim calcmode="lin" valueType="num">
                                      <p:cBhvr>
                                        <p:cTn id="27" dur="20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8" dur="20000" fill="hold"/>
                                        <p:tgtEl>
                                          <p:spTgt spid="11">
                                            <p:txEl>
                                              <p:pRg st="5" end="5"/>
                                            </p:txEl>
                                          </p:spTgt>
                                        </p:tgtEl>
                                        <p:attrNameLst>
                                          <p:attrName>ppt_y</p:attrName>
                                        </p:attrNameLst>
                                      </p:cBhvr>
                                      <p:tavLst>
                                        <p:tav tm="0">
                                          <p:val>
                                            <p:strVal val="#ppt_y+1"/>
                                          </p:val>
                                        </p:tav>
                                        <p:tav tm="100000">
                                          <p:val>
                                            <p:strVal val="#ppt_y-1"/>
                                          </p:val>
                                        </p:tav>
                                      </p:tavLst>
                                    </p:anim>
                                  </p:childTnLst>
                                </p:cTn>
                              </p:par>
                              <p:par>
                                <p:cTn id="29" presetID="28" presetClass="entr" presetSubtype="0" repeatCount="indefinite" fill="hold" grpId="0" nodeType="withEffect">
                                  <p:stCondLst>
                                    <p:cond delay="3000"/>
                                  </p:stCondLst>
                                  <p:childTnLst>
                                    <p:set>
                                      <p:cBhvr>
                                        <p:cTn id="30" dur="1" fill="hold">
                                          <p:stCondLst>
                                            <p:cond delay="0"/>
                                          </p:stCondLst>
                                        </p:cTn>
                                        <p:tgtEl>
                                          <p:spTgt spid="11">
                                            <p:txEl>
                                              <p:pRg st="6" end="6"/>
                                            </p:txEl>
                                          </p:spTgt>
                                        </p:tgtEl>
                                        <p:attrNameLst>
                                          <p:attrName>style.visibility</p:attrName>
                                        </p:attrNameLst>
                                      </p:cBhvr>
                                      <p:to>
                                        <p:strVal val="visible"/>
                                      </p:to>
                                    </p:set>
                                    <p:anim calcmode="lin" valueType="num">
                                      <p:cBhvr>
                                        <p:cTn id="31" dur="20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2" dur="20000" fill="hold"/>
                                        <p:tgtEl>
                                          <p:spTgt spid="11">
                                            <p:txEl>
                                              <p:pRg st="6" end="6"/>
                                            </p:txEl>
                                          </p:spTgt>
                                        </p:tgtEl>
                                        <p:attrNameLst>
                                          <p:attrName>ppt_y</p:attrName>
                                        </p:attrNameLst>
                                      </p:cBhvr>
                                      <p:tavLst>
                                        <p:tav tm="0">
                                          <p:val>
                                            <p:strVal val="#ppt_y+1"/>
                                          </p:val>
                                        </p:tav>
                                        <p:tav tm="100000">
                                          <p:val>
                                            <p:strVal val="#ppt_y-1"/>
                                          </p:val>
                                        </p:tav>
                                      </p:tavLst>
                                    </p:anim>
                                  </p:childTnLst>
                                </p:cTn>
                              </p:par>
                              <p:par>
                                <p:cTn id="33" presetID="28" presetClass="entr" presetSubtype="0" repeatCount="indefinite" fill="hold" grpId="0" nodeType="withEffect">
                                  <p:stCondLst>
                                    <p:cond delay="3000"/>
                                  </p:stCondLst>
                                  <p:childTnLst>
                                    <p:set>
                                      <p:cBhvr>
                                        <p:cTn id="34" dur="1" fill="hold">
                                          <p:stCondLst>
                                            <p:cond delay="0"/>
                                          </p:stCondLst>
                                        </p:cTn>
                                        <p:tgtEl>
                                          <p:spTgt spid="11">
                                            <p:txEl>
                                              <p:pRg st="7" end="7"/>
                                            </p:txEl>
                                          </p:spTgt>
                                        </p:tgtEl>
                                        <p:attrNameLst>
                                          <p:attrName>style.visibility</p:attrName>
                                        </p:attrNameLst>
                                      </p:cBhvr>
                                      <p:to>
                                        <p:strVal val="visible"/>
                                      </p:to>
                                    </p:set>
                                    <p:anim calcmode="lin" valueType="num">
                                      <p:cBhvr>
                                        <p:cTn id="35" dur="20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36" dur="20000" fill="hold"/>
                                        <p:tgtEl>
                                          <p:spTgt spid="11">
                                            <p:txEl>
                                              <p:pRg st="7" end="7"/>
                                            </p:txEl>
                                          </p:spTgt>
                                        </p:tgtEl>
                                        <p:attrNameLst>
                                          <p:attrName>ppt_y</p:attrName>
                                        </p:attrNameLst>
                                      </p:cBhvr>
                                      <p:tavLst>
                                        <p:tav tm="0">
                                          <p:val>
                                            <p:strVal val="#ppt_y+1"/>
                                          </p:val>
                                        </p:tav>
                                        <p:tav tm="100000">
                                          <p:val>
                                            <p:strVal val="#ppt_y-1"/>
                                          </p:val>
                                        </p:tav>
                                      </p:tavLst>
                                    </p:anim>
                                  </p:childTnLst>
                                </p:cTn>
                              </p:par>
                              <p:par>
                                <p:cTn id="37" presetID="28" presetClass="entr" presetSubtype="0" repeatCount="indefinite" fill="hold" grpId="0" nodeType="withEffect">
                                  <p:stCondLst>
                                    <p:cond delay="3000"/>
                                  </p:stCondLst>
                                  <p:childTnLst>
                                    <p:set>
                                      <p:cBhvr>
                                        <p:cTn id="38" dur="1" fill="hold">
                                          <p:stCondLst>
                                            <p:cond delay="0"/>
                                          </p:stCondLst>
                                        </p:cTn>
                                        <p:tgtEl>
                                          <p:spTgt spid="11">
                                            <p:txEl>
                                              <p:pRg st="8" end="8"/>
                                            </p:txEl>
                                          </p:spTgt>
                                        </p:tgtEl>
                                        <p:attrNameLst>
                                          <p:attrName>style.visibility</p:attrName>
                                        </p:attrNameLst>
                                      </p:cBhvr>
                                      <p:to>
                                        <p:strVal val="visible"/>
                                      </p:to>
                                    </p:set>
                                    <p:anim calcmode="lin" valueType="num">
                                      <p:cBhvr>
                                        <p:cTn id="39" dur="20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40" dur="20000" fill="hold"/>
                                        <p:tgtEl>
                                          <p:spTgt spid="11">
                                            <p:txEl>
                                              <p:pRg st="8" end="8"/>
                                            </p:txEl>
                                          </p:spTgt>
                                        </p:tgtEl>
                                        <p:attrNameLst>
                                          <p:attrName>ppt_y</p:attrName>
                                        </p:attrNameLst>
                                      </p:cBhvr>
                                      <p:tavLst>
                                        <p:tav tm="0">
                                          <p:val>
                                            <p:strVal val="#ppt_y+1"/>
                                          </p:val>
                                        </p:tav>
                                        <p:tav tm="100000">
                                          <p:val>
                                            <p:strVal val="#ppt_y-1"/>
                                          </p:val>
                                        </p:tav>
                                      </p:tavLst>
                                    </p:anim>
                                  </p:childTnLst>
                                </p:cTn>
                              </p:par>
                              <p:par>
                                <p:cTn id="41" presetID="28" presetClass="entr" presetSubtype="0" repeatCount="indefinite" fill="hold" grpId="0" nodeType="withEffect">
                                  <p:stCondLst>
                                    <p:cond delay="3000"/>
                                  </p:stCondLst>
                                  <p:childTnLst>
                                    <p:set>
                                      <p:cBhvr>
                                        <p:cTn id="42" dur="1" fill="hold">
                                          <p:stCondLst>
                                            <p:cond delay="0"/>
                                          </p:stCondLst>
                                        </p:cTn>
                                        <p:tgtEl>
                                          <p:spTgt spid="11">
                                            <p:txEl>
                                              <p:pRg st="9" end="9"/>
                                            </p:txEl>
                                          </p:spTgt>
                                        </p:tgtEl>
                                        <p:attrNameLst>
                                          <p:attrName>style.visibility</p:attrName>
                                        </p:attrNameLst>
                                      </p:cBhvr>
                                      <p:to>
                                        <p:strVal val="visible"/>
                                      </p:to>
                                    </p:set>
                                    <p:anim calcmode="lin" valueType="num">
                                      <p:cBhvr>
                                        <p:cTn id="43" dur="20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44" dur="20000" fill="hold"/>
                                        <p:tgtEl>
                                          <p:spTgt spid="11">
                                            <p:txEl>
                                              <p:pRg st="9" end="9"/>
                                            </p:txEl>
                                          </p:spTgt>
                                        </p:tgtEl>
                                        <p:attrNameLst>
                                          <p:attrName>ppt_y</p:attrName>
                                        </p:attrNameLst>
                                      </p:cBhvr>
                                      <p:tavLst>
                                        <p:tav tm="0">
                                          <p:val>
                                            <p:strVal val="#ppt_y+1"/>
                                          </p:val>
                                        </p:tav>
                                        <p:tav tm="100000">
                                          <p:val>
                                            <p:strVal val="#ppt_y-1"/>
                                          </p:val>
                                        </p:tav>
                                      </p:tavLst>
                                    </p:anim>
                                  </p:childTnLst>
                                </p:cTn>
                              </p:par>
                              <p:par>
                                <p:cTn id="45" presetID="28" presetClass="entr" presetSubtype="0" repeatCount="indefinite" fill="hold" grpId="0" nodeType="withEffect">
                                  <p:stCondLst>
                                    <p:cond delay="3000"/>
                                  </p:stCondLst>
                                  <p:childTnLst>
                                    <p:set>
                                      <p:cBhvr>
                                        <p:cTn id="46" dur="1" fill="hold">
                                          <p:stCondLst>
                                            <p:cond delay="0"/>
                                          </p:stCondLst>
                                        </p:cTn>
                                        <p:tgtEl>
                                          <p:spTgt spid="11">
                                            <p:txEl>
                                              <p:pRg st="10" end="10"/>
                                            </p:txEl>
                                          </p:spTgt>
                                        </p:tgtEl>
                                        <p:attrNameLst>
                                          <p:attrName>style.visibility</p:attrName>
                                        </p:attrNameLst>
                                      </p:cBhvr>
                                      <p:to>
                                        <p:strVal val="visible"/>
                                      </p:to>
                                    </p:set>
                                    <p:anim calcmode="lin" valueType="num">
                                      <p:cBhvr>
                                        <p:cTn id="47" dur="20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48" dur="20000" fill="hold"/>
                                        <p:tgtEl>
                                          <p:spTgt spid="11">
                                            <p:txEl>
                                              <p:pRg st="10" end="10"/>
                                            </p:txEl>
                                          </p:spTgt>
                                        </p:tgtEl>
                                        <p:attrNameLst>
                                          <p:attrName>ppt_y</p:attrName>
                                        </p:attrNameLst>
                                      </p:cBhvr>
                                      <p:tavLst>
                                        <p:tav tm="0">
                                          <p:val>
                                            <p:strVal val="#ppt_y+1"/>
                                          </p:val>
                                        </p:tav>
                                        <p:tav tm="100000">
                                          <p:val>
                                            <p:strVal val="#ppt_y-1"/>
                                          </p:val>
                                        </p:tav>
                                      </p:tavLst>
                                    </p:anim>
                                  </p:childTnLst>
                                </p:cTn>
                              </p:par>
                              <p:par>
                                <p:cTn id="49" presetID="28" presetClass="entr" presetSubtype="0" repeatCount="indefinite" fill="hold" grpId="0" nodeType="withEffect">
                                  <p:stCondLst>
                                    <p:cond delay="3000"/>
                                  </p:stCondLst>
                                  <p:childTnLst>
                                    <p:set>
                                      <p:cBhvr>
                                        <p:cTn id="50" dur="1" fill="hold">
                                          <p:stCondLst>
                                            <p:cond delay="0"/>
                                          </p:stCondLst>
                                        </p:cTn>
                                        <p:tgtEl>
                                          <p:spTgt spid="11">
                                            <p:txEl>
                                              <p:pRg st="11" end="11"/>
                                            </p:txEl>
                                          </p:spTgt>
                                        </p:tgtEl>
                                        <p:attrNameLst>
                                          <p:attrName>style.visibility</p:attrName>
                                        </p:attrNameLst>
                                      </p:cBhvr>
                                      <p:to>
                                        <p:strVal val="visible"/>
                                      </p:to>
                                    </p:set>
                                    <p:anim calcmode="lin" valueType="num">
                                      <p:cBhvr>
                                        <p:cTn id="51" dur="20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p:cTn id="52" dur="20000" fill="hold"/>
                                        <p:tgtEl>
                                          <p:spTgt spid="11">
                                            <p:txEl>
                                              <p:pRg st="11" end="11"/>
                                            </p:txEl>
                                          </p:spTgt>
                                        </p:tgtEl>
                                        <p:attrNameLst>
                                          <p:attrName>ppt_y</p:attrName>
                                        </p:attrNameLst>
                                      </p:cBhvr>
                                      <p:tavLst>
                                        <p:tav tm="0">
                                          <p:val>
                                            <p:strVal val="#ppt_y+1"/>
                                          </p:val>
                                        </p:tav>
                                        <p:tav tm="100000">
                                          <p:val>
                                            <p:strVal val="#ppt_y-1"/>
                                          </p:val>
                                        </p:tav>
                                      </p:tavLst>
                                    </p:anim>
                                  </p:childTnLst>
                                </p:cTn>
                              </p:par>
                              <p:par>
                                <p:cTn id="53" presetID="28" presetClass="entr" presetSubtype="0" repeatCount="indefinite" fill="hold" grpId="0" nodeType="withEffect">
                                  <p:stCondLst>
                                    <p:cond delay="3000"/>
                                  </p:stCondLst>
                                  <p:childTnLst>
                                    <p:set>
                                      <p:cBhvr>
                                        <p:cTn id="54" dur="1" fill="hold">
                                          <p:stCondLst>
                                            <p:cond delay="0"/>
                                          </p:stCondLst>
                                        </p:cTn>
                                        <p:tgtEl>
                                          <p:spTgt spid="11">
                                            <p:txEl>
                                              <p:pRg st="12" end="12"/>
                                            </p:txEl>
                                          </p:spTgt>
                                        </p:tgtEl>
                                        <p:attrNameLst>
                                          <p:attrName>style.visibility</p:attrName>
                                        </p:attrNameLst>
                                      </p:cBhvr>
                                      <p:to>
                                        <p:strVal val="visible"/>
                                      </p:to>
                                    </p:set>
                                    <p:anim calcmode="lin" valueType="num">
                                      <p:cBhvr>
                                        <p:cTn id="55" dur="20000" fill="hold"/>
                                        <p:tgtEl>
                                          <p:spTgt spid="11">
                                            <p:txEl>
                                              <p:pRg st="12" end="12"/>
                                            </p:txEl>
                                          </p:spTgt>
                                        </p:tgtEl>
                                        <p:attrNameLst>
                                          <p:attrName>ppt_x</p:attrName>
                                        </p:attrNameLst>
                                      </p:cBhvr>
                                      <p:tavLst>
                                        <p:tav tm="0">
                                          <p:val>
                                            <p:strVal val="#ppt_x"/>
                                          </p:val>
                                        </p:tav>
                                        <p:tav tm="100000">
                                          <p:val>
                                            <p:strVal val="#ppt_x"/>
                                          </p:val>
                                        </p:tav>
                                      </p:tavLst>
                                    </p:anim>
                                    <p:anim calcmode="lin" valueType="num">
                                      <p:cBhvr>
                                        <p:cTn id="56" dur="20000" fill="hold"/>
                                        <p:tgtEl>
                                          <p:spTgt spid="11">
                                            <p:txEl>
                                              <p:pRg st="12" end="12"/>
                                            </p:txEl>
                                          </p:spTgt>
                                        </p:tgtEl>
                                        <p:attrNameLst>
                                          <p:attrName>ppt_y</p:attrName>
                                        </p:attrNameLst>
                                      </p:cBhvr>
                                      <p:tavLst>
                                        <p:tav tm="0">
                                          <p:val>
                                            <p:strVal val="#ppt_y+1"/>
                                          </p:val>
                                        </p:tav>
                                        <p:tav tm="100000">
                                          <p:val>
                                            <p:strVal val="#ppt_y-1"/>
                                          </p:val>
                                        </p:tav>
                                      </p:tavLst>
                                    </p:anim>
                                  </p:childTnLst>
                                </p:cTn>
                              </p:par>
                              <p:par>
                                <p:cTn id="57" presetID="28" presetClass="entr" presetSubtype="0" repeatCount="indefinite" fill="hold" grpId="0" nodeType="withEffect">
                                  <p:stCondLst>
                                    <p:cond delay="3000"/>
                                  </p:stCondLst>
                                  <p:childTnLst>
                                    <p:set>
                                      <p:cBhvr>
                                        <p:cTn id="58" dur="1" fill="hold">
                                          <p:stCondLst>
                                            <p:cond delay="0"/>
                                          </p:stCondLst>
                                        </p:cTn>
                                        <p:tgtEl>
                                          <p:spTgt spid="11">
                                            <p:txEl>
                                              <p:pRg st="13" end="13"/>
                                            </p:txEl>
                                          </p:spTgt>
                                        </p:tgtEl>
                                        <p:attrNameLst>
                                          <p:attrName>style.visibility</p:attrName>
                                        </p:attrNameLst>
                                      </p:cBhvr>
                                      <p:to>
                                        <p:strVal val="visible"/>
                                      </p:to>
                                    </p:set>
                                    <p:anim calcmode="lin" valueType="num">
                                      <p:cBhvr>
                                        <p:cTn id="59" dur="20000" fill="hold"/>
                                        <p:tgtEl>
                                          <p:spTgt spid="11">
                                            <p:txEl>
                                              <p:pRg st="13" end="13"/>
                                            </p:txEl>
                                          </p:spTgt>
                                        </p:tgtEl>
                                        <p:attrNameLst>
                                          <p:attrName>ppt_x</p:attrName>
                                        </p:attrNameLst>
                                      </p:cBhvr>
                                      <p:tavLst>
                                        <p:tav tm="0">
                                          <p:val>
                                            <p:strVal val="#ppt_x"/>
                                          </p:val>
                                        </p:tav>
                                        <p:tav tm="100000">
                                          <p:val>
                                            <p:strVal val="#ppt_x"/>
                                          </p:val>
                                        </p:tav>
                                      </p:tavLst>
                                    </p:anim>
                                    <p:anim calcmode="lin" valueType="num">
                                      <p:cBhvr>
                                        <p:cTn id="60" dur="20000" fill="hold"/>
                                        <p:tgtEl>
                                          <p:spTgt spid="11">
                                            <p:txEl>
                                              <p:pRg st="13" end="13"/>
                                            </p:txEl>
                                          </p:spTgt>
                                        </p:tgtEl>
                                        <p:attrNameLst>
                                          <p:attrName>ppt_y</p:attrName>
                                        </p:attrNameLst>
                                      </p:cBhvr>
                                      <p:tavLst>
                                        <p:tav tm="0">
                                          <p:val>
                                            <p:strVal val="#ppt_y+1"/>
                                          </p:val>
                                        </p:tav>
                                        <p:tav tm="100000">
                                          <p:val>
                                            <p:strVal val="#ppt_y-1"/>
                                          </p:val>
                                        </p:tav>
                                      </p:tavLst>
                                    </p:anim>
                                  </p:childTnLst>
                                </p:cTn>
                              </p:par>
                              <p:par>
                                <p:cTn id="61" presetID="28" presetClass="entr" presetSubtype="0" repeatCount="indefinite" fill="hold" grpId="0" nodeType="withEffect">
                                  <p:stCondLst>
                                    <p:cond delay="3000"/>
                                  </p:stCondLst>
                                  <p:childTnLst>
                                    <p:set>
                                      <p:cBhvr>
                                        <p:cTn id="62" dur="1" fill="hold">
                                          <p:stCondLst>
                                            <p:cond delay="0"/>
                                          </p:stCondLst>
                                        </p:cTn>
                                        <p:tgtEl>
                                          <p:spTgt spid="11">
                                            <p:txEl>
                                              <p:pRg st="14" end="14"/>
                                            </p:txEl>
                                          </p:spTgt>
                                        </p:tgtEl>
                                        <p:attrNameLst>
                                          <p:attrName>style.visibility</p:attrName>
                                        </p:attrNameLst>
                                      </p:cBhvr>
                                      <p:to>
                                        <p:strVal val="visible"/>
                                      </p:to>
                                    </p:set>
                                    <p:anim calcmode="lin" valueType="num">
                                      <p:cBhvr>
                                        <p:cTn id="63" dur="20000" fill="hold"/>
                                        <p:tgtEl>
                                          <p:spTgt spid="11">
                                            <p:txEl>
                                              <p:pRg st="14" end="14"/>
                                            </p:txEl>
                                          </p:spTgt>
                                        </p:tgtEl>
                                        <p:attrNameLst>
                                          <p:attrName>ppt_x</p:attrName>
                                        </p:attrNameLst>
                                      </p:cBhvr>
                                      <p:tavLst>
                                        <p:tav tm="0">
                                          <p:val>
                                            <p:strVal val="#ppt_x"/>
                                          </p:val>
                                        </p:tav>
                                        <p:tav tm="100000">
                                          <p:val>
                                            <p:strVal val="#ppt_x"/>
                                          </p:val>
                                        </p:tav>
                                      </p:tavLst>
                                    </p:anim>
                                    <p:anim calcmode="lin" valueType="num">
                                      <p:cBhvr>
                                        <p:cTn id="64" dur="20000" fill="hold"/>
                                        <p:tgtEl>
                                          <p:spTgt spid="11">
                                            <p:txEl>
                                              <p:pRg st="14" end="14"/>
                                            </p:txEl>
                                          </p:spTgt>
                                        </p:tgtEl>
                                        <p:attrNameLst>
                                          <p:attrName>ppt_y</p:attrName>
                                        </p:attrNameLst>
                                      </p:cBhvr>
                                      <p:tavLst>
                                        <p:tav tm="0">
                                          <p:val>
                                            <p:strVal val="#ppt_y+1"/>
                                          </p:val>
                                        </p:tav>
                                        <p:tav tm="100000">
                                          <p:val>
                                            <p:strVal val="#ppt_y-1"/>
                                          </p:val>
                                        </p:tav>
                                      </p:tavLst>
                                    </p:anim>
                                  </p:childTnLst>
                                </p:cTn>
                              </p:par>
                              <p:par>
                                <p:cTn id="65" presetID="28" presetClass="entr" presetSubtype="0" repeatCount="indefinite" fill="hold" grpId="0" nodeType="withEffect">
                                  <p:stCondLst>
                                    <p:cond delay="3000"/>
                                  </p:stCondLst>
                                  <p:childTnLst>
                                    <p:set>
                                      <p:cBhvr>
                                        <p:cTn id="66" dur="1" fill="hold">
                                          <p:stCondLst>
                                            <p:cond delay="0"/>
                                          </p:stCondLst>
                                        </p:cTn>
                                        <p:tgtEl>
                                          <p:spTgt spid="11">
                                            <p:txEl>
                                              <p:pRg st="15" end="15"/>
                                            </p:txEl>
                                          </p:spTgt>
                                        </p:tgtEl>
                                        <p:attrNameLst>
                                          <p:attrName>style.visibility</p:attrName>
                                        </p:attrNameLst>
                                      </p:cBhvr>
                                      <p:to>
                                        <p:strVal val="visible"/>
                                      </p:to>
                                    </p:set>
                                    <p:anim calcmode="lin" valueType="num">
                                      <p:cBhvr>
                                        <p:cTn id="67" dur="20000" fill="hold"/>
                                        <p:tgtEl>
                                          <p:spTgt spid="11">
                                            <p:txEl>
                                              <p:pRg st="15" end="15"/>
                                            </p:txEl>
                                          </p:spTgt>
                                        </p:tgtEl>
                                        <p:attrNameLst>
                                          <p:attrName>ppt_x</p:attrName>
                                        </p:attrNameLst>
                                      </p:cBhvr>
                                      <p:tavLst>
                                        <p:tav tm="0">
                                          <p:val>
                                            <p:strVal val="#ppt_x"/>
                                          </p:val>
                                        </p:tav>
                                        <p:tav tm="100000">
                                          <p:val>
                                            <p:strVal val="#ppt_x"/>
                                          </p:val>
                                        </p:tav>
                                      </p:tavLst>
                                    </p:anim>
                                    <p:anim calcmode="lin" valueType="num">
                                      <p:cBhvr>
                                        <p:cTn id="68" dur="20000" fill="hold"/>
                                        <p:tgtEl>
                                          <p:spTgt spid="11">
                                            <p:txEl>
                                              <p:pRg st="15" end="15"/>
                                            </p:txEl>
                                          </p:spTgt>
                                        </p:tgtEl>
                                        <p:attrNameLst>
                                          <p:attrName>ppt_y</p:attrName>
                                        </p:attrNameLst>
                                      </p:cBhvr>
                                      <p:tavLst>
                                        <p:tav tm="0">
                                          <p:val>
                                            <p:strVal val="#ppt_y+1"/>
                                          </p:val>
                                        </p:tav>
                                        <p:tav tm="100000">
                                          <p:val>
                                            <p:strVal val="#ppt_y-1"/>
                                          </p:val>
                                        </p:tav>
                                      </p:tavLst>
                                    </p:anim>
                                  </p:childTnLst>
                                </p:cTn>
                              </p:par>
                              <p:par>
                                <p:cTn id="69" presetID="28" presetClass="entr" presetSubtype="0" repeatCount="indefinite" fill="hold" grpId="0" nodeType="withEffect">
                                  <p:stCondLst>
                                    <p:cond delay="3000"/>
                                  </p:stCondLst>
                                  <p:childTnLst>
                                    <p:set>
                                      <p:cBhvr>
                                        <p:cTn id="70" dur="1" fill="hold">
                                          <p:stCondLst>
                                            <p:cond delay="0"/>
                                          </p:stCondLst>
                                        </p:cTn>
                                        <p:tgtEl>
                                          <p:spTgt spid="11">
                                            <p:txEl>
                                              <p:pRg st="16" end="16"/>
                                            </p:txEl>
                                          </p:spTgt>
                                        </p:tgtEl>
                                        <p:attrNameLst>
                                          <p:attrName>style.visibility</p:attrName>
                                        </p:attrNameLst>
                                      </p:cBhvr>
                                      <p:to>
                                        <p:strVal val="visible"/>
                                      </p:to>
                                    </p:set>
                                    <p:anim calcmode="lin" valueType="num">
                                      <p:cBhvr>
                                        <p:cTn id="71" dur="20000" fill="hold"/>
                                        <p:tgtEl>
                                          <p:spTgt spid="11">
                                            <p:txEl>
                                              <p:pRg st="16" end="16"/>
                                            </p:txEl>
                                          </p:spTgt>
                                        </p:tgtEl>
                                        <p:attrNameLst>
                                          <p:attrName>ppt_x</p:attrName>
                                        </p:attrNameLst>
                                      </p:cBhvr>
                                      <p:tavLst>
                                        <p:tav tm="0">
                                          <p:val>
                                            <p:strVal val="#ppt_x"/>
                                          </p:val>
                                        </p:tav>
                                        <p:tav tm="100000">
                                          <p:val>
                                            <p:strVal val="#ppt_x"/>
                                          </p:val>
                                        </p:tav>
                                      </p:tavLst>
                                    </p:anim>
                                    <p:anim calcmode="lin" valueType="num">
                                      <p:cBhvr>
                                        <p:cTn id="72" dur="20000" fill="hold"/>
                                        <p:tgtEl>
                                          <p:spTgt spid="11">
                                            <p:txEl>
                                              <p:pRg st="16" end="16"/>
                                            </p:txEl>
                                          </p:spTgt>
                                        </p:tgtEl>
                                        <p:attrNameLst>
                                          <p:attrName>ppt_y</p:attrName>
                                        </p:attrNameLst>
                                      </p:cBhvr>
                                      <p:tavLst>
                                        <p:tav tm="0">
                                          <p:val>
                                            <p:strVal val="#ppt_y+1"/>
                                          </p:val>
                                        </p:tav>
                                        <p:tav tm="100000">
                                          <p:val>
                                            <p:strVal val="#ppt_y-1"/>
                                          </p:val>
                                        </p:tav>
                                      </p:tavLst>
                                    </p:anim>
                                  </p:childTnLst>
                                </p:cTn>
                              </p:par>
                              <p:par>
                                <p:cTn id="73" presetID="28" presetClass="entr" presetSubtype="0" repeatCount="indefinite" fill="hold" grpId="0" nodeType="withEffect">
                                  <p:stCondLst>
                                    <p:cond delay="3000"/>
                                  </p:stCondLst>
                                  <p:childTnLst>
                                    <p:set>
                                      <p:cBhvr>
                                        <p:cTn id="74" dur="1" fill="hold">
                                          <p:stCondLst>
                                            <p:cond delay="0"/>
                                          </p:stCondLst>
                                        </p:cTn>
                                        <p:tgtEl>
                                          <p:spTgt spid="11">
                                            <p:txEl>
                                              <p:pRg st="17" end="17"/>
                                            </p:txEl>
                                          </p:spTgt>
                                        </p:tgtEl>
                                        <p:attrNameLst>
                                          <p:attrName>style.visibility</p:attrName>
                                        </p:attrNameLst>
                                      </p:cBhvr>
                                      <p:to>
                                        <p:strVal val="visible"/>
                                      </p:to>
                                    </p:set>
                                    <p:anim calcmode="lin" valueType="num">
                                      <p:cBhvr>
                                        <p:cTn id="75" dur="20000" fill="hold"/>
                                        <p:tgtEl>
                                          <p:spTgt spid="11">
                                            <p:txEl>
                                              <p:pRg st="17" end="17"/>
                                            </p:txEl>
                                          </p:spTgt>
                                        </p:tgtEl>
                                        <p:attrNameLst>
                                          <p:attrName>ppt_x</p:attrName>
                                        </p:attrNameLst>
                                      </p:cBhvr>
                                      <p:tavLst>
                                        <p:tav tm="0">
                                          <p:val>
                                            <p:strVal val="#ppt_x"/>
                                          </p:val>
                                        </p:tav>
                                        <p:tav tm="100000">
                                          <p:val>
                                            <p:strVal val="#ppt_x"/>
                                          </p:val>
                                        </p:tav>
                                      </p:tavLst>
                                    </p:anim>
                                    <p:anim calcmode="lin" valueType="num">
                                      <p:cBhvr>
                                        <p:cTn id="76" dur="20000" fill="hold"/>
                                        <p:tgtEl>
                                          <p:spTgt spid="11">
                                            <p:txEl>
                                              <p:pRg st="17" end="17"/>
                                            </p:txEl>
                                          </p:spTgt>
                                        </p:tgtEl>
                                        <p:attrNameLst>
                                          <p:attrName>ppt_y</p:attrName>
                                        </p:attrNameLst>
                                      </p:cBhvr>
                                      <p:tavLst>
                                        <p:tav tm="0">
                                          <p:val>
                                            <p:strVal val="#ppt_y+1"/>
                                          </p:val>
                                        </p:tav>
                                        <p:tav tm="100000">
                                          <p:val>
                                            <p:strVal val="#ppt_y-1"/>
                                          </p:val>
                                        </p:tav>
                                      </p:tavLst>
                                    </p:anim>
                                  </p:childTnLst>
                                </p:cTn>
                              </p:par>
                              <p:par>
                                <p:cTn id="77" presetID="28" presetClass="entr" presetSubtype="0" repeatCount="indefinite" fill="hold" grpId="0" nodeType="withEffect">
                                  <p:stCondLst>
                                    <p:cond delay="3000"/>
                                  </p:stCondLst>
                                  <p:childTnLst>
                                    <p:set>
                                      <p:cBhvr>
                                        <p:cTn id="78" dur="1" fill="hold">
                                          <p:stCondLst>
                                            <p:cond delay="0"/>
                                          </p:stCondLst>
                                        </p:cTn>
                                        <p:tgtEl>
                                          <p:spTgt spid="11">
                                            <p:txEl>
                                              <p:pRg st="18" end="18"/>
                                            </p:txEl>
                                          </p:spTgt>
                                        </p:tgtEl>
                                        <p:attrNameLst>
                                          <p:attrName>style.visibility</p:attrName>
                                        </p:attrNameLst>
                                      </p:cBhvr>
                                      <p:to>
                                        <p:strVal val="visible"/>
                                      </p:to>
                                    </p:set>
                                    <p:anim calcmode="lin" valueType="num">
                                      <p:cBhvr>
                                        <p:cTn id="79" dur="20000" fill="hold"/>
                                        <p:tgtEl>
                                          <p:spTgt spid="11">
                                            <p:txEl>
                                              <p:pRg st="18" end="18"/>
                                            </p:txEl>
                                          </p:spTgt>
                                        </p:tgtEl>
                                        <p:attrNameLst>
                                          <p:attrName>ppt_x</p:attrName>
                                        </p:attrNameLst>
                                      </p:cBhvr>
                                      <p:tavLst>
                                        <p:tav tm="0">
                                          <p:val>
                                            <p:strVal val="#ppt_x"/>
                                          </p:val>
                                        </p:tav>
                                        <p:tav tm="100000">
                                          <p:val>
                                            <p:strVal val="#ppt_x"/>
                                          </p:val>
                                        </p:tav>
                                      </p:tavLst>
                                    </p:anim>
                                    <p:anim calcmode="lin" valueType="num">
                                      <p:cBhvr>
                                        <p:cTn id="80" dur="20000" fill="hold"/>
                                        <p:tgtEl>
                                          <p:spTgt spid="11">
                                            <p:txEl>
                                              <p:pRg st="18" end="18"/>
                                            </p:txEl>
                                          </p:spTgt>
                                        </p:tgtEl>
                                        <p:attrNameLst>
                                          <p:attrName>ppt_y</p:attrName>
                                        </p:attrNameLst>
                                      </p:cBhvr>
                                      <p:tavLst>
                                        <p:tav tm="0">
                                          <p:val>
                                            <p:strVal val="#ppt_y+1"/>
                                          </p:val>
                                        </p:tav>
                                        <p:tav tm="100000">
                                          <p:val>
                                            <p:strVal val="#ppt_y-1"/>
                                          </p:val>
                                        </p:tav>
                                      </p:tavLst>
                                    </p:anim>
                                  </p:childTnLst>
                                </p:cTn>
                              </p:par>
                              <p:par>
                                <p:cTn id="81" presetID="28" presetClass="entr" presetSubtype="0" repeatCount="indefinite" fill="hold" grpId="0" nodeType="withEffect">
                                  <p:stCondLst>
                                    <p:cond delay="3000"/>
                                  </p:stCondLst>
                                  <p:childTnLst>
                                    <p:set>
                                      <p:cBhvr>
                                        <p:cTn id="82" dur="1" fill="hold">
                                          <p:stCondLst>
                                            <p:cond delay="0"/>
                                          </p:stCondLst>
                                        </p:cTn>
                                        <p:tgtEl>
                                          <p:spTgt spid="11">
                                            <p:txEl>
                                              <p:pRg st="19" end="19"/>
                                            </p:txEl>
                                          </p:spTgt>
                                        </p:tgtEl>
                                        <p:attrNameLst>
                                          <p:attrName>style.visibility</p:attrName>
                                        </p:attrNameLst>
                                      </p:cBhvr>
                                      <p:to>
                                        <p:strVal val="visible"/>
                                      </p:to>
                                    </p:set>
                                    <p:anim calcmode="lin" valueType="num">
                                      <p:cBhvr>
                                        <p:cTn id="83" dur="20000" fill="hold"/>
                                        <p:tgtEl>
                                          <p:spTgt spid="11">
                                            <p:txEl>
                                              <p:pRg st="19" end="19"/>
                                            </p:txEl>
                                          </p:spTgt>
                                        </p:tgtEl>
                                        <p:attrNameLst>
                                          <p:attrName>ppt_x</p:attrName>
                                        </p:attrNameLst>
                                      </p:cBhvr>
                                      <p:tavLst>
                                        <p:tav tm="0">
                                          <p:val>
                                            <p:strVal val="#ppt_x"/>
                                          </p:val>
                                        </p:tav>
                                        <p:tav tm="100000">
                                          <p:val>
                                            <p:strVal val="#ppt_x"/>
                                          </p:val>
                                        </p:tav>
                                      </p:tavLst>
                                    </p:anim>
                                    <p:anim calcmode="lin" valueType="num">
                                      <p:cBhvr>
                                        <p:cTn id="84" dur="20000" fill="hold"/>
                                        <p:tgtEl>
                                          <p:spTgt spid="11">
                                            <p:txEl>
                                              <p:pRg st="19" end="19"/>
                                            </p:txEl>
                                          </p:spTgt>
                                        </p:tgtEl>
                                        <p:attrNameLst>
                                          <p:attrName>ppt_y</p:attrName>
                                        </p:attrNameLst>
                                      </p:cBhvr>
                                      <p:tavLst>
                                        <p:tav tm="0">
                                          <p:val>
                                            <p:strVal val="#ppt_y+1"/>
                                          </p:val>
                                        </p:tav>
                                        <p:tav tm="100000">
                                          <p:val>
                                            <p:strVal val="#ppt_y-1"/>
                                          </p:val>
                                        </p:tav>
                                      </p:tavLst>
                                    </p:anim>
                                  </p:childTnLst>
                                </p:cTn>
                              </p:par>
                              <p:par>
                                <p:cTn id="85" presetID="28" presetClass="entr" presetSubtype="0" repeatCount="indefinite" fill="hold" grpId="0" nodeType="withEffect">
                                  <p:stCondLst>
                                    <p:cond delay="3000"/>
                                  </p:stCondLst>
                                  <p:childTnLst>
                                    <p:set>
                                      <p:cBhvr>
                                        <p:cTn id="86" dur="1" fill="hold">
                                          <p:stCondLst>
                                            <p:cond delay="0"/>
                                          </p:stCondLst>
                                        </p:cTn>
                                        <p:tgtEl>
                                          <p:spTgt spid="11">
                                            <p:txEl>
                                              <p:pRg st="20" end="20"/>
                                            </p:txEl>
                                          </p:spTgt>
                                        </p:tgtEl>
                                        <p:attrNameLst>
                                          <p:attrName>style.visibility</p:attrName>
                                        </p:attrNameLst>
                                      </p:cBhvr>
                                      <p:to>
                                        <p:strVal val="visible"/>
                                      </p:to>
                                    </p:set>
                                    <p:anim calcmode="lin" valueType="num">
                                      <p:cBhvr>
                                        <p:cTn id="87" dur="20000" fill="hold"/>
                                        <p:tgtEl>
                                          <p:spTgt spid="11">
                                            <p:txEl>
                                              <p:pRg st="20" end="20"/>
                                            </p:txEl>
                                          </p:spTgt>
                                        </p:tgtEl>
                                        <p:attrNameLst>
                                          <p:attrName>ppt_x</p:attrName>
                                        </p:attrNameLst>
                                      </p:cBhvr>
                                      <p:tavLst>
                                        <p:tav tm="0">
                                          <p:val>
                                            <p:strVal val="#ppt_x"/>
                                          </p:val>
                                        </p:tav>
                                        <p:tav tm="100000">
                                          <p:val>
                                            <p:strVal val="#ppt_x"/>
                                          </p:val>
                                        </p:tav>
                                      </p:tavLst>
                                    </p:anim>
                                    <p:anim calcmode="lin" valueType="num">
                                      <p:cBhvr>
                                        <p:cTn id="88" dur="20000" fill="hold"/>
                                        <p:tgtEl>
                                          <p:spTgt spid="11">
                                            <p:txEl>
                                              <p:pRg st="20" end="20"/>
                                            </p:txEl>
                                          </p:spTgt>
                                        </p:tgtEl>
                                        <p:attrNameLst>
                                          <p:attrName>ppt_y</p:attrName>
                                        </p:attrNameLst>
                                      </p:cBhvr>
                                      <p:tavLst>
                                        <p:tav tm="0">
                                          <p:val>
                                            <p:strVal val="#ppt_y+1"/>
                                          </p:val>
                                        </p:tav>
                                        <p:tav tm="100000">
                                          <p:val>
                                            <p:strVal val="#ppt_y-1"/>
                                          </p:val>
                                        </p:tav>
                                      </p:tavLst>
                                    </p:anim>
                                  </p:childTnLst>
                                </p:cTn>
                              </p:par>
                              <p:par>
                                <p:cTn id="89" presetID="28" presetClass="entr" presetSubtype="0" repeatCount="indefinite" fill="hold" grpId="0" nodeType="withEffect">
                                  <p:stCondLst>
                                    <p:cond delay="3000"/>
                                  </p:stCondLst>
                                  <p:childTnLst>
                                    <p:set>
                                      <p:cBhvr>
                                        <p:cTn id="90" dur="1" fill="hold">
                                          <p:stCondLst>
                                            <p:cond delay="0"/>
                                          </p:stCondLst>
                                        </p:cTn>
                                        <p:tgtEl>
                                          <p:spTgt spid="11">
                                            <p:txEl>
                                              <p:pRg st="21" end="21"/>
                                            </p:txEl>
                                          </p:spTgt>
                                        </p:tgtEl>
                                        <p:attrNameLst>
                                          <p:attrName>style.visibility</p:attrName>
                                        </p:attrNameLst>
                                      </p:cBhvr>
                                      <p:to>
                                        <p:strVal val="visible"/>
                                      </p:to>
                                    </p:set>
                                    <p:anim calcmode="lin" valueType="num">
                                      <p:cBhvr>
                                        <p:cTn id="91" dur="20000" fill="hold"/>
                                        <p:tgtEl>
                                          <p:spTgt spid="11">
                                            <p:txEl>
                                              <p:pRg st="21" end="21"/>
                                            </p:txEl>
                                          </p:spTgt>
                                        </p:tgtEl>
                                        <p:attrNameLst>
                                          <p:attrName>ppt_x</p:attrName>
                                        </p:attrNameLst>
                                      </p:cBhvr>
                                      <p:tavLst>
                                        <p:tav tm="0">
                                          <p:val>
                                            <p:strVal val="#ppt_x"/>
                                          </p:val>
                                        </p:tav>
                                        <p:tav tm="100000">
                                          <p:val>
                                            <p:strVal val="#ppt_x"/>
                                          </p:val>
                                        </p:tav>
                                      </p:tavLst>
                                    </p:anim>
                                    <p:anim calcmode="lin" valueType="num">
                                      <p:cBhvr>
                                        <p:cTn id="92" dur="20000" fill="hold"/>
                                        <p:tgtEl>
                                          <p:spTgt spid="11">
                                            <p:txEl>
                                              <p:pRg st="21" end="21"/>
                                            </p:txEl>
                                          </p:spTgt>
                                        </p:tgtEl>
                                        <p:attrNameLst>
                                          <p:attrName>ppt_y</p:attrName>
                                        </p:attrNameLst>
                                      </p:cBhvr>
                                      <p:tavLst>
                                        <p:tav tm="0">
                                          <p:val>
                                            <p:strVal val="#ppt_y+1"/>
                                          </p:val>
                                        </p:tav>
                                        <p:tav tm="100000">
                                          <p:val>
                                            <p:strVal val="#ppt_y-1"/>
                                          </p:val>
                                        </p:tav>
                                      </p:tavLst>
                                    </p:anim>
                                  </p:childTnLst>
                                </p:cTn>
                              </p:par>
                              <p:par>
                                <p:cTn id="93" presetID="28" presetClass="entr" presetSubtype="0" repeatCount="indefinite" fill="hold" grpId="0" nodeType="withEffect">
                                  <p:stCondLst>
                                    <p:cond delay="3000"/>
                                  </p:stCondLst>
                                  <p:childTnLst>
                                    <p:set>
                                      <p:cBhvr>
                                        <p:cTn id="94" dur="1" fill="hold">
                                          <p:stCondLst>
                                            <p:cond delay="0"/>
                                          </p:stCondLst>
                                        </p:cTn>
                                        <p:tgtEl>
                                          <p:spTgt spid="11">
                                            <p:txEl>
                                              <p:pRg st="22" end="22"/>
                                            </p:txEl>
                                          </p:spTgt>
                                        </p:tgtEl>
                                        <p:attrNameLst>
                                          <p:attrName>style.visibility</p:attrName>
                                        </p:attrNameLst>
                                      </p:cBhvr>
                                      <p:to>
                                        <p:strVal val="visible"/>
                                      </p:to>
                                    </p:set>
                                    <p:anim calcmode="lin" valueType="num">
                                      <p:cBhvr>
                                        <p:cTn id="95" dur="20000" fill="hold"/>
                                        <p:tgtEl>
                                          <p:spTgt spid="11">
                                            <p:txEl>
                                              <p:pRg st="22" end="22"/>
                                            </p:txEl>
                                          </p:spTgt>
                                        </p:tgtEl>
                                        <p:attrNameLst>
                                          <p:attrName>ppt_x</p:attrName>
                                        </p:attrNameLst>
                                      </p:cBhvr>
                                      <p:tavLst>
                                        <p:tav tm="0">
                                          <p:val>
                                            <p:strVal val="#ppt_x"/>
                                          </p:val>
                                        </p:tav>
                                        <p:tav tm="100000">
                                          <p:val>
                                            <p:strVal val="#ppt_x"/>
                                          </p:val>
                                        </p:tav>
                                      </p:tavLst>
                                    </p:anim>
                                    <p:anim calcmode="lin" valueType="num">
                                      <p:cBhvr>
                                        <p:cTn id="96" dur="20000" fill="hold"/>
                                        <p:tgtEl>
                                          <p:spTgt spid="11">
                                            <p:txEl>
                                              <p:pRg st="22" end="22"/>
                                            </p:txEl>
                                          </p:spTgt>
                                        </p:tgtEl>
                                        <p:attrNameLst>
                                          <p:attrName>ppt_y</p:attrName>
                                        </p:attrNameLst>
                                      </p:cBhvr>
                                      <p:tavLst>
                                        <p:tav tm="0">
                                          <p:val>
                                            <p:strVal val="#ppt_y+1"/>
                                          </p:val>
                                        </p:tav>
                                        <p:tav tm="100000">
                                          <p:val>
                                            <p:strVal val="#ppt_y-1"/>
                                          </p:val>
                                        </p:tav>
                                      </p:tavLst>
                                    </p:anim>
                                  </p:childTnLst>
                                </p:cTn>
                              </p:par>
                              <p:par>
                                <p:cTn id="97" presetID="28" presetClass="entr" presetSubtype="0" repeatCount="indefinite" fill="hold" grpId="0" nodeType="withEffect">
                                  <p:stCondLst>
                                    <p:cond delay="3000"/>
                                  </p:stCondLst>
                                  <p:childTnLst>
                                    <p:set>
                                      <p:cBhvr>
                                        <p:cTn id="98" dur="1" fill="hold">
                                          <p:stCondLst>
                                            <p:cond delay="0"/>
                                          </p:stCondLst>
                                        </p:cTn>
                                        <p:tgtEl>
                                          <p:spTgt spid="11">
                                            <p:txEl>
                                              <p:pRg st="23" end="23"/>
                                            </p:txEl>
                                          </p:spTgt>
                                        </p:tgtEl>
                                        <p:attrNameLst>
                                          <p:attrName>style.visibility</p:attrName>
                                        </p:attrNameLst>
                                      </p:cBhvr>
                                      <p:to>
                                        <p:strVal val="visible"/>
                                      </p:to>
                                    </p:set>
                                    <p:anim calcmode="lin" valueType="num">
                                      <p:cBhvr>
                                        <p:cTn id="99" dur="20000" fill="hold"/>
                                        <p:tgtEl>
                                          <p:spTgt spid="11">
                                            <p:txEl>
                                              <p:pRg st="23" end="23"/>
                                            </p:txEl>
                                          </p:spTgt>
                                        </p:tgtEl>
                                        <p:attrNameLst>
                                          <p:attrName>ppt_x</p:attrName>
                                        </p:attrNameLst>
                                      </p:cBhvr>
                                      <p:tavLst>
                                        <p:tav tm="0">
                                          <p:val>
                                            <p:strVal val="#ppt_x"/>
                                          </p:val>
                                        </p:tav>
                                        <p:tav tm="100000">
                                          <p:val>
                                            <p:strVal val="#ppt_x"/>
                                          </p:val>
                                        </p:tav>
                                      </p:tavLst>
                                    </p:anim>
                                    <p:anim calcmode="lin" valueType="num">
                                      <p:cBhvr>
                                        <p:cTn id="100" dur="20000" fill="hold"/>
                                        <p:tgtEl>
                                          <p:spTgt spid="11">
                                            <p:txEl>
                                              <p:pRg st="23" end="23"/>
                                            </p:txEl>
                                          </p:spTgt>
                                        </p:tgtEl>
                                        <p:attrNameLst>
                                          <p:attrName>ppt_y</p:attrName>
                                        </p:attrNameLst>
                                      </p:cBhvr>
                                      <p:tavLst>
                                        <p:tav tm="0">
                                          <p:val>
                                            <p:strVal val="#ppt_y+1"/>
                                          </p:val>
                                        </p:tav>
                                        <p:tav tm="100000">
                                          <p:val>
                                            <p:strVal val="#ppt_y-1"/>
                                          </p:val>
                                        </p:tav>
                                      </p:tavLst>
                                    </p:anim>
                                  </p:childTnLst>
                                </p:cTn>
                              </p:par>
                              <p:par>
                                <p:cTn id="101" presetID="28" presetClass="entr" presetSubtype="0" repeatCount="indefinite" fill="hold" grpId="0" nodeType="withEffect">
                                  <p:stCondLst>
                                    <p:cond delay="3000"/>
                                  </p:stCondLst>
                                  <p:childTnLst>
                                    <p:set>
                                      <p:cBhvr>
                                        <p:cTn id="102" dur="1" fill="hold">
                                          <p:stCondLst>
                                            <p:cond delay="0"/>
                                          </p:stCondLst>
                                        </p:cTn>
                                        <p:tgtEl>
                                          <p:spTgt spid="11">
                                            <p:txEl>
                                              <p:pRg st="24" end="24"/>
                                            </p:txEl>
                                          </p:spTgt>
                                        </p:tgtEl>
                                        <p:attrNameLst>
                                          <p:attrName>style.visibility</p:attrName>
                                        </p:attrNameLst>
                                      </p:cBhvr>
                                      <p:to>
                                        <p:strVal val="visible"/>
                                      </p:to>
                                    </p:set>
                                    <p:anim calcmode="lin" valueType="num">
                                      <p:cBhvr>
                                        <p:cTn id="103" dur="20000" fill="hold"/>
                                        <p:tgtEl>
                                          <p:spTgt spid="11">
                                            <p:txEl>
                                              <p:pRg st="24" end="24"/>
                                            </p:txEl>
                                          </p:spTgt>
                                        </p:tgtEl>
                                        <p:attrNameLst>
                                          <p:attrName>ppt_x</p:attrName>
                                        </p:attrNameLst>
                                      </p:cBhvr>
                                      <p:tavLst>
                                        <p:tav tm="0">
                                          <p:val>
                                            <p:strVal val="#ppt_x"/>
                                          </p:val>
                                        </p:tav>
                                        <p:tav tm="100000">
                                          <p:val>
                                            <p:strVal val="#ppt_x"/>
                                          </p:val>
                                        </p:tav>
                                      </p:tavLst>
                                    </p:anim>
                                    <p:anim calcmode="lin" valueType="num">
                                      <p:cBhvr>
                                        <p:cTn id="104" dur="20000" fill="hold"/>
                                        <p:tgtEl>
                                          <p:spTgt spid="11">
                                            <p:txEl>
                                              <p:pRg st="24" end="24"/>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78A52-EBF6-1249-6441-276CF1667C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056473-AB84-CACA-7563-548DDBDB7E48}"/>
              </a:ext>
            </a:extLst>
          </p:cNvPr>
          <p:cNvSpPr>
            <a:spLocks noGrp="1"/>
          </p:cNvSpPr>
          <p:nvPr>
            <p:ph type="title"/>
          </p:nvPr>
        </p:nvSpPr>
        <p:spPr>
          <a:xfrm>
            <a:off x="1218883" y="274637"/>
            <a:ext cx="10360501" cy="563563"/>
          </a:xfrm>
        </p:spPr>
        <p:txBody>
          <a:bodyPr>
            <a:normAutofit fontScale="90000"/>
          </a:bodyPr>
          <a:lstStyle/>
          <a:p>
            <a:r>
              <a:rPr lang="en-US" dirty="0"/>
              <a:t>High Level Programming</a:t>
            </a:r>
          </a:p>
        </p:txBody>
      </p:sp>
      <p:pic>
        <p:nvPicPr>
          <p:cNvPr id="7" name="Picture 6">
            <a:extLst>
              <a:ext uri="{FF2B5EF4-FFF2-40B4-BE49-F238E27FC236}">
                <a16:creationId xmlns:a16="http://schemas.microsoft.com/office/drawing/2014/main" id="{A13B2AFC-2AE7-56D2-F5E8-0C2517869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412" y="1295400"/>
            <a:ext cx="6729708" cy="5377421"/>
          </a:xfrm>
          <a:prstGeom prst="rect">
            <a:avLst/>
          </a:prstGeom>
        </p:spPr>
      </p:pic>
      <p:sp>
        <p:nvSpPr>
          <p:cNvPr id="8" name="TextBox 7">
            <a:extLst>
              <a:ext uri="{FF2B5EF4-FFF2-40B4-BE49-F238E27FC236}">
                <a16:creationId xmlns:a16="http://schemas.microsoft.com/office/drawing/2014/main" id="{FD77142E-F070-9917-A1C1-A54F79F34CDE}"/>
              </a:ext>
            </a:extLst>
          </p:cNvPr>
          <p:cNvSpPr txBox="1"/>
          <p:nvPr/>
        </p:nvSpPr>
        <p:spPr>
          <a:xfrm>
            <a:off x="1370012" y="768061"/>
            <a:ext cx="6934200" cy="523220"/>
          </a:xfrm>
          <a:prstGeom prst="rect">
            <a:avLst/>
          </a:prstGeom>
          <a:noFill/>
        </p:spPr>
        <p:txBody>
          <a:bodyPr wrap="square" rtlCol="0">
            <a:spAutoFit/>
          </a:bodyPr>
          <a:lstStyle/>
          <a:p>
            <a:r>
              <a:rPr lang="en-US" sz="2800" dirty="0">
                <a:solidFill>
                  <a:srgbClr val="00B0F0"/>
                </a:solidFill>
              </a:rPr>
              <a:t>Most Popular Programming Languages 2025*</a:t>
            </a:r>
          </a:p>
        </p:txBody>
      </p:sp>
      <p:sp>
        <p:nvSpPr>
          <p:cNvPr id="9" name="TextBox 8">
            <a:extLst>
              <a:ext uri="{FF2B5EF4-FFF2-40B4-BE49-F238E27FC236}">
                <a16:creationId xmlns:a16="http://schemas.microsoft.com/office/drawing/2014/main" id="{CD2A5F02-006E-AECC-96E0-54FB9596471D}"/>
              </a:ext>
            </a:extLst>
          </p:cNvPr>
          <p:cNvSpPr txBox="1"/>
          <p:nvPr/>
        </p:nvSpPr>
        <p:spPr>
          <a:xfrm>
            <a:off x="8404520" y="3505200"/>
            <a:ext cx="3481092" cy="2677656"/>
          </a:xfrm>
          <a:prstGeom prst="rect">
            <a:avLst/>
          </a:prstGeom>
          <a:noFill/>
        </p:spPr>
        <p:txBody>
          <a:bodyPr wrap="square" rtlCol="0">
            <a:spAutoFit/>
          </a:bodyPr>
          <a:lstStyle/>
          <a:p>
            <a:r>
              <a:rPr lang="en-US" sz="2800" dirty="0"/>
              <a:t>*Source:</a:t>
            </a:r>
          </a:p>
          <a:p>
            <a:endParaRPr lang="en-US" sz="2800" dirty="0"/>
          </a:p>
          <a:p>
            <a:r>
              <a:rPr lang="en-US" sz="2800" dirty="0"/>
              <a:t>Stack Overflow Developer Survey</a:t>
            </a:r>
          </a:p>
          <a:p>
            <a:endParaRPr lang="en-US" sz="2800" dirty="0"/>
          </a:p>
          <a:p>
            <a:r>
              <a:rPr lang="en-US" sz="2800" i="1" dirty="0">
                <a:solidFill>
                  <a:srgbClr val="00B0F0"/>
                </a:solidFill>
              </a:rPr>
              <a:t>stackoverflow.com</a:t>
            </a:r>
          </a:p>
        </p:txBody>
      </p:sp>
    </p:spTree>
    <p:extLst>
      <p:ext uri="{BB962C8B-B14F-4D97-AF65-F5344CB8AC3E}">
        <p14:creationId xmlns:p14="http://schemas.microsoft.com/office/powerpoint/2010/main" val="1196527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About Me</a:t>
            </a:r>
          </a:p>
        </p:txBody>
      </p:sp>
      <p:sp>
        <p:nvSpPr>
          <p:cNvPr id="14" name="Content Placeholder 13"/>
          <p:cNvSpPr>
            <a:spLocks noGrp="1"/>
          </p:cNvSpPr>
          <p:nvPr>
            <p:ph idx="1"/>
          </p:nvPr>
        </p:nvSpPr>
        <p:spPr>
          <a:xfrm>
            <a:off x="1218883" y="1701797"/>
            <a:ext cx="10360501" cy="3251203"/>
          </a:xfrm>
        </p:spPr>
        <p:txBody>
          <a:bodyPr/>
          <a:lstStyle/>
          <a:p>
            <a:r>
              <a:rPr lang="en-US" dirty="0"/>
              <a:t>I don’t think of myself as a programmer</a:t>
            </a:r>
          </a:p>
          <a:p>
            <a:r>
              <a:rPr lang="en-US" dirty="0"/>
              <a:t>First delved in </a:t>
            </a:r>
            <a:r>
              <a:rPr lang="en-US" dirty="0" err="1"/>
              <a:t>Javascript</a:t>
            </a:r>
            <a:r>
              <a:rPr lang="en-US" dirty="0"/>
              <a:t> and XSLT ca. 2005</a:t>
            </a:r>
          </a:p>
          <a:p>
            <a:r>
              <a:rPr lang="en-US" dirty="0"/>
              <a:t>Office and </a:t>
            </a:r>
            <a:r>
              <a:rPr lang="en-US" dirty="0" err="1"/>
              <a:t>Autocad</a:t>
            </a:r>
            <a:r>
              <a:rPr lang="en-US" dirty="0"/>
              <a:t> automation</a:t>
            </a:r>
          </a:p>
          <a:p>
            <a:r>
              <a:rPr lang="en-US" dirty="0"/>
              <a:t>C++, C#, Python are my comfort zone</a:t>
            </a:r>
          </a:p>
          <a:p>
            <a:r>
              <a:rPr lang="en-US" dirty="0"/>
              <a:t>PowerPoint </a:t>
            </a:r>
            <a:r>
              <a:rPr lang="en-US" dirty="0" err="1"/>
              <a:t>PowerUser</a:t>
            </a:r>
            <a:endParaRPr lang="en-US" dirty="0"/>
          </a:p>
        </p:txBody>
      </p:sp>
    </p:spTree>
    <p:extLst>
      <p:ext uri="{BB962C8B-B14F-4D97-AF65-F5344CB8AC3E}">
        <p14:creationId xmlns:p14="http://schemas.microsoft.com/office/powerpoint/2010/main" val="352911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2F576-1CCA-49C8-31F4-EFA9689A7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0C6DB2-2073-FFC8-317C-68C7E4454461}"/>
              </a:ext>
            </a:extLst>
          </p:cNvPr>
          <p:cNvSpPr>
            <a:spLocks noGrp="1"/>
          </p:cNvSpPr>
          <p:nvPr>
            <p:ph type="title"/>
          </p:nvPr>
        </p:nvSpPr>
        <p:spPr>
          <a:xfrm>
            <a:off x="1218883" y="274637"/>
            <a:ext cx="10360501" cy="563563"/>
          </a:xfrm>
        </p:spPr>
        <p:txBody>
          <a:bodyPr>
            <a:normAutofit fontScale="90000"/>
          </a:bodyPr>
          <a:lstStyle/>
          <a:p>
            <a:r>
              <a:rPr lang="en-US" dirty="0"/>
              <a:t>High Level Programming</a:t>
            </a:r>
          </a:p>
        </p:txBody>
      </p:sp>
      <p:pic>
        <p:nvPicPr>
          <p:cNvPr id="7" name="Picture 6">
            <a:extLst>
              <a:ext uri="{FF2B5EF4-FFF2-40B4-BE49-F238E27FC236}">
                <a16:creationId xmlns:a16="http://schemas.microsoft.com/office/drawing/2014/main" id="{F225E261-9D88-F4CD-1766-8A0CDB31EE2D}"/>
              </a:ext>
            </a:extLst>
          </p:cNvPr>
          <p:cNvPicPr>
            <a:picLocks noChangeAspect="1"/>
          </p:cNvPicPr>
          <p:nvPr/>
        </p:nvPicPr>
        <p:blipFill>
          <a:blip r:embed="rId3"/>
          <a:stretch>
            <a:fillRect/>
          </a:stretch>
        </p:blipFill>
        <p:spPr>
          <a:xfrm>
            <a:off x="1446212" y="850282"/>
            <a:ext cx="3676649" cy="5733081"/>
          </a:xfrm>
          <a:prstGeom prst="rect">
            <a:avLst/>
          </a:prstGeom>
          <a:ln w="38100">
            <a:solidFill>
              <a:srgbClr val="FFC000"/>
            </a:solidFill>
          </a:ln>
        </p:spPr>
      </p:pic>
      <p:sp>
        <p:nvSpPr>
          <p:cNvPr id="8" name="TextBox 7">
            <a:extLst>
              <a:ext uri="{FF2B5EF4-FFF2-40B4-BE49-F238E27FC236}">
                <a16:creationId xmlns:a16="http://schemas.microsoft.com/office/drawing/2014/main" id="{51CE3BE4-B4ED-59ED-4CA0-88EBB5095EEC}"/>
              </a:ext>
            </a:extLst>
          </p:cNvPr>
          <p:cNvSpPr txBox="1"/>
          <p:nvPr/>
        </p:nvSpPr>
        <p:spPr>
          <a:xfrm>
            <a:off x="5865812" y="1981200"/>
            <a:ext cx="5872697" cy="954107"/>
          </a:xfrm>
          <a:prstGeom prst="rect">
            <a:avLst/>
          </a:prstGeom>
          <a:noFill/>
          <a:ln w="38100">
            <a:solidFill>
              <a:srgbClr val="FFC000"/>
            </a:solidFill>
          </a:ln>
        </p:spPr>
        <p:txBody>
          <a:bodyPr wrap="square" rtlCol="0">
            <a:spAutoFit/>
          </a:bodyPr>
          <a:lstStyle/>
          <a:p>
            <a:r>
              <a:rPr lang="en-US" sz="2800" dirty="0"/>
              <a:t>print(“Hello, RVTEC”)</a:t>
            </a:r>
          </a:p>
          <a:p>
            <a:pPr algn="r"/>
            <a:r>
              <a:rPr lang="en-US" sz="2800" dirty="0">
                <a:solidFill>
                  <a:schemeClr val="accent1">
                    <a:lumMod val="40000"/>
                    <a:lumOff val="60000"/>
                  </a:schemeClr>
                </a:solidFill>
              </a:rPr>
              <a:t>Python</a:t>
            </a:r>
          </a:p>
        </p:txBody>
      </p:sp>
      <p:sp>
        <p:nvSpPr>
          <p:cNvPr id="9" name="TextBox 8">
            <a:extLst>
              <a:ext uri="{FF2B5EF4-FFF2-40B4-BE49-F238E27FC236}">
                <a16:creationId xmlns:a16="http://schemas.microsoft.com/office/drawing/2014/main" id="{EFF56A9A-BBAA-C56F-225C-3A97DD31DB3A}"/>
              </a:ext>
            </a:extLst>
          </p:cNvPr>
          <p:cNvSpPr txBox="1"/>
          <p:nvPr/>
        </p:nvSpPr>
        <p:spPr>
          <a:xfrm>
            <a:off x="5871108" y="3266420"/>
            <a:ext cx="5858410" cy="954107"/>
          </a:xfrm>
          <a:prstGeom prst="rect">
            <a:avLst/>
          </a:prstGeom>
          <a:noFill/>
          <a:ln w="38100">
            <a:solidFill>
              <a:srgbClr val="FFC000"/>
            </a:solidFill>
          </a:ln>
        </p:spPr>
        <p:txBody>
          <a:bodyPr wrap="square" rtlCol="0">
            <a:spAutoFit/>
          </a:bodyPr>
          <a:lstStyle/>
          <a:p>
            <a:r>
              <a:rPr lang="en-US" sz="2800" dirty="0" err="1"/>
              <a:t>cout</a:t>
            </a:r>
            <a:r>
              <a:rPr lang="en-US" sz="2800" dirty="0"/>
              <a:t> &lt;&lt; “Hello, RVTEC”;</a:t>
            </a:r>
          </a:p>
          <a:p>
            <a:pPr algn="r"/>
            <a:r>
              <a:rPr lang="en-US" sz="2800" dirty="0">
                <a:solidFill>
                  <a:schemeClr val="accent1">
                    <a:lumMod val="40000"/>
                    <a:lumOff val="60000"/>
                  </a:schemeClr>
                </a:solidFill>
              </a:rPr>
              <a:t>C++</a:t>
            </a:r>
          </a:p>
        </p:txBody>
      </p:sp>
      <p:sp>
        <p:nvSpPr>
          <p:cNvPr id="10" name="TextBox 9">
            <a:extLst>
              <a:ext uri="{FF2B5EF4-FFF2-40B4-BE49-F238E27FC236}">
                <a16:creationId xmlns:a16="http://schemas.microsoft.com/office/drawing/2014/main" id="{92CF6E45-4ACC-D46F-A662-92C9B34967A6}"/>
              </a:ext>
            </a:extLst>
          </p:cNvPr>
          <p:cNvSpPr txBox="1"/>
          <p:nvPr/>
        </p:nvSpPr>
        <p:spPr>
          <a:xfrm>
            <a:off x="5865812" y="4612153"/>
            <a:ext cx="5872697" cy="954107"/>
          </a:xfrm>
          <a:prstGeom prst="rect">
            <a:avLst/>
          </a:prstGeom>
          <a:noFill/>
          <a:ln w="38100">
            <a:solidFill>
              <a:srgbClr val="FFC000"/>
            </a:solidFill>
          </a:ln>
        </p:spPr>
        <p:txBody>
          <a:bodyPr wrap="square" rtlCol="0">
            <a:spAutoFit/>
          </a:bodyPr>
          <a:lstStyle/>
          <a:p>
            <a:r>
              <a:rPr lang="en-US" sz="2800" dirty="0"/>
              <a:t>console.log(“Hello, RVTEC”);</a:t>
            </a:r>
          </a:p>
          <a:p>
            <a:pPr algn="r"/>
            <a:r>
              <a:rPr lang="en-US" sz="2800" dirty="0" err="1">
                <a:solidFill>
                  <a:schemeClr val="accent1">
                    <a:lumMod val="40000"/>
                    <a:lumOff val="60000"/>
                  </a:schemeClr>
                </a:solidFill>
              </a:rPr>
              <a:t>Javascript</a:t>
            </a:r>
            <a:endParaRPr lang="en-US" sz="2800" dirty="0">
              <a:solidFill>
                <a:schemeClr val="accent1">
                  <a:lumMod val="40000"/>
                  <a:lumOff val="60000"/>
                </a:schemeClr>
              </a:solidFill>
            </a:endParaRPr>
          </a:p>
        </p:txBody>
      </p:sp>
    </p:spTree>
    <p:extLst>
      <p:ext uri="{BB962C8B-B14F-4D97-AF65-F5344CB8AC3E}">
        <p14:creationId xmlns:p14="http://schemas.microsoft.com/office/powerpoint/2010/main" val="2858804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EE988-5848-6BDA-F946-2DBFB0B414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2DD0B-EF31-EAA7-6295-098449D03496}"/>
              </a:ext>
            </a:extLst>
          </p:cNvPr>
          <p:cNvSpPr>
            <a:spLocks noGrp="1"/>
          </p:cNvSpPr>
          <p:nvPr>
            <p:ph type="title"/>
          </p:nvPr>
        </p:nvSpPr>
        <p:spPr>
          <a:xfrm>
            <a:off x="1218883" y="274637"/>
            <a:ext cx="10360501" cy="563563"/>
          </a:xfrm>
        </p:spPr>
        <p:txBody>
          <a:bodyPr>
            <a:normAutofit fontScale="90000"/>
          </a:bodyPr>
          <a:lstStyle/>
          <a:p>
            <a:r>
              <a:rPr lang="en-US" dirty="0"/>
              <a:t>High Level Programming</a:t>
            </a:r>
          </a:p>
        </p:txBody>
      </p:sp>
      <p:sp>
        <p:nvSpPr>
          <p:cNvPr id="6" name="TextBox 5">
            <a:extLst>
              <a:ext uri="{FF2B5EF4-FFF2-40B4-BE49-F238E27FC236}">
                <a16:creationId xmlns:a16="http://schemas.microsoft.com/office/drawing/2014/main" id="{5F1C3896-64DA-5C4B-AF9D-F25F5F44DD74}"/>
              </a:ext>
            </a:extLst>
          </p:cNvPr>
          <p:cNvSpPr txBox="1"/>
          <p:nvPr/>
        </p:nvSpPr>
        <p:spPr>
          <a:xfrm>
            <a:off x="1430471" y="1676400"/>
            <a:ext cx="5002085" cy="954107"/>
          </a:xfrm>
          <a:prstGeom prst="rect">
            <a:avLst/>
          </a:prstGeom>
          <a:noFill/>
          <a:ln w="38100">
            <a:solidFill>
              <a:srgbClr val="FFC000"/>
            </a:solidFill>
          </a:ln>
        </p:spPr>
        <p:txBody>
          <a:bodyPr wrap="square" rtlCol="0">
            <a:spAutoFit/>
          </a:bodyPr>
          <a:lstStyle/>
          <a:p>
            <a:r>
              <a:rPr lang="en-US" sz="2800" dirty="0" err="1"/>
              <a:t>cout</a:t>
            </a:r>
            <a:r>
              <a:rPr lang="en-US" sz="2800" dirty="0"/>
              <a:t> &lt;&lt; “Hello, RVTEC!”;</a:t>
            </a:r>
          </a:p>
          <a:p>
            <a:pPr algn="r"/>
            <a:r>
              <a:rPr lang="en-US" sz="2800" dirty="0">
                <a:solidFill>
                  <a:schemeClr val="accent1">
                    <a:lumMod val="40000"/>
                    <a:lumOff val="60000"/>
                  </a:schemeClr>
                </a:solidFill>
              </a:rPr>
              <a:t>C++</a:t>
            </a:r>
          </a:p>
        </p:txBody>
      </p:sp>
      <p:sp>
        <p:nvSpPr>
          <p:cNvPr id="8" name="Arrow: Down 7">
            <a:extLst>
              <a:ext uri="{FF2B5EF4-FFF2-40B4-BE49-F238E27FC236}">
                <a16:creationId xmlns:a16="http://schemas.microsoft.com/office/drawing/2014/main" id="{00C3BF1C-02CD-DED5-164F-B2EC0CA2CA2C}"/>
              </a:ext>
            </a:extLst>
          </p:cNvPr>
          <p:cNvSpPr/>
          <p:nvPr/>
        </p:nvSpPr>
        <p:spPr>
          <a:xfrm>
            <a:off x="3656012" y="2746176"/>
            <a:ext cx="381000" cy="3412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TextBox 8">
            <a:extLst>
              <a:ext uri="{FF2B5EF4-FFF2-40B4-BE49-F238E27FC236}">
                <a16:creationId xmlns:a16="http://schemas.microsoft.com/office/drawing/2014/main" id="{2D290217-CD60-C86B-2611-5C32EEDE9DD4}"/>
              </a:ext>
            </a:extLst>
          </p:cNvPr>
          <p:cNvSpPr txBox="1"/>
          <p:nvPr/>
        </p:nvSpPr>
        <p:spPr>
          <a:xfrm>
            <a:off x="2855911" y="3236356"/>
            <a:ext cx="1981200" cy="523220"/>
          </a:xfrm>
          <a:prstGeom prst="rect">
            <a:avLst/>
          </a:prstGeom>
          <a:noFill/>
          <a:ln w="38100">
            <a:solidFill>
              <a:srgbClr val="FFC000"/>
            </a:solidFill>
          </a:ln>
        </p:spPr>
        <p:txBody>
          <a:bodyPr wrap="square" rtlCol="0">
            <a:spAutoFit/>
          </a:bodyPr>
          <a:lstStyle/>
          <a:p>
            <a:pPr algn="ctr"/>
            <a:r>
              <a:rPr lang="en-US" sz="2800" dirty="0"/>
              <a:t>Compiler </a:t>
            </a:r>
            <a:endParaRPr lang="en-US" sz="2800" dirty="0">
              <a:solidFill>
                <a:schemeClr val="accent1">
                  <a:lumMod val="40000"/>
                  <a:lumOff val="60000"/>
                </a:schemeClr>
              </a:solidFill>
            </a:endParaRPr>
          </a:p>
        </p:txBody>
      </p:sp>
      <p:sp>
        <p:nvSpPr>
          <p:cNvPr id="10" name="Arrow: Down 9">
            <a:extLst>
              <a:ext uri="{FF2B5EF4-FFF2-40B4-BE49-F238E27FC236}">
                <a16:creationId xmlns:a16="http://schemas.microsoft.com/office/drawing/2014/main" id="{219EE4E3-E8BA-4DBF-63CD-6D1D56FBBBA8}"/>
              </a:ext>
            </a:extLst>
          </p:cNvPr>
          <p:cNvSpPr/>
          <p:nvPr/>
        </p:nvSpPr>
        <p:spPr>
          <a:xfrm>
            <a:off x="3656012" y="3891034"/>
            <a:ext cx="457201" cy="460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Box 11">
            <a:extLst>
              <a:ext uri="{FF2B5EF4-FFF2-40B4-BE49-F238E27FC236}">
                <a16:creationId xmlns:a16="http://schemas.microsoft.com/office/drawing/2014/main" id="{9808200F-1C3B-86CE-3416-BE2615F3D874}"/>
              </a:ext>
            </a:extLst>
          </p:cNvPr>
          <p:cNvSpPr txBox="1"/>
          <p:nvPr/>
        </p:nvSpPr>
        <p:spPr>
          <a:xfrm>
            <a:off x="2055812" y="914400"/>
            <a:ext cx="3733800" cy="646331"/>
          </a:xfrm>
          <a:prstGeom prst="rect">
            <a:avLst/>
          </a:prstGeom>
          <a:noFill/>
        </p:spPr>
        <p:txBody>
          <a:bodyPr wrap="square" rtlCol="0">
            <a:spAutoFit/>
          </a:bodyPr>
          <a:lstStyle/>
          <a:p>
            <a:pPr algn="ctr"/>
            <a:r>
              <a:rPr lang="en-US" sz="3600" b="1" dirty="0">
                <a:solidFill>
                  <a:schemeClr val="accent1">
                    <a:lumMod val="60000"/>
                    <a:lumOff val="40000"/>
                  </a:schemeClr>
                </a:solidFill>
              </a:rPr>
              <a:t>Compiled (AOT)</a:t>
            </a:r>
          </a:p>
        </p:txBody>
      </p:sp>
      <p:grpSp>
        <p:nvGrpSpPr>
          <p:cNvPr id="25" name="Group 24">
            <a:extLst>
              <a:ext uri="{FF2B5EF4-FFF2-40B4-BE49-F238E27FC236}">
                <a16:creationId xmlns:a16="http://schemas.microsoft.com/office/drawing/2014/main" id="{741C1154-21CB-D26A-F79B-485371FD769E}"/>
              </a:ext>
            </a:extLst>
          </p:cNvPr>
          <p:cNvGrpSpPr/>
          <p:nvPr/>
        </p:nvGrpSpPr>
        <p:grpSpPr>
          <a:xfrm>
            <a:off x="6666087" y="877669"/>
            <a:ext cx="5094026" cy="4973667"/>
            <a:chOff x="6666087" y="877669"/>
            <a:chExt cx="5094026" cy="4973667"/>
          </a:xfrm>
        </p:grpSpPr>
        <p:sp>
          <p:nvSpPr>
            <p:cNvPr id="13" name="TextBox 12">
              <a:extLst>
                <a:ext uri="{FF2B5EF4-FFF2-40B4-BE49-F238E27FC236}">
                  <a16:creationId xmlns:a16="http://schemas.microsoft.com/office/drawing/2014/main" id="{C05A5D9D-0C70-ABFC-0779-BB02E6368378}"/>
                </a:ext>
              </a:extLst>
            </p:cNvPr>
            <p:cNvSpPr txBox="1"/>
            <p:nvPr/>
          </p:nvSpPr>
          <p:spPr>
            <a:xfrm>
              <a:off x="6666087" y="1676400"/>
              <a:ext cx="5002085" cy="954107"/>
            </a:xfrm>
            <a:prstGeom prst="rect">
              <a:avLst/>
            </a:prstGeom>
            <a:noFill/>
            <a:ln w="38100">
              <a:solidFill>
                <a:srgbClr val="FFC000"/>
              </a:solidFill>
            </a:ln>
          </p:spPr>
          <p:txBody>
            <a:bodyPr wrap="square" rtlCol="0">
              <a:spAutoFit/>
            </a:bodyPr>
            <a:lstStyle/>
            <a:p>
              <a:r>
                <a:rPr lang="en-US" sz="2800" dirty="0"/>
                <a:t>print(“Hello, RVTEC!”)</a:t>
              </a:r>
            </a:p>
            <a:p>
              <a:pPr algn="r"/>
              <a:r>
                <a:rPr lang="en-US" sz="2800" dirty="0">
                  <a:solidFill>
                    <a:schemeClr val="accent1">
                      <a:lumMod val="40000"/>
                      <a:lumOff val="60000"/>
                    </a:schemeClr>
                  </a:solidFill>
                </a:rPr>
                <a:t>Python</a:t>
              </a:r>
            </a:p>
          </p:txBody>
        </p:sp>
        <p:sp>
          <p:nvSpPr>
            <p:cNvPr id="14" name="Arrow: Down 13">
              <a:extLst>
                <a:ext uri="{FF2B5EF4-FFF2-40B4-BE49-F238E27FC236}">
                  <a16:creationId xmlns:a16="http://schemas.microsoft.com/office/drawing/2014/main" id="{D2B16B5D-16AF-2E77-28C0-4726D7F68779}"/>
                </a:ext>
              </a:extLst>
            </p:cNvPr>
            <p:cNvSpPr/>
            <p:nvPr/>
          </p:nvSpPr>
          <p:spPr>
            <a:xfrm>
              <a:off x="8739228" y="2782907"/>
              <a:ext cx="685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5" name="TextBox 14">
              <a:extLst>
                <a:ext uri="{FF2B5EF4-FFF2-40B4-BE49-F238E27FC236}">
                  <a16:creationId xmlns:a16="http://schemas.microsoft.com/office/drawing/2014/main" id="{B76A8A9B-16BA-8322-20A0-633F08E35694}"/>
                </a:ext>
              </a:extLst>
            </p:cNvPr>
            <p:cNvSpPr txBox="1"/>
            <p:nvPr/>
          </p:nvSpPr>
          <p:spPr>
            <a:xfrm>
              <a:off x="7847012" y="3621107"/>
              <a:ext cx="2935884" cy="523220"/>
            </a:xfrm>
            <a:prstGeom prst="rect">
              <a:avLst/>
            </a:prstGeom>
            <a:noFill/>
            <a:ln w="38100">
              <a:solidFill>
                <a:srgbClr val="FFC000"/>
              </a:solidFill>
            </a:ln>
          </p:spPr>
          <p:txBody>
            <a:bodyPr wrap="square" rtlCol="0">
              <a:spAutoFit/>
            </a:bodyPr>
            <a:lstStyle/>
            <a:p>
              <a:pPr algn="ctr"/>
              <a:r>
                <a:rPr lang="en-US" sz="2800" dirty="0"/>
                <a:t>Python Interpreter</a:t>
              </a:r>
              <a:endParaRPr lang="en-US" sz="2800" dirty="0">
                <a:solidFill>
                  <a:schemeClr val="accent1">
                    <a:lumMod val="40000"/>
                    <a:lumOff val="60000"/>
                  </a:schemeClr>
                </a:solidFill>
              </a:endParaRPr>
            </a:p>
          </p:txBody>
        </p:sp>
        <p:sp>
          <p:nvSpPr>
            <p:cNvPr id="16" name="Arrow: Down 15">
              <a:extLst>
                <a:ext uri="{FF2B5EF4-FFF2-40B4-BE49-F238E27FC236}">
                  <a16:creationId xmlns:a16="http://schemas.microsoft.com/office/drawing/2014/main" id="{3DD120A5-82FF-9707-1268-31C7D7672924}"/>
                </a:ext>
              </a:extLst>
            </p:cNvPr>
            <p:cNvSpPr/>
            <p:nvPr/>
          </p:nvSpPr>
          <p:spPr>
            <a:xfrm>
              <a:off x="8824229" y="4419600"/>
              <a:ext cx="685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7" name="TextBox 16">
              <a:extLst>
                <a:ext uri="{FF2B5EF4-FFF2-40B4-BE49-F238E27FC236}">
                  <a16:creationId xmlns:a16="http://schemas.microsoft.com/office/drawing/2014/main" id="{611A433A-32FC-3DF9-0D5E-0070212A2206}"/>
                </a:ext>
              </a:extLst>
            </p:cNvPr>
            <p:cNvSpPr txBox="1"/>
            <p:nvPr/>
          </p:nvSpPr>
          <p:spPr>
            <a:xfrm>
              <a:off x="6758028" y="5328116"/>
              <a:ext cx="5002085" cy="523220"/>
            </a:xfrm>
            <a:prstGeom prst="rect">
              <a:avLst/>
            </a:prstGeom>
            <a:noFill/>
            <a:ln w="38100">
              <a:solidFill>
                <a:srgbClr val="FFC000"/>
              </a:solidFill>
            </a:ln>
          </p:spPr>
          <p:txBody>
            <a:bodyPr wrap="square" rtlCol="0">
              <a:spAutoFit/>
            </a:bodyPr>
            <a:lstStyle/>
            <a:p>
              <a:r>
                <a:rPr lang="en-US" sz="2800" dirty="0"/>
                <a:t>Hello, RVTEC!</a:t>
              </a:r>
              <a:endParaRPr lang="en-US" sz="2800" dirty="0">
                <a:solidFill>
                  <a:schemeClr val="accent1">
                    <a:lumMod val="40000"/>
                    <a:lumOff val="60000"/>
                  </a:schemeClr>
                </a:solidFill>
              </a:endParaRPr>
            </a:p>
          </p:txBody>
        </p:sp>
        <p:sp>
          <p:nvSpPr>
            <p:cNvPr id="18" name="TextBox 17">
              <a:extLst>
                <a:ext uri="{FF2B5EF4-FFF2-40B4-BE49-F238E27FC236}">
                  <a16:creationId xmlns:a16="http://schemas.microsoft.com/office/drawing/2014/main" id="{87871694-0D73-F59E-9D94-4C1A4A39B864}"/>
                </a:ext>
              </a:extLst>
            </p:cNvPr>
            <p:cNvSpPr txBox="1"/>
            <p:nvPr/>
          </p:nvSpPr>
          <p:spPr>
            <a:xfrm>
              <a:off x="7114378" y="877669"/>
              <a:ext cx="4289384" cy="646331"/>
            </a:xfrm>
            <a:prstGeom prst="rect">
              <a:avLst/>
            </a:prstGeom>
            <a:noFill/>
          </p:spPr>
          <p:txBody>
            <a:bodyPr wrap="square" rtlCol="0">
              <a:spAutoFit/>
            </a:bodyPr>
            <a:lstStyle/>
            <a:p>
              <a:pPr algn="ctr"/>
              <a:r>
                <a:rPr lang="en-US" sz="3600" b="1" dirty="0">
                  <a:solidFill>
                    <a:schemeClr val="accent1">
                      <a:lumMod val="60000"/>
                      <a:lumOff val="40000"/>
                    </a:schemeClr>
                  </a:solidFill>
                </a:rPr>
                <a:t>Software Interpreted</a:t>
              </a:r>
            </a:p>
          </p:txBody>
        </p:sp>
      </p:grpSp>
      <p:pic>
        <p:nvPicPr>
          <p:cNvPr id="22" name="Picture 21">
            <a:extLst>
              <a:ext uri="{FF2B5EF4-FFF2-40B4-BE49-F238E27FC236}">
                <a16:creationId xmlns:a16="http://schemas.microsoft.com/office/drawing/2014/main" id="{D01E6FA7-1849-A3AC-0B96-698217760688}"/>
              </a:ext>
            </a:extLst>
          </p:cNvPr>
          <p:cNvPicPr>
            <a:picLocks noChangeAspect="1"/>
          </p:cNvPicPr>
          <p:nvPr/>
        </p:nvPicPr>
        <p:blipFill>
          <a:blip r:embed="rId3"/>
          <a:stretch>
            <a:fillRect/>
          </a:stretch>
        </p:blipFill>
        <p:spPr>
          <a:xfrm>
            <a:off x="3364596" y="4483175"/>
            <a:ext cx="954666" cy="1005784"/>
          </a:xfrm>
          <a:prstGeom prst="rect">
            <a:avLst/>
          </a:prstGeom>
        </p:spPr>
      </p:pic>
      <p:sp>
        <p:nvSpPr>
          <p:cNvPr id="23" name="Arrow: Down 22">
            <a:extLst>
              <a:ext uri="{FF2B5EF4-FFF2-40B4-BE49-F238E27FC236}">
                <a16:creationId xmlns:a16="http://schemas.microsoft.com/office/drawing/2014/main" id="{8B1306AA-B7F5-D8AA-8337-94BA57E3D79F}"/>
              </a:ext>
            </a:extLst>
          </p:cNvPr>
          <p:cNvSpPr/>
          <p:nvPr/>
        </p:nvSpPr>
        <p:spPr>
          <a:xfrm>
            <a:off x="3702912" y="5637384"/>
            <a:ext cx="457201" cy="460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 name="TextBox 23">
            <a:extLst>
              <a:ext uri="{FF2B5EF4-FFF2-40B4-BE49-F238E27FC236}">
                <a16:creationId xmlns:a16="http://schemas.microsoft.com/office/drawing/2014/main" id="{C2F56419-A904-CD19-B187-C90814E5B74B}"/>
              </a:ext>
            </a:extLst>
          </p:cNvPr>
          <p:cNvSpPr txBox="1"/>
          <p:nvPr/>
        </p:nvSpPr>
        <p:spPr>
          <a:xfrm>
            <a:off x="1598612" y="6172200"/>
            <a:ext cx="5002085" cy="523220"/>
          </a:xfrm>
          <a:prstGeom prst="rect">
            <a:avLst/>
          </a:prstGeom>
          <a:noFill/>
          <a:ln w="38100">
            <a:solidFill>
              <a:srgbClr val="FFC000"/>
            </a:solidFill>
          </a:ln>
        </p:spPr>
        <p:txBody>
          <a:bodyPr wrap="square" rtlCol="0">
            <a:spAutoFit/>
          </a:bodyPr>
          <a:lstStyle/>
          <a:p>
            <a:r>
              <a:rPr lang="en-US" sz="2800" dirty="0"/>
              <a:t>Hello, RVTEC!</a:t>
            </a:r>
            <a:endParaRPr lang="en-US" sz="2800" dirty="0">
              <a:solidFill>
                <a:schemeClr val="accent1">
                  <a:lumMod val="40000"/>
                  <a:lumOff val="60000"/>
                </a:schemeClr>
              </a:solidFill>
            </a:endParaRPr>
          </a:p>
        </p:txBody>
      </p:sp>
    </p:spTree>
    <p:extLst>
      <p:ext uri="{BB962C8B-B14F-4D97-AF65-F5344CB8AC3E}">
        <p14:creationId xmlns:p14="http://schemas.microsoft.com/office/powerpoint/2010/main" val="1228359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2BED4-33C4-465B-D093-0B30FDEE09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A4CD2-6373-AC25-6CA9-44855CD8AEB2}"/>
              </a:ext>
            </a:extLst>
          </p:cNvPr>
          <p:cNvSpPr>
            <a:spLocks noGrp="1"/>
          </p:cNvSpPr>
          <p:nvPr>
            <p:ph type="title"/>
          </p:nvPr>
        </p:nvSpPr>
        <p:spPr>
          <a:xfrm>
            <a:off x="1218883" y="274637"/>
            <a:ext cx="10360501" cy="563563"/>
          </a:xfrm>
        </p:spPr>
        <p:txBody>
          <a:bodyPr>
            <a:normAutofit fontScale="90000"/>
          </a:bodyPr>
          <a:lstStyle/>
          <a:p>
            <a:r>
              <a:rPr lang="en-US" dirty="0"/>
              <a:t>High Level Programming</a:t>
            </a:r>
          </a:p>
        </p:txBody>
      </p:sp>
      <p:sp>
        <p:nvSpPr>
          <p:cNvPr id="6" name="TextBox 5">
            <a:extLst>
              <a:ext uri="{FF2B5EF4-FFF2-40B4-BE49-F238E27FC236}">
                <a16:creationId xmlns:a16="http://schemas.microsoft.com/office/drawing/2014/main" id="{BC24B1EC-8693-8095-8A91-0C48C9C7F392}"/>
              </a:ext>
            </a:extLst>
          </p:cNvPr>
          <p:cNvSpPr txBox="1"/>
          <p:nvPr/>
        </p:nvSpPr>
        <p:spPr>
          <a:xfrm>
            <a:off x="1430471" y="1676400"/>
            <a:ext cx="5425941" cy="954107"/>
          </a:xfrm>
          <a:prstGeom prst="rect">
            <a:avLst/>
          </a:prstGeom>
          <a:noFill/>
          <a:ln w="38100">
            <a:solidFill>
              <a:srgbClr val="FFC000"/>
            </a:solidFill>
          </a:ln>
        </p:spPr>
        <p:txBody>
          <a:bodyPr wrap="square" rtlCol="0">
            <a:spAutoFit/>
          </a:bodyPr>
          <a:lstStyle/>
          <a:p>
            <a:r>
              <a:rPr lang="en-US" sz="2800" dirty="0" err="1"/>
              <a:t>System.out.println</a:t>
            </a:r>
            <a:r>
              <a:rPr lang="en-US" sz="2800" dirty="0"/>
              <a:t>(“Hello, RVTEC!”)</a:t>
            </a:r>
          </a:p>
          <a:p>
            <a:pPr algn="r"/>
            <a:r>
              <a:rPr lang="en-US" sz="2800" dirty="0">
                <a:solidFill>
                  <a:schemeClr val="accent1">
                    <a:lumMod val="40000"/>
                    <a:lumOff val="60000"/>
                  </a:schemeClr>
                </a:solidFill>
              </a:rPr>
              <a:t>Java</a:t>
            </a:r>
          </a:p>
        </p:txBody>
      </p:sp>
      <p:sp>
        <p:nvSpPr>
          <p:cNvPr id="8" name="Arrow: Down 7">
            <a:extLst>
              <a:ext uri="{FF2B5EF4-FFF2-40B4-BE49-F238E27FC236}">
                <a16:creationId xmlns:a16="http://schemas.microsoft.com/office/drawing/2014/main" id="{D8D42360-7A11-DF68-D901-53023DA3B7BB}"/>
              </a:ext>
            </a:extLst>
          </p:cNvPr>
          <p:cNvSpPr/>
          <p:nvPr/>
        </p:nvSpPr>
        <p:spPr>
          <a:xfrm>
            <a:off x="3656012" y="2746176"/>
            <a:ext cx="381000" cy="3412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TextBox 8">
            <a:extLst>
              <a:ext uri="{FF2B5EF4-FFF2-40B4-BE49-F238E27FC236}">
                <a16:creationId xmlns:a16="http://schemas.microsoft.com/office/drawing/2014/main" id="{D00D3CA4-BF71-AAC8-1533-C5121DE0FD46}"/>
              </a:ext>
            </a:extLst>
          </p:cNvPr>
          <p:cNvSpPr txBox="1"/>
          <p:nvPr/>
        </p:nvSpPr>
        <p:spPr>
          <a:xfrm>
            <a:off x="2855911" y="3236356"/>
            <a:ext cx="1981200" cy="523220"/>
          </a:xfrm>
          <a:prstGeom prst="rect">
            <a:avLst/>
          </a:prstGeom>
          <a:noFill/>
          <a:ln w="38100">
            <a:solidFill>
              <a:srgbClr val="FFC000"/>
            </a:solidFill>
          </a:ln>
        </p:spPr>
        <p:txBody>
          <a:bodyPr wrap="square" rtlCol="0">
            <a:spAutoFit/>
          </a:bodyPr>
          <a:lstStyle/>
          <a:p>
            <a:pPr algn="ctr"/>
            <a:r>
              <a:rPr lang="en-US" sz="2800" dirty="0"/>
              <a:t>Compiler </a:t>
            </a:r>
            <a:endParaRPr lang="en-US" sz="2800" dirty="0">
              <a:solidFill>
                <a:schemeClr val="accent1">
                  <a:lumMod val="40000"/>
                  <a:lumOff val="60000"/>
                </a:schemeClr>
              </a:solidFill>
            </a:endParaRPr>
          </a:p>
        </p:txBody>
      </p:sp>
      <p:sp>
        <p:nvSpPr>
          <p:cNvPr id="10" name="Arrow: Down 9">
            <a:extLst>
              <a:ext uri="{FF2B5EF4-FFF2-40B4-BE49-F238E27FC236}">
                <a16:creationId xmlns:a16="http://schemas.microsoft.com/office/drawing/2014/main" id="{D97C9325-CF06-E8B7-5F70-F5BEB637AE04}"/>
              </a:ext>
            </a:extLst>
          </p:cNvPr>
          <p:cNvSpPr/>
          <p:nvPr/>
        </p:nvSpPr>
        <p:spPr>
          <a:xfrm>
            <a:off x="3656012" y="3891034"/>
            <a:ext cx="457201" cy="460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Box 11">
            <a:extLst>
              <a:ext uri="{FF2B5EF4-FFF2-40B4-BE49-F238E27FC236}">
                <a16:creationId xmlns:a16="http://schemas.microsoft.com/office/drawing/2014/main" id="{18B7D905-6A03-D996-7D15-708E0DD3476C}"/>
              </a:ext>
            </a:extLst>
          </p:cNvPr>
          <p:cNvSpPr txBox="1"/>
          <p:nvPr/>
        </p:nvSpPr>
        <p:spPr>
          <a:xfrm>
            <a:off x="2055812" y="914400"/>
            <a:ext cx="3733800" cy="646331"/>
          </a:xfrm>
          <a:prstGeom prst="rect">
            <a:avLst/>
          </a:prstGeom>
          <a:noFill/>
        </p:spPr>
        <p:txBody>
          <a:bodyPr wrap="square" rtlCol="0">
            <a:spAutoFit/>
          </a:bodyPr>
          <a:lstStyle/>
          <a:p>
            <a:pPr algn="ctr"/>
            <a:r>
              <a:rPr lang="en-US" sz="3600" b="1" dirty="0">
                <a:solidFill>
                  <a:schemeClr val="accent1">
                    <a:lumMod val="60000"/>
                    <a:lumOff val="40000"/>
                  </a:schemeClr>
                </a:solidFill>
              </a:rPr>
              <a:t>Compiled (JIT)</a:t>
            </a:r>
          </a:p>
        </p:txBody>
      </p:sp>
      <p:pic>
        <p:nvPicPr>
          <p:cNvPr id="22" name="Picture 21">
            <a:extLst>
              <a:ext uri="{FF2B5EF4-FFF2-40B4-BE49-F238E27FC236}">
                <a16:creationId xmlns:a16="http://schemas.microsoft.com/office/drawing/2014/main" id="{888B84D8-3085-9275-B34C-33EC9A6D540A}"/>
              </a:ext>
            </a:extLst>
          </p:cNvPr>
          <p:cNvPicPr>
            <a:picLocks noChangeAspect="1"/>
          </p:cNvPicPr>
          <p:nvPr/>
        </p:nvPicPr>
        <p:blipFill>
          <a:blip r:embed="rId3"/>
          <a:stretch>
            <a:fillRect/>
          </a:stretch>
        </p:blipFill>
        <p:spPr>
          <a:xfrm>
            <a:off x="3364596" y="4483175"/>
            <a:ext cx="954666" cy="1005784"/>
          </a:xfrm>
          <a:prstGeom prst="rect">
            <a:avLst/>
          </a:prstGeom>
        </p:spPr>
      </p:pic>
      <p:sp>
        <p:nvSpPr>
          <p:cNvPr id="23" name="Arrow: Down 22">
            <a:extLst>
              <a:ext uri="{FF2B5EF4-FFF2-40B4-BE49-F238E27FC236}">
                <a16:creationId xmlns:a16="http://schemas.microsoft.com/office/drawing/2014/main" id="{A34909D6-07BD-3F19-F5BF-52A401C5FE15}"/>
              </a:ext>
            </a:extLst>
          </p:cNvPr>
          <p:cNvSpPr/>
          <p:nvPr/>
        </p:nvSpPr>
        <p:spPr>
          <a:xfrm rot="16200000">
            <a:off x="4724553" y="4755725"/>
            <a:ext cx="457201" cy="460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 name="TextBox 23">
            <a:extLst>
              <a:ext uri="{FF2B5EF4-FFF2-40B4-BE49-F238E27FC236}">
                <a16:creationId xmlns:a16="http://schemas.microsoft.com/office/drawing/2014/main" id="{94552886-4F43-0393-8064-FDB73059F704}"/>
              </a:ext>
            </a:extLst>
          </p:cNvPr>
          <p:cNvSpPr txBox="1"/>
          <p:nvPr/>
        </p:nvSpPr>
        <p:spPr>
          <a:xfrm>
            <a:off x="5622527" y="4724456"/>
            <a:ext cx="3276600" cy="523220"/>
          </a:xfrm>
          <a:prstGeom prst="rect">
            <a:avLst/>
          </a:prstGeom>
          <a:noFill/>
          <a:ln w="38100">
            <a:solidFill>
              <a:srgbClr val="FFC000"/>
            </a:solidFill>
          </a:ln>
        </p:spPr>
        <p:txBody>
          <a:bodyPr wrap="square" rtlCol="0">
            <a:spAutoFit/>
          </a:bodyPr>
          <a:lstStyle/>
          <a:p>
            <a:r>
              <a:rPr lang="en-US" sz="2800" dirty="0"/>
              <a:t>Java Virtual Machine</a:t>
            </a:r>
            <a:endParaRPr lang="en-US" sz="2800" dirty="0">
              <a:solidFill>
                <a:schemeClr val="accent1">
                  <a:lumMod val="40000"/>
                  <a:lumOff val="60000"/>
                </a:schemeClr>
              </a:solidFill>
            </a:endParaRPr>
          </a:p>
        </p:txBody>
      </p:sp>
      <p:sp>
        <p:nvSpPr>
          <p:cNvPr id="3" name="Arrow: Down 2">
            <a:extLst>
              <a:ext uri="{FF2B5EF4-FFF2-40B4-BE49-F238E27FC236}">
                <a16:creationId xmlns:a16="http://schemas.microsoft.com/office/drawing/2014/main" id="{DA8277C1-921A-1F9D-F5A1-6B19356D0538}"/>
              </a:ext>
            </a:extLst>
          </p:cNvPr>
          <p:cNvSpPr/>
          <p:nvPr/>
        </p:nvSpPr>
        <p:spPr>
          <a:xfrm>
            <a:off x="7071453" y="5407064"/>
            <a:ext cx="457201" cy="4606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 name="TextBox 3">
            <a:extLst>
              <a:ext uri="{FF2B5EF4-FFF2-40B4-BE49-F238E27FC236}">
                <a16:creationId xmlns:a16="http://schemas.microsoft.com/office/drawing/2014/main" id="{F024CDE2-9BEB-2D40-9B56-6A9FA0C44A4A}"/>
              </a:ext>
            </a:extLst>
          </p:cNvPr>
          <p:cNvSpPr txBox="1"/>
          <p:nvPr/>
        </p:nvSpPr>
        <p:spPr>
          <a:xfrm>
            <a:off x="5027612" y="6060143"/>
            <a:ext cx="5002085" cy="523220"/>
          </a:xfrm>
          <a:prstGeom prst="rect">
            <a:avLst/>
          </a:prstGeom>
          <a:noFill/>
          <a:ln w="38100">
            <a:solidFill>
              <a:srgbClr val="FFC000"/>
            </a:solidFill>
          </a:ln>
        </p:spPr>
        <p:txBody>
          <a:bodyPr wrap="square" rtlCol="0">
            <a:spAutoFit/>
          </a:bodyPr>
          <a:lstStyle/>
          <a:p>
            <a:r>
              <a:rPr lang="en-US" sz="2800" dirty="0"/>
              <a:t>Hello, RVTEC!</a:t>
            </a:r>
            <a:endParaRPr lang="en-US" sz="2800" dirty="0">
              <a:solidFill>
                <a:schemeClr val="accent1">
                  <a:lumMod val="40000"/>
                  <a:lumOff val="60000"/>
                </a:schemeClr>
              </a:solidFill>
            </a:endParaRPr>
          </a:p>
        </p:txBody>
      </p:sp>
      <p:sp>
        <p:nvSpPr>
          <p:cNvPr id="5" name="TextBox 4">
            <a:extLst>
              <a:ext uri="{FF2B5EF4-FFF2-40B4-BE49-F238E27FC236}">
                <a16:creationId xmlns:a16="http://schemas.microsoft.com/office/drawing/2014/main" id="{F052ADDC-0508-B718-944B-EE729EF41151}"/>
              </a:ext>
            </a:extLst>
          </p:cNvPr>
          <p:cNvSpPr txBox="1"/>
          <p:nvPr/>
        </p:nvSpPr>
        <p:spPr>
          <a:xfrm>
            <a:off x="1401604" y="4719261"/>
            <a:ext cx="2057400" cy="646331"/>
          </a:xfrm>
          <a:prstGeom prst="rect">
            <a:avLst/>
          </a:prstGeom>
          <a:noFill/>
        </p:spPr>
        <p:txBody>
          <a:bodyPr wrap="square" rtlCol="0">
            <a:spAutoFit/>
          </a:bodyPr>
          <a:lstStyle/>
          <a:p>
            <a:pPr algn="ctr"/>
            <a:r>
              <a:rPr lang="en-US" sz="3600" b="1" dirty="0">
                <a:solidFill>
                  <a:schemeClr val="accent1">
                    <a:lumMod val="60000"/>
                    <a:lumOff val="40000"/>
                  </a:schemeClr>
                </a:solidFill>
              </a:rPr>
              <a:t>bytecode</a:t>
            </a:r>
          </a:p>
        </p:txBody>
      </p:sp>
    </p:spTree>
    <p:extLst>
      <p:ext uri="{BB962C8B-B14F-4D97-AF65-F5344CB8AC3E}">
        <p14:creationId xmlns:p14="http://schemas.microsoft.com/office/powerpoint/2010/main" val="8729662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CF95F-C4B2-590F-C169-714905A1B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C9C35-1047-88A6-EC09-7BEA1B587992}"/>
              </a:ext>
            </a:extLst>
          </p:cNvPr>
          <p:cNvSpPr>
            <a:spLocks noGrp="1"/>
          </p:cNvSpPr>
          <p:nvPr>
            <p:ph type="title"/>
          </p:nvPr>
        </p:nvSpPr>
        <p:spPr>
          <a:xfrm>
            <a:off x="1218883" y="274637"/>
            <a:ext cx="10360501" cy="563563"/>
          </a:xfrm>
        </p:spPr>
        <p:txBody>
          <a:bodyPr>
            <a:normAutofit fontScale="90000"/>
          </a:bodyPr>
          <a:lstStyle/>
          <a:p>
            <a:r>
              <a:rPr lang="en-US" dirty="0"/>
              <a:t>High Level Programming</a:t>
            </a:r>
          </a:p>
        </p:txBody>
      </p:sp>
      <p:sp>
        <p:nvSpPr>
          <p:cNvPr id="3" name="Content Placeholder 2">
            <a:extLst>
              <a:ext uri="{FF2B5EF4-FFF2-40B4-BE49-F238E27FC236}">
                <a16:creationId xmlns:a16="http://schemas.microsoft.com/office/drawing/2014/main" id="{1951D0CF-3970-A69F-817F-6125F33BCD33}"/>
              </a:ext>
            </a:extLst>
          </p:cNvPr>
          <p:cNvSpPr>
            <a:spLocks noGrp="1"/>
          </p:cNvSpPr>
          <p:nvPr>
            <p:ph sz="half" idx="1"/>
          </p:nvPr>
        </p:nvSpPr>
        <p:spPr>
          <a:xfrm>
            <a:off x="1370012" y="1142999"/>
            <a:ext cx="10287000" cy="5440363"/>
          </a:xfrm>
        </p:spPr>
        <p:txBody>
          <a:bodyPr/>
          <a:lstStyle/>
          <a:p>
            <a:r>
              <a:rPr lang="en-US" dirty="0"/>
              <a:t>High level languages run through an operating system</a:t>
            </a:r>
          </a:p>
        </p:txBody>
      </p:sp>
      <p:sp>
        <p:nvSpPr>
          <p:cNvPr id="4" name="Rectangle: Rounded Corners 3">
            <a:extLst>
              <a:ext uri="{FF2B5EF4-FFF2-40B4-BE49-F238E27FC236}">
                <a16:creationId xmlns:a16="http://schemas.microsoft.com/office/drawing/2014/main" id="{100F3C7E-586C-6F76-A415-ED0327C7AA4E}"/>
              </a:ext>
            </a:extLst>
          </p:cNvPr>
          <p:cNvSpPr/>
          <p:nvPr/>
        </p:nvSpPr>
        <p:spPr>
          <a:xfrm>
            <a:off x="1598612" y="5253681"/>
            <a:ext cx="5181600" cy="11430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t>Hardware</a:t>
            </a:r>
          </a:p>
        </p:txBody>
      </p:sp>
      <p:sp>
        <p:nvSpPr>
          <p:cNvPr id="5" name="Rectangle: Rounded Corners 4">
            <a:extLst>
              <a:ext uri="{FF2B5EF4-FFF2-40B4-BE49-F238E27FC236}">
                <a16:creationId xmlns:a16="http://schemas.microsoft.com/office/drawing/2014/main" id="{55A1A993-A751-69D8-FD7A-812F7C08CDBD}"/>
              </a:ext>
            </a:extLst>
          </p:cNvPr>
          <p:cNvSpPr/>
          <p:nvPr/>
        </p:nvSpPr>
        <p:spPr>
          <a:xfrm>
            <a:off x="1598612" y="3657599"/>
            <a:ext cx="5181600" cy="125318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dirty="0"/>
              <a:t>Operating System</a:t>
            </a:r>
          </a:p>
        </p:txBody>
      </p:sp>
      <p:sp>
        <p:nvSpPr>
          <p:cNvPr id="6" name="Rectangle: Rounded Corners 5">
            <a:extLst>
              <a:ext uri="{FF2B5EF4-FFF2-40B4-BE49-F238E27FC236}">
                <a16:creationId xmlns:a16="http://schemas.microsoft.com/office/drawing/2014/main" id="{29D4D7C3-38D4-4D2B-DA78-ABA4FD043EA2}"/>
              </a:ext>
            </a:extLst>
          </p:cNvPr>
          <p:cNvSpPr/>
          <p:nvPr/>
        </p:nvSpPr>
        <p:spPr>
          <a:xfrm>
            <a:off x="1598612" y="2170462"/>
            <a:ext cx="2438400" cy="114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800" dirty="0"/>
              <a:t>HelloRvtec.exe</a:t>
            </a:r>
          </a:p>
        </p:txBody>
      </p:sp>
      <p:pic>
        <p:nvPicPr>
          <p:cNvPr id="8" name="Picture 7">
            <a:extLst>
              <a:ext uri="{FF2B5EF4-FFF2-40B4-BE49-F238E27FC236}">
                <a16:creationId xmlns:a16="http://schemas.microsoft.com/office/drawing/2014/main" id="{CDF1F8FF-84E0-2C23-05B0-222DA3CFC575}"/>
              </a:ext>
            </a:extLst>
          </p:cNvPr>
          <p:cNvPicPr>
            <a:picLocks noChangeAspect="1"/>
          </p:cNvPicPr>
          <p:nvPr/>
        </p:nvPicPr>
        <p:blipFill>
          <a:blip r:embed="rId3"/>
          <a:stretch>
            <a:fillRect/>
          </a:stretch>
        </p:blipFill>
        <p:spPr>
          <a:xfrm>
            <a:off x="7610129" y="1855915"/>
            <a:ext cx="3640772" cy="2056280"/>
          </a:xfrm>
          <a:prstGeom prst="rect">
            <a:avLst/>
          </a:prstGeom>
          <a:ln>
            <a:solidFill>
              <a:schemeClr val="accent1">
                <a:lumMod val="20000"/>
                <a:lumOff val="80000"/>
              </a:schemeClr>
            </a:solidFill>
          </a:ln>
        </p:spPr>
      </p:pic>
      <p:pic>
        <p:nvPicPr>
          <p:cNvPr id="10" name="Picture 9">
            <a:extLst>
              <a:ext uri="{FF2B5EF4-FFF2-40B4-BE49-F238E27FC236}">
                <a16:creationId xmlns:a16="http://schemas.microsoft.com/office/drawing/2014/main" id="{90974F28-2A1B-661D-2BD7-C185A3B02F65}"/>
              </a:ext>
            </a:extLst>
          </p:cNvPr>
          <p:cNvPicPr>
            <a:picLocks noChangeAspect="1"/>
          </p:cNvPicPr>
          <p:nvPr/>
        </p:nvPicPr>
        <p:blipFill>
          <a:blip r:embed="rId4"/>
          <a:stretch>
            <a:fillRect/>
          </a:stretch>
        </p:blipFill>
        <p:spPr>
          <a:xfrm>
            <a:off x="7389812" y="4273400"/>
            <a:ext cx="4081407" cy="1952876"/>
          </a:xfrm>
          <a:prstGeom prst="rect">
            <a:avLst/>
          </a:prstGeom>
        </p:spPr>
      </p:pic>
    </p:spTree>
    <p:extLst>
      <p:ext uri="{BB962C8B-B14F-4D97-AF65-F5344CB8AC3E}">
        <p14:creationId xmlns:p14="http://schemas.microsoft.com/office/powerpoint/2010/main" val="839790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C5690-89AC-2DC2-400E-75BC1567A5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D06C5-79E1-C6F7-A7D1-73C7DB6F0164}"/>
              </a:ext>
            </a:extLst>
          </p:cNvPr>
          <p:cNvSpPr>
            <a:spLocks noGrp="1"/>
          </p:cNvSpPr>
          <p:nvPr>
            <p:ph type="title"/>
          </p:nvPr>
        </p:nvSpPr>
        <p:spPr>
          <a:xfrm>
            <a:off x="1218883" y="274637"/>
            <a:ext cx="10360501" cy="563563"/>
          </a:xfrm>
        </p:spPr>
        <p:txBody>
          <a:bodyPr>
            <a:normAutofit fontScale="90000"/>
          </a:bodyPr>
          <a:lstStyle/>
          <a:p>
            <a:r>
              <a:rPr lang="en-US" dirty="0"/>
              <a:t>High Level Programming – Language Features</a:t>
            </a:r>
          </a:p>
        </p:txBody>
      </p:sp>
      <p:sp>
        <p:nvSpPr>
          <p:cNvPr id="3" name="Content Placeholder 2">
            <a:extLst>
              <a:ext uri="{FF2B5EF4-FFF2-40B4-BE49-F238E27FC236}">
                <a16:creationId xmlns:a16="http://schemas.microsoft.com/office/drawing/2014/main" id="{CD687894-593D-4D9E-EA1B-D9635F3B0636}"/>
              </a:ext>
            </a:extLst>
          </p:cNvPr>
          <p:cNvSpPr>
            <a:spLocks noGrp="1"/>
          </p:cNvSpPr>
          <p:nvPr>
            <p:ph sz="half" idx="1"/>
          </p:nvPr>
        </p:nvSpPr>
        <p:spPr>
          <a:xfrm>
            <a:off x="1370012" y="1142999"/>
            <a:ext cx="10287000" cy="5440363"/>
          </a:xfrm>
        </p:spPr>
        <p:txBody>
          <a:bodyPr>
            <a:normAutofit lnSpcReduction="10000"/>
          </a:bodyPr>
          <a:lstStyle/>
          <a:p>
            <a:r>
              <a:rPr lang="en-US" sz="3600" dirty="0"/>
              <a:t>Syntax</a:t>
            </a:r>
          </a:p>
          <a:p>
            <a:r>
              <a:rPr lang="en-US" sz="3600" dirty="0"/>
              <a:t>Static or dynamic</a:t>
            </a:r>
          </a:p>
          <a:p>
            <a:r>
              <a:rPr lang="en-US" sz="3600" dirty="0"/>
              <a:t>Strongly typed or weakly typed**</a:t>
            </a:r>
          </a:p>
          <a:p>
            <a:r>
              <a:rPr lang="en-US" sz="3600" dirty="0"/>
              <a:t>Object oriented</a:t>
            </a:r>
          </a:p>
          <a:p>
            <a:r>
              <a:rPr lang="en-US" sz="3600" dirty="0"/>
              <a:t>Memory management</a:t>
            </a:r>
          </a:p>
          <a:p>
            <a:endParaRPr lang="en-US" sz="3600" dirty="0"/>
          </a:p>
          <a:p>
            <a:endParaRPr lang="en-US" sz="3600" dirty="0"/>
          </a:p>
          <a:p>
            <a:pPr marL="0" indent="0">
              <a:buNone/>
            </a:pPr>
            <a:r>
              <a:rPr lang="en-US" sz="3600" dirty="0"/>
              <a:t>(Save this page)</a:t>
            </a:r>
          </a:p>
        </p:txBody>
      </p:sp>
    </p:spTree>
    <p:extLst>
      <p:ext uri="{BB962C8B-B14F-4D97-AF65-F5344CB8AC3E}">
        <p14:creationId xmlns:p14="http://schemas.microsoft.com/office/powerpoint/2010/main" val="1214016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063E7-687B-E07C-EDC7-DDE83A6EA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BA4A32-E4D6-69CA-3124-6676C00894F4}"/>
              </a:ext>
            </a:extLst>
          </p:cNvPr>
          <p:cNvSpPr>
            <a:spLocks noGrp="1"/>
          </p:cNvSpPr>
          <p:nvPr>
            <p:ph type="title"/>
          </p:nvPr>
        </p:nvSpPr>
        <p:spPr>
          <a:xfrm>
            <a:off x="1218883" y="274637"/>
            <a:ext cx="10360501" cy="563563"/>
          </a:xfrm>
        </p:spPr>
        <p:txBody>
          <a:bodyPr>
            <a:normAutofit fontScale="90000"/>
          </a:bodyPr>
          <a:lstStyle/>
          <a:p>
            <a:r>
              <a:rPr lang="en-US" dirty="0"/>
              <a:t>High Level Programming - Examples</a:t>
            </a:r>
          </a:p>
        </p:txBody>
      </p:sp>
      <p:pic>
        <p:nvPicPr>
          <p:cNvPr id="7" name="Picture 6">
            <a:extLst>
              <a:ext uri="{FF2B5EF4-FFF2-40B4-BE49-F238E27FC236}">
                <a16:creationId xmlns:a16="http://schemas.microsoft.com/office/drawing/2014/main" id="{602ED6E3-EFAE-FDE5-A0FA-4850691DCAC4}"/>
              </a:ext>
            </a:extLst>
          </p:cNvPr>
          <p:cNvPicPr>
            <a:picLocks noChangeAspect="1"/>
          </p:cNvPicPr>
          <p:nvPr/>
        </p:nvPicPr>
        <p:blipFill>
          <a:blip r:embed="rId3"/>
          <a:stretch>
            <a:fillRect/>
          </a:stretch>
        </p:blipFill>
        <p:spPr>
          <a:xfrm>
            <a:off x="3808412" y="990981"/>
            <a:ext cx="4953000" cy="5790820"/>
          </a:xfrm>
          <a:prstGeom prst="rect">
            <a:avLst/>
          </a:prstGeom>
        </p:spPr>
      </p:pic>
    </p:spTree>
    <p:extLst>
      <p:ext uri="{BB962C8B-B14F-4D97-AF65-F5344CB8AC3E}">
        <p14:creationId xmlns:p14="http://schemas.microsoft.com/office/powerpoint/2010/main" val="80739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E4823-3A84-D5DE-1308-5B08B9B0C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A3D93-1CD9-C04F-DF89-9D47318BA9A3}"/>
              </a:ext>
            </a:extLst>
          </p:cNvPr>
          <p:cNvSpPr>
            <a:spLocks noGrp="1"/>
          </p:cNvSpPr>
          <p:nvPr>
            <p:ph type="title"/>
          </p:nvPr>
        </p:nvSpPr>
        <p:spPr>
          <a:xfrm>
            <a:off x="1218883" y="274637"/>
            <a:ext cx="10360501" cy="563563"/>
          </a:xfrm>
        </p:spPr>
        <p:txBody>
          <a:bodyPr>
            <a:normAutofit fontScale="90000"/>
          </a:bodyPr>
          <a:lstStyle/>
          <a:p>
            <a:r>
              <a:rPr lang="en-US" dirty="0"/>
              <a:t>High Level Programming - Examples</a:t>
            </a:r>
          </a:p>
        </p:txBody>
      </p:sp>
      <p:pic>
        <p:nvPicPr>
          <p:cNvPr id="4" name="Picture 3">
            <a:extLst>
              <a:ext uri="{FF2B5EF4-FFF2-40B4-BE49-F238E27FC236}">
                <a16:creationId xmlns:a16="http://schemas.microsoft.com/office/drawing/2014/main" id="{A4DAE0B3-51AE-4E2C-8B8F-754DD9CA1AF7}"/>
              </a:ext>
            </a:extLst>
          </p:cNvPr>
          <p:cNvPicPr>
            <a:picLocks noChangeAspect="1"/>
          </p:cNvPicPr>
          <p:nvPr/>
        </p:nvPicPr>
        <p:blipFill>
          <a:blip r:embed="rId3"/>
          <a:stretch>
            <a:fillRect/>
          </a:stretch>
        </p:blipFill>
        <p:spPr>
          <a:xfrm>
            <a:off x="1065212" y="1524000"/>
            <a:ext cx="10590213" cy="3611908"/>
          </a:xfrm>
          <a:prstGeom prst="rect">
            <a:avLst/>
          </a:prstGeom>
        </p:spPr>
      </p:pic>
    </p:spTree>
    <p:extLst>
      <p:ext uri="{BB962C8B-B14F-4D97-AF65-F5344CB8AC3E}">
        <p14:creationId xmlns:p14="http://schemas.microsoft.com/office/powerpoint/2010/main" val="647443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F1EF7-D376-C22F-35E6-89979A5D1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84962-9B46-CDEE-8FA9-E9891B3E2546}"/>
              </a:ext>
            </a:extLst>
          </p:cNvPr>
          <p:cNvSpPr>
            <a:spLocks noGrp="1"/>
          </p:cNvSpPr>
          <p:nvPr>
            <p:ph type="title"/>
          </p:nvPr>
        </p:nvSpPr>
        <p:spPr>
          <a:xfrm>
            <a:off x="1218883" y="274637"/>
            <a:ext cx="10360501" cy="563563"/>
          </a:xfrm>
        </p:spPr>
        <p:txBody>
          <a:bodyPr>
            <a:normAutofit fontScale="90000"/>
          </a:bodyPr>
          <a:lstStyle/>
          <a:p>
            <a:r>
              <a:rPr lang="en-US" dirty="0"/>
              <a:t>High level programming - Libraries</a:t>
            </a:r>
          </a:p>
        </p:txBody>
      </p:sp>
      <p:sp>
        <p:nvSpPr>
          <p:cNvPr id="3" name="Content Placeholder 2">
            <a:extLst>
              <a:ext uri="{FF2B5EF4-FFF2-40B4-BE49-F238E27FC236}">
                <a16:creationId xmlns:a16="http://schemas.microsoft.com/office/drawing/2014/main" id="{A502A1C1-5EAC-DD2E-F076-99C8121741DD}"/>
              </a:ext>
            </a:extLst>
          </p:cNvPr>
          <p:cNvSpPr>
            <a:spLocks noGrp="1"/>
          </p:cNvSpPr>
          <p:nvPr>
            <p:ph sz="half" idx="1"/>
          </p:nvPr>
        </p:nvSpPr>
        <p:spPr>
          <a:xfrm>
            <a:off x="1370012" y="1143000"/>
            <a:ext cx="10287000" cy="1905000"/>
          </a:xfrm>
        </p:spPr>
        <p:txBody>
          <a:bodyPr>
            <a:normAutofit fontScale="92500" lnSpcReduction="20000"/>
          </a:bodyPr>
          <a:lstStyle/>
          <a:p>
            <a:r>
              <a:rPr lang="en-US" dirty="0"/>
              <a:t>AKA “Code other people have already written”</a:t>
            </a:r>
          </a:p>
          <a:p>
            <a:r>
              <a:rPr lang="en-US" dirty="0"/>
              <a:t>Sometimes included as part of the programming language</a:t>
            </a:r>
          </a:p>
          <a:p>
            <a:r>
              <a:rPr lang="en-US" dirty="0"/>
              <a:t>Sometimes as independent “products” both free and paid</a:t>
            </a:r>
          </a:p>
          <a:p>
            <a:r>
              <a:rPr lang="en-US" dirty="0"/>
              <a:t>Help you do burdensome things easily and SAFELY</a:t>
            </a:r>
          </a:p>
        </p:txBody>
      </p:sp>
      <p:pic>
        <p:nvPicPr>
          <p:cNvPr id="5" name="Picture 4">
            <a:extLst>
              <a:ext uri="{FF2B5EF4-FFF2-40B4-BE49-F238E27FC236}">
                <a16:creationId xmlns:a16="http://schemas.microsoft.com/office/drawing/2014/main" id="{D0B5D180-AC03-493A-E02C-45A040A087C3}"/>
              </a:ext>
            </a:extLst>
          </p:cNvPr>
          <p:cNvPicPr>
            <a:picLocks noChangeAspect="1"/>
          </p:cNvPicPr>
          <p:nvPr/>
        </p:nvPicPr>
        <p:blipFill>
          <a:blip r:embed="rId3"/>
          <a:stretch>
            <a:fillRect/>
          </a:stretch>
        </p:blipFill>
        <p:spPr>
          <a:xfrm>
            <a:off x="1065212" y="3124200"/>
            <a:ext cx="3805588" cy="2101378"/>
          </a:xfrm>
          <a:prstGeom prst="rect">
            <a:avLst/>
          </a:prstGeom>
        </p:spPr>
      </p:pic>
      <p:pic>
        <p:nvPicPr>
          <p:cNvPr id="7" name="Picture 6">
            <a:extLst>
              <a:ext uri="{FF2B5EF4-FFF2-40B4-BE49-F238E27FC236}">
                <a16:creationId xmlns:a16="http://schemas.microsoft.com/office/drawing/2014/main" id="{10EC77B6-4134-5910-87CC-51A21AF605C8}"/>
              </a:ext>
            </a:extLst>
          </p:cNvPr>
          <p:cNvPicPr>
            <a:picLocks noChangeAspect="1"/>
          </p:cNvPicPr>
          <p:nvPr/>
        </p:nvPicPr>
        <p:blipFill>
          <a:blip r:embed="rId4"/>
          <a:stretch>
            <a:fillRect/>
          </a:stretch>
        </p:blipFill>
        <p:spPr>
          <a:xfrm>
            <a:off x="6407430" y="3048000"/>
            <a:ext cx="4458322" cy="1524213"/>
          </a:xfrm>
          <a:prstGeom prst="rect">
            <a:avLst/>
          </a:prstGeom>
        </p:spPr>
      </p:pic>
      <p:pic>
        <p:nvPicPr>
          <p:cNvPr id="9" name="Picture 8">
            <a:extLst>
              <a:ext uri="{FF2B5EF4-FFF2-40B4-BE49-F238E27FC236}">
                <a16:creationId xmlns:a16="http://schemas.microsoft.com/office/drawing/2014/main" id="{565643FA-418B-9D4C-3E39-230400A09E38}"/>
              </a:ext>
            </a:extLst>
          </p:cNvPr>
          <p:cNvPicPr>
            <a:picLocks noChangeAspect="1"/>
          </p:cNvPicPr>
          <p:nvPr/>
        </p:nvPicPr>
        <p:blipFill>
          <a:blip r:embed="rId5"/>
          <a:stretch>
            <a:fillRect/>
          </a:stretch>
        </p:blipFill>
        <p:spPr>
          <a:xfrm>
            <a:off x="5180012" y="4744827"/>
            <a:ext cx="4991499" cy="1838536"/>
          </a:xfrm>
          <a:prstGeom prst="rect">
            <a:avLst/>
          </a:prstGeom>
        </p:spPr>
      </p:pic>
    </p:spTree>
    <p:extLst>
      <p:ext uri="{BB962C8B-B14F-4D97-AF65-F5344CB8AC3E}">
        <p14:creationId xmlns:p14="http://schemas.microsoft.com/office/powerpoint/2010/main" val="3073329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67932-4145-C599-0793-FD563E048D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89C2F-F69F-1B02-F796-15D4E3171CE8}"/>
              </a:ext>
            </a:extLst>
          </p:cNvPr>
          <p:cNvSpPr>
            <a:spLocks noGrp="1"/>
          </p:cNvSpPr>
          <p:nvPr>
            <p:ph type="title"/>
          </p:nvPr>
        </p:nvSpPr>
        <p:spPr>
          <a:xfrm>
            <a:off x="1218883" y="274637"/>
            <a:ext cx="10360501" cy="563563"/>
          </a:xfrm>
        </p:spPr>
        <p:txBody>
          <a:bodyPr>
            <a:normAutofit fontScale="90000"/>
          </a:bodyPr>
          <a:lstStyle/>
          <a:p>
            <a:r>
              <a:rPr lang="en-US" dirty="0"/>
              <a:t>High level programming - Frameworks</a:t>
            </a:r>
          </a:p>
        </p:txBody>
      </p:sp>
      <p:sp>
        <p:nvSpPr>
          <p:cNvPr id="3" name="Content Placeholder 2">
            <a:extLst>
              <a:ext uri="{FF2B5EF4-FFF2-40B4-BE49-F238E27FC236}">
                <a16:creationId xmlns:a16="http://schemas.microsoft.com/office/drawing/2014/main" id="{999A0075-3445-D8A6-32D0-6E50D25772CE}"/>
              </a:ext>
            </a:extLst>
          </p:cNvPr>
          <p:cNvSpPr>
            <a:spLocks noGrp="1"/>
          </p:cNvSpPr>
          <p:nvPr>
            <p:ph sz="half" idx="1"/>
          </p:nvPr>
        </p:nvSpPr>
        <p:spPr>
          <a:xfrm>
            <a:off x="989012" y="981193"/>
            <a:ext cx="10896600" cy="2905007"/>
          </a:xfrm>
        </p:spPr>
        <p:txBody>
          <a:bodyPr>
            <a:normAutofit fontScale="92500" lnSpcReduction="20000"/>
          </a:bodyPr>
          <a:lstStyle/>
          <a:p>
            <a:r>
              <a:rPr lang="en-US" dirty="0"/>
              <a:t>Fuzzy line between libraries and frameworks</a:t>
            </a:r>
          </a:p>
          <a:p>
            <a:r>
              <a:rPr lang="en-US" dirty="0"/>
              <a:t>Often confusing for newcomers between a programming language versus a framework</a:t>
            </a:r>
          </a:p>
          <a:p>
            <a:r>
              <a:rPr lang="en-US" dirty="0"/>
              <a:t>Framework is a combination of…</a:t>
            </a:r>
          </a:p>
          <a:p>
            <a:pPr lvl="1"/>
            <a:r>
              <a:rPr lang="en-US" dirty="0"/>
              <a:t>Large libraries</a:t>
            </a:r>
          </a:p>
          <a:p>
            <a:pPr lvl="1"/>
            <a:r>
              <a:rPr lang="en-US" dirty="0"/>
              <a:t>Defined patterns of organizing and/or writing code</a:t>
            </a:r>
          </a:p>
          <a:p>
            <a:pPr lvl="1"/>
            <a:r>
              <a:rPr lang="en-US" dirty="0"/>
              <a:t>Help you accomplish very complex tasks</a:t>
            </a:r>
          </a:p>
        </p:txBody>
      </p:sp>
      <p:pic>
        <p:nvPicPr>
          <p:cNvPr id="5" name="Picture 4">
            <a:extLst>
              <a:ext uri="{FF2B5EF4-FFF2-40B4-BE49-F238E27FC236}">
                <a16:creationId xmlns:a16="http://schemas.microsoft.com/office/drawing/2014/main" id="{D45ABC9D-86AC-7AA1-E583-7E612164F127}"/>
              </a:ext>
            </a:extLst>
          </p:cNvPr>
          <p:cNvPicPr>
            <a:picLocks noChangeAspect="1"/>
          </p:cNvPicPr>
          <p:nvPr/>
        </p:nvPicPr>
        <p:blipFill>
          <a:blip r:embed="rId3"/>
          <a:stretch>
            <a:fillRect/>
          </a:stretch>
        </p:blipFill>
        <p:spPr>
          <a:xfrm>
            <a:off x="1126582" y="4505879"/>
            <a:ext cx="2819400" cy="1923559"/>
          </a:xfrm>
          <a:prstGeom prst="rect">
            <a:avLst/>
          </a:prstGeom>
        </p:spPr>
      </p:pic>
      <p:pic>
        <p:nvPicPr>
          <p:cNvPr id="7" name="Picture 6">
            <a:extLst>
              <a:ext uri="{FF2B5EF4-FFF2-40B4-BE49-F238E27FC236}">
                <a16:creationId xmlns:a16="http://schemas.microsoft.com/office/drawing/2014/main" id="{A69FC1FE-6441-31BD-B129-18A1FB941F93}"/>
              </a:ext>
            </a:extLst>
          </p:cNvPr>
          <p:cNvPicPr>
            <a:picLocks noChangeAspect="1"/>
          </p:cNvPicPr>
          <p:nvPr/>
        </p:nvPicPr>
        <p:blipFill>
          <a:blip r:embed="rId4"/>
          <a:stretch>
            <a:fillRect/>
          </a:stretch>
        </p:blipFill>
        <p:spPr>
          <a:xfrm>
            <a:off x="4022183" y="4495800"/>
            <a:ext cx="2971800" cy="1933638"/>
          </a:xfrm>
          <a:prstGeom prst="rect">
            <a:avLst/>
          </a:prstGeom>
        </p:spPr>
      </p:pic>
      <p:pic>
        <p:nvPicPr>
          <p:cNvPr id="9" name="Picture 8">
            <a:extLst>
              <a:ext uri="{FF2B5EF4-FFF2-40B4-BE49-F238E27FC236}">
                <a16:creationId xmlns:a16="http://schemas.microsoft.com/office/drawing/2014/main" id="{084A190F-9C35-9BE3-C9A0-36FCA16FC92D}"/>
              </a:ext>
            </a:extLst>
          </p:cNvPr>
          <p:cNvPicPr>
            <a:picLocks noChangeAspect="1"/>
          </p:cNvPicPr>
          <p:nvPr/>
        </p:nvPicPr>
        <p:blipFill>
          <a:blip r:embed="rId5"/>
          <a:stretch>
            <a:fillRect/>
          </a:stretch>
        </p:blipFill>
        <p:spPr>
          <a:xfrm>
            <a:off x="7071603" y="4495800"/>
            <a:ext cx="4696267" cy="1933638"/>
          </a:xfrm>
          <a:prstGeom prst="rect">
            <a:avLst/>
          </a:prstGeom>
        </p:spPr>
      </p:pic>
    </p:spTree>
    <p:extLst>
      <p:ext uri="{BB962C8B-B14F-4D97-AF65-F5344CB8AC3E}">
        <p14:creationId xmlns:p14="http://schemas.microsoft.com/office/powerpoint/2010/main" val="115036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52C0-AE67-8A79-DD9C-DB3727997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1BACF-25D0-90AD-9E4F-BCBD2891E853}"/>
              </a:ext>
            </a:extLst>
          </p:cNvPr>
          <p:cNvSpPr>
            <a:spLocks noGrp="1"/>
          </p:cNvSpPr>
          <p:nvPr>
            <p:ph type="title"/>
          </p:nvPr>
        </p:nvSpPr>
        <p:spPr>
          <a:xfrm>
            <a:off x="1218883" y="274637"/>
            <a:ext cx="10360501" cy="563563"/>
          </a:xfrm>
        </p:spPr>
        <p:txBody>
          <a:bodyPr>
            <a:normAutofit fontScale="90000"/>
          </a:bodyPr>
          <a:lstStyle/>
          <a:p>
            <a:r>
              <a:rPr lang="en-US" dirty="0"/>
              <a:t>It’s All Simple Text Files</a:t>
            </a:r>
          </a:p>
        </p:txBody>
      </p:sp>
      <p:sp>
        <p:nvSpPr>
          <p:cNvPr id="3" name="Content Placeholder 2">
            <a:extLst>
              <a:ext uri="{FF2B5EF4-FFF2-40B4-BE49-F238E27FC236}">
                <a16:creationId xmlns:a16="http://schemas.microsoft.com/office/drawing/2014/main" id="{463CF706-06D3-4237-4511-17CBF3F17B7D}"/>
              </a:ext>
            </a:extLst>
          </p:cNvPr>
          <p:cNvSpPr>
            <a:spLocks noGrp="1"/>
          </p:cNvSpPr>
          <p:nvPr>
            <p:ph sz="half" idx="1"/>
          </p:nvPr>
        </p:nvSpPr>
        <p:spPr>
          <a:xfrm>
            <a:off x="1827212" y="4114800"/>
            <a:ext cx="7467600" cy="685800"/>
          </a:xfrm>
        </p:spPr>
        <p:txBody>
          <a:bodyPr/>
          <a:lstStyle/>
          <a:p>
            <a:r>
              <a:rPr lang="en-US" dirty="0"/>
              <a:t>All you need is a text editor</a:t>
            </a:r>
          </a:p>
        </p:txBody>
      </p:sp>
      <p:pic>
        <p:nvPicPr>
          <p:cNvPr id="7" name="Picture 6">
            <a:extLst>
              <a:ext uri="{FF2B5EF4-FFF2-40B4-BE49-F238E27FC236}">
                <a16:creationId xmlns:a16="http://schemas.microsoft.com/office/drawing/2014/main" id="{22B5A5FB-689D-99C4-AFE1-06FDEE7399CC}"/>
              </a:ext>
            </a:extLst>
          </p:cNvPr>
          <p:cNvPicPr>
            <a:picLocks noChangeAspect="1"/>
          </p:cNvPicPr>
          <p:nvPr/>
        </p:nvPicPr>
        <p:blipFill>
          <a:blip r:embed="rId3"/>
          <a:stretch>
            <a:fillRect/>
          </a:stretch>
        </p:blipFill>
        <p:spPr>
          <a:xfrm>
            <a:off x="897921" y="1066800"/>
            <a:ext cx="11059371" cy="2438400"/>
          </a:xfrm>
          <a:prstGeom prst="rect">
            <a:avLst/>
          </a:prstGeom>
        </p:spPr>
      </p:pic>
    </p:spTree>
    <p:extLst>
      <p:ext uri="{BB962C8B-B14F-4D97-AF65-F5344CB8AC3E}">
        <p14:creationId xmlns:p14="http://schemas.microsoft.com/office/powerpoint/2010/main" val="1582419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7C326-E56A-5F3F-CA47-43457578AD3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E78AA24-DE66-EE6A-4310-D39A5B68A6B2}"/>
              </a:ext>
            </a:extLst>
          </p:cNvPr>
          <p:cNvSpPr>
            <a:spLocks noGrp="1"/>
          </p:cNvSpPr>
          <p:nvPr>
            <p:ph type="title"/>
          </p:nvPr>
        </p:nvSpPr>
        <p:spPr/>
        <p:txBody>
          <a:bodyPr/>
          <a:lstStyle/>
          <a:p>
            <a:r>
              <a:rPr lang="en-US" dirty="0"/>
              <a:t>Motivation</a:t>
            </a:r>
          </a:p>
        </p:txBody>
      </p:sp>
      <p:sp>
        <p:nvSpPr>
          <p:cNvPr id="14" name="Content Placeholder 13">
            <a:extLst>
              <a:ext uri="{FF2B5EF4-FFF2-40B4-BE49-F238E27FC236}">
                <a16:creationId xmlns:a16="http://schemas.microsoft.com/office/drawing/2014/main" id="{5E9D71AA-47C3-09BB-7C1C-EB8B5FA2FD22}"/>
              </a:ext>
            </a:extLst>
          </p:cNvPr>
          <p:cNvSpPr>
            <a:spLocks noGrp="1"/>
          </p:cNvSpPr>
          <p:nvPr>
            <p:ph idx="1"/>
          </p:nvPr>
        </p:nvSpPr>
        <p:spPr/>
        <p:txBody>
          <a:bodyPr/>
          <a:lstStyle/>
          <a:p>
            <a:r>
              <a:rPr lang="en-US" dirty="0"/>
              <a:t>Something unique and different for RVTEC</a:t>
            </a:r>
          </a:p>
          <a:p>
            <a:r>
              <a:rPr lang="en-US" dirty="0"/>
              <a:t>Kicking around the idea after careful observation</a:t>
            </a:r>
          </a:p>
          <a:p>
            <a:r>
              <a:rPr lang="en-US" dirty="0"/>
              <a:t>Incredibly useful skill for EVERYONE</a:t>
            </a:r>
          </a:p>
          <a:p>
            <a:r>
              <a:rPr lang="en-US" dirty="0"/>
              <a:t>Tara needed content</a:t>
            </a:r>
          </a:p>
        </p:txBody>
      </p:sp>
    </p:spTree>
    <p:extLst>
      <p:ext uri="{BB962C8B-B14F-4D97-AF65-F5344CB8AC3E}">
        <p14:creationId xmlns:p14="http://schemas.microsoft.com/office/powerpoint/2010/main" val="3794521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3C0F7-A816-1016-21A3-59987F4DD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21AB01-E2BC-E098-144D-F94EB83B8C04}"/>
              </a:ext>
            </a:extLst>
          </p:cNvPr>
          <p:cNvSpPr>
            <a:spLocks noGrp="1"/>
          </p:cNvSpPr>
          <p:nvPr>
            <p:ph type="title"/>
          </p:nvPr>
        </p:nvSpPr>
        <p:spPr>
          <a:xfrm>
            <a:off x="1218883" y="274637"/>
            <a:ext cx="10360501" cy="563563"/>
          </a:xfrm>
        </p:spPr>
        <p:txBody>
          <a:bodyPr>
            <a:normAutofit fontScale="90000"/>
          </a:bodyPr>
          <a:lstStyle/>
          <a:p>
            <a:r>
              <a:rPr lang="en-US" dirty="0"/>
              <a:t>The Integrated Development Environment</a:t>
            </a:r>
          </a:p>
        </p:txBody>
      </p:sp>
      <p:pic>
        <p:nvPicPr>
          <p:cNvPr id="8" name="Picture 7">
            <a:extLst>
              <a:ext uri="{FF2B5EF4-FFF2-40B4-BE49-F238E27FC236}">
                <a16:creationId xmlns:a16="http://schemas.microsoft.com/office/drawing/2014/main" id="{2A545EBE-E374-A43A-633E-5E534168E593}"/>
              </a:ext>
            </a:extLst>
          </p:cNvPr>
          <p:cNvPicPr>
            <a:picLocks noChangeAspect="1"/>
          </p:cNvPicPr>
          <p:nvPr/>
        </p:nvPicPr>
        <p:blipFill>
          <a:blip r:embed="rId3"/>
          <a:stretch>
            <a:fillRect/>
          </a:stretch>
        </p:blipFill>
        <p:spPr>
          <a:xfrm>
            <a:off x="950504" y="898330"/>
            <a:ext cx="10969942" cy="5923424"/>
          </a:xfrm>
          <a:prstGeom prst="rect">
            <a:avLst/>
          </a:prstGeom>
        </p:spPr>
      </p:pic>
      <p:grpSp>
        <p:nvGrpSpPr>
          <p:cNvPr id="29" name="Group 28">
            <a:extLst>
              <a:ext uri="{FF2B5EF4-FFF2-40B4-BE49-F238E27FC236}">
                <a16:creationId xmlns:a16="http://schemas.microsoft.com/office/drawing/2014/main" id="{0B82E703-F907-4F2F-B3A2-7139066B8280}"/>
              </a:ext>
            </a:extLst>
          </p:cNvPr>
          <p:cNvGrpSpPr/>
          <p:nvPr/>
        </p:nvGrpSpPr>
        <p:grpSpPr>
          <a:xfrm>
            <a:off x="3122612" y="815134"/>
            <a:ext cx="8915400" cy="1683171"/>
            <a:chOff x="3122612" y="815134"/>
            <a:chExt cx="8915400" cy="1683171"/>
          </a:xfrm>
        </p:grpSpPr>
        <p:pic>
          <p:nvPicPr>
            <p:cNvPr id="10" name="Picture 9">
              <a:extLst>
                <a:ext uri="{FF2B5EF4-FFF2-40B4-BE49-F238E27FC236}">
                  <a16:creationId xmlns:a16="http://schemas.microsoft.com/office/drawing/2014/main" id="{A137F6C6-E5C2-F4FB-5D08-6925097B68A2}"/>
                </a:ext>
              </a:extLst>
            </p:cNvPr>
            <p:cNvPicPr>
              <a:picLocks noChangeAspect="1"/>
            </p:cNvPicPr>
            <p:nvPr/>
          </p:nvPicPr>
          <p:blipFill>
            <a:blip r:embed="rId4"/>
            <a:stretch>
              <a:fillRect/>
            </a:stretch>
          </p:blipFill>
          <p:spPr>
            <a:xfrm>
              <a:off x="8304212" y="815134"/>
              <a:ext cx="2934109" cy="666843"/>
            </a:xfrm>
            <a:prstGeom prst="rect">
              <a:avLst/>
            </a:prstGeom>
          </p:spPr>
        </p:pic>
        <p:sp>
          <p:nvSpPr>
            <p:cNvPr id="11" name="TextBox 10">
              <a:extLst>
                <a:ext uri="{FF2B5EF4-FFF2-40B4-BE49-F238E27FC236}">
                  <a16:creationId xmlns:a16="http://schemas.microsoft.com/office/drawing/2014/main" id="{BED088AE-511E-DC97-7AFC-B9FA62E32CF1}"/>
                </a:ext>
              </a:extLst>
            </p:cNvPr>
            <p:cNvSpPr txBox="1"/>
            <p:nvPr/>
          </p:nvSpPr>
          <p:spPr>
            <a:xfrm>
              <a:off x="8228012" y="1475799"/>
              <a:ext cx="3810000" cy="523220"/>
            </a:xfrm>
            <a:prstGeom prst="rect">
              <a:avLst/>
            </a:prstGeom>
            <a:noFill/>
          </p:spPr>
          <p:txBody>
            <a:bodyPr wrap="square" rtlCol="0">
              <a:spAutoFit/>
            </a:bodyPr>
            <a:lstStyle/>
            <a:p>
              <a:r>
                <a:rPr lang="en-US" sz="2800" dirty="0">
                  <a:solidFill>
                    <a:srgbClr val="00B0F0"/>
                  </a:solidFill>
                </a:rPr>
                <a:t>Compile and run code</a:t>
              </a:r>
            </a:p>
          </p:txBody>
        </p:sp>
        <p:cxnSp>
          <p:nvCxnSpPr>
            <p:cNvPr id="13" name="Straight Arrow Connector 12">
              <a:extLst>
                <a:ext uri="{FF2B5EF4-FFF2-40B4-BE49-F238E27FC236}">
                  <a16:creationId xmlns:a16="http://schemas.microsoft.com/office/drawing/2014/main" id="{E7AD5E0C-C651-37E4-818F-ED59814D7702}"/>
                </a:ext>
              </a:extLst>
            </p:cNvPr>
            <p:cNvCxnSpPr>
              <a:cxnSpLocks/>
              <a:stCxn id="11" idx="1"/>
            </p:cNvCxnSpPr>
            <p:nvPr/>
          </p:nvCxnSpPr>
          <p:spPr>
            <a:xfrm flipH="1">
              <a:off x="3122612" y="1737409"/>
              <a:ext cx="5105400" cy="7608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59FCC3B-F1A9-D7D8-DEA4-367E788A83D0}"/>
              </a:ext>
            </a:extLst>
          </p:cNvPr>
          <p:cNvGrpSpPr/>
          <p:nvPr/>
        </p:nvGrpSpPr>
        <p:grpSpPr>
          <a:xfrm>
            <a:off x="5408612" y="2160235"/>
            <a:ext cx="6511834" cy="3185872"/>
            <a:chOff x="5408612" y="2160235"/>
            <a:chExt cx="6511834" cy="3185872"/>
          </a:xfrm>
        </p:grpSpPr>
        <p:pic>
          <p:nvPicPr>
            <p:cNvPr id="17" name="Picture 16">
              <a:extLst>
                <a:ext uri="{FF2B5EF4-FFF2-40B4-BE49-F238E27FC236}">
                  <a16:creationId xmlns:a16="http://schemas.microsoft.com/office/drawing/2014/main" id="{CAC68D0A-50C1-E570-C06A-7A9DF85F7ABC}"/>
                </a:ext>
              </a:extLst>
            </p:cNvPr>
            <p:cNvPicPr>
              <a:picLocks noChangeAspect="1"/>
            </p:cNvPicPr>
            <p:nvPr/>
          </p:nvPicPr>
          <p:blipFill>
            <a:blip r:embed="rId5"/>
            <a:stretch>
              <a:fillRect/>
            </a:stretch>
          </p:blipFill>
          <p:spPr>
            <a:xfrm>
              <a:off x="8480542" y="2160235"/>
              <a:ext cx="2581448" cy="2662652"/>
            </a:xfrm>
            <a:prstGeom prst="rect">
              <a:avLst/>
            </a:prstGeom>
          </p:spPr>
        </p:pic>
        <p:sp>
          <p:nvSpPr>
            <p:cNvPr id="18" name="TextBox 17">
              <a:extLst>
                <a:ext uri="{FF2B5EF4-FFF2-40B4-BE49-F238E27FC236}">
                  <a16:creationId xmlns:a16="http://schemas.microsoft.com/office/drawing/2014/main" id="{A6F2A9CB-EFB8-622F-4940-B3C844B7EA42}"/>
                </a:ext>
              </a:extLst>
            </p:cNvPr>
            <p:cNvSpPr txBox="1"/>
            <p:nvPr/>
          </p:nvSpPr>
          <p:spPr>
            <a:xfrm>
              <a:off x="8110446" y="4822887"/>
              <a:ext cx="3810000" cy="523220"/>
            </a:xfrm>
            <a:prstGeom prst="rect">
              <a:avLst/>
            </a:prstGeom>
            <a:noFill/>
          </p:spPr>
          <p:txBody>
            <a:bodyPr wrap="square" rtlCol="0">
              <a:spAutoFit/>
            </a:bodyPr>
            <a:lstStyle/>
            <a:p>
              <a:r>
                <a:rPr lang="en-US" sz="2800" dirty="0">
                  <a:solidFill>
                    <a:srgbClr val="00B0F0"/>
                  </a:solidFill>
                </a:rPr>
                <a:t>Manage files and folders</a:t>
              </a:r>
            </a:p>
          </p:txBody>
        </p:sp>
        <p:cxnSp>
          <p:nvCxnSpPr>
            <p:cNvPr id="19" name="Straight Arrow Connector 18">
              <a:extLst>
                <a:ext uri="{FF2B5EF4-FFF2-40B4-BE49-F238E27FC236}">
                  <a16:creationId xmlns:a16="http://schemas.microsoft.com/office/drawing/2014/main" id="{D0FCB832-52A5-301B-B913-16B95938A171}"/>
                </a:ext>
              </a:extLst>
            </p:cNvPr>
            <p:cNvCxnSpPr>
              <a:cxnSpLocks/>
            </p:cNvCxnSpPr>
            <p:nvPr/>
          </p:nvCxnSpPr>
          <p:spPr>
            <a:xfrm flipH="1" flipV="1">
              <a:off x="5408612" y="3347240"/>
              <a:ext cx="2701834" cy="163686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77B4992-9381-C844-E268-2D41972796F4}"/>
              </a:ext>
            </a:extLst>
          </p:cNvPr>
          <p:cNvGrpSpPr/>
          <p:nvPr/>
        </p:nvGrpSpPr>
        <p:grpSpPr>
          <a:xfrm>
            <a:off x="2093383" y="4405848"/>
            <a:ext cx="9885846" cy="1611223"/>
            <a:chOff x="2302979" y="2803238"/>
            <a:chExt cx="9885846" cy="1611223"/>
          </a:xfrm>
        </p:grpSpPr>
        <p:pic>
          <p:nvPicPr>
            <p:cNvPr id="28" name="Picture 27">
              <a:extLst>
                <a:ext uri="{FF2B5EF4-FFF2-40B4-BE49-F238E27FC236}">
                  <a16:creationId xmlns:a16="http://schemas.microsoft.com/office/drawing/2014/main" id="{F726E93A-9F55-206D-9F5A-0F5BFE981AC6}"/>
                </a:ext>
              </a:extLst>
            </p:cNvPr>
            <p:cNvPicPr>
              <a:picLocks noChangeAspect="1"/>
            </p:cNvPicPr>
            <p:nvPr/>
          </p:nvPicPr>
          <p:blipFill>
            <a:blip r:embed="rId6"/>
            <a:stretch>
              <a:fillRect/>
            </a:stretch>
          </p:blipFill>
          <p:spPr>
            <a:xfrm>
              <a:off x="5101696" y="2803238"/>
              <a:ext cx="7087129" cy="1088003"/>
            </a:xfrm>
            <a:prstGeom prst="rect">
              <a:avLst/>
            </a:prstGeom>
          </p:spPr>
        </p:pic>
        <p:sp>
          <p:nvSpPr>
            <p:cNvPr id="33" name="TextBox 32">
              <a:extLst>
                <a:ext uri="{FF2B5EF4-FFF2-40B4-BE49-F238E27FC236}">
                  <a16:creationId xmlns:a16="http://schemas.microsoft.com/office/drawing/2014/main" id="{EBCEB630-EF78-2FCC-14FA-6F534EE692A4}"/>
                </a:ext>
              </a:extLst>
            </p:cNvPr>
            <p:cNvSpPr txBox="1"/>
            <p:nvPr/>
          </p:nvSpPr>
          <p:spPr>
            <a:xfrm>
              <a:off x="5180012" y="3891241"/>
              <a:ext cx="6858000" cy="523220"/>
            </a:xfrm>
            <a:prstGeom prst="rect">
              <a:avLst/>
            </a:prstGeom>
            <a:noFill/>
          </p:spPr>
          <p:txBody>
            <a:bodyPr wrap="square" rtlCol="0">
              <a:spAutoFit/>
            </a:bodyPr>
            <a:lstStyle/>
            <a:p>
              <a:r>
                <a:rPr lang="en-US" sz="2800" dirty="0">
                  <a:solidFill>
                    <a:srgbClr val="00B0F0"/>
                  </a:solidFill>
                </a:rPr>
                <a:t>Console and CLI</a:t>
              </a:r>
            </a:p>
          </p:txBody>
        </p:sp>
        <p:cxnSp>
          <p:nvCxnSpPr>
            <p:cNvPr id="35" name="Straight Arrow Connector 34">
              <a:extLst>
                <a:ext uri="{FF2B5EF4-FFF2-40B4-BE49-F238E27FC236}">
                  <a16:creationId xmlns:a16="http://schemas.microsoft.com/office/drawing/2014/main" id="{C4E1BD7E-2D9C-725C-141B-53076B208A6B}"/>
                </a:ext>
              </a:extLst>
            </p:cNvPr>
            <p:cNvCxnSpPr>
              <a:cxnSpLocks/>
            </p:cNvCxnSpPr>
            <p:nvPr/>
          </p:nvCxnSpPr>
          <p:spPr>
            <a:xfrm flipH="1" flipV="1">
              <a:off x="2302979" y="3347239"/>
              <a:ext cx="2724633" cy="31036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541F994F-9190-D839-F821-19F00E128D34}"/>
              </a:ext>
            </a:extLst>
          </p:cNvPr>
          <p:cNvGrpSpPr/>
          <p:nvPr/>
        </p:nvGrpSpPr>
        <p:grpSpPr>
          <a:xfrm>
            <a:off x="1674812" y="2346695"/>
            <a:ext cx="9411846" cy="1477598"/>
            <a:chOff x="1674812" y="2346695"/>
            <a:chExt cx="9411846" cy="1477598"/>
          </a:xfrm>
        </p:grpSpPr>
        <p:pic>
          <p:nvPicPr>
            <p:cNvPr id="32" name="Picture 31">
              <a:extLst>
                <a:ext uri="{FF2B5EF4-FFF2-40B4-BE49-F238E27FC236}">
                  <a16:creationId xmlns:a16="http://schemas.microsoft.com/office/drawing/2014/main" id="{4000157C-0F31-5A71-0FAB-DCC869A59DD2}"/>
                </a:ext>
              </a:extLst>
            </p:cNvPr>
            <p:cNvPicPr>
              <a:picLocks noChangeAspect="1"/>
            </p:cNvPicPr>
            <p:nvPr/>
          </p:nvPicPr>
          <p:blipFill>
            <a:blip r:embed="rId7"/>
            <a:stretch>
              <a:fillRect/>
            </a:stretch>
          </p:blipFill>
          <p:spPr>
            <a:xfrm>
              <a:off x="8928726" y="2346695"/>
              <a:ext cx="1066949" cy="428685"/>
            </a:xfrm>
            <a:prstGeom prst="rect">
              <a:avLst/>
            </a:prstGeom>
          </p:spPr>
        </p:pic>
        <p:sp>
          <p:nvSpPr>
            <p:cNvPr id="39" name="TextBox 38">
              <a:extLst>
                <a:ext uri="{FF2B5EF4-FFF2-40B4-BE49-F238E27FC236}">
                  <a16:creationId xmlns:a16="http://schemas.microsoft.com/office/drawing/2014/main" id="{FECA3246-7E3D-F174-FC02-DC5FBC01474B}"/>
                </a:ext>
              </a:extLst>
            </p:cNvPr>
            <p:cNvSpPr txBox="1"/>
            <p:nvPr/>
          </p:nvSpPr>
          <p:spPr>
            <a:xfrm>
              <a:off x="8191058" y="2870186"/>
              <a:ext cx="2895600" cy="954107"/>
            </a:xfrm>
            <a:prstGeom prst="rect">
              <a:avLst/>
            </a:prstGeom>
            <a:noFill/>
          </p:spPr>
          <p:txBody>
            <a:bodyPr wrap="square" rtlCol="0">
              <a:spAutoFit/>
            </a:bodyPr>
            <a:lstStyle/>
            <a:p>
              <a:r>
                <a:rPr lang="en-US" sz="2800" dirty="0">
                  <a:solidFill>
                    <a:srgbClr val="00B0F0"/>
                  </a:solidFill>
                </a:rPr>
                <a:t>Interact with the Debugger Tool</a:t>
              </a:r>
            </a:p>
          </p:txBody>
        </p:sp>
        <p:cxnSp>
          <p:nvCxnSpPr>
            <p:cNvPr id="41" name="Straight Arrow Connector 40">
              <a:extLst>
                <a:ext uri="{FF2B5EF4-FFF2-40B4-BE49-F238E27FC236}">
                  <a16:creationId xmlns:a16="http://schemas.microsoft.com/office/drawing/2014/main" id="{42155103-F2E5-8D5D-9EA5-2B44A8C79707}"/>
                </a:ext>
              </a:extLst>
            </p:cNvPr>
            <p:cNvCxnSpPr>
              <a:cxnSpLocks/>
            </p:cNvCxnSpPr>
            <p:nvPr/>
          </p:nvCxnSpPr>
          <p:spPr>
            <a:xfrm flipH="1" flipV="1">
              <a:off x="1674812" y="2438400"/>
              <a:ext cx="6553200" cy="3648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0208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50000" y="50000"/>
                                    </p:animScale>
                                  </p:childTnLst>
                                </p:cTn>
                              </p:par>
                              <p:par>
                                <p:cTn id="7" presetID="35" presetClass="path" presetSubtype="0" accel="50000" decel="50000" fill="hold" nodeType="withEffect">
                                  <p:stCondLst>
                                    <p:cond delay="0"/>
                                  </p:stCondLst>
                                  <p:childTnLst>
                                    <p:animMotion origin="layout" path="M -2.08388E-6 -1.48148E-6 L -0.24993 -1.48148E-6 " pathEditMode="relative" rAng="0" ptsTypes="AA">
                                      <p:cBhvr>
                                        <p:cTn id="8" dur="2000" fill="hold"/>
                                        <p:tgtEl>
                                          <p:spTgt spid="8"/>
                                        </p:tgtEl>
                                        <p:attrNameLst>
                                          <p:attrName>ppt_x</p:attrName>
                                          <p:attrName>ppt_y</p:attrName>
                                        </p:attrNameLst>
                                      </p:cBhvr>
                                      <p:rCtr x="-12503" y="0"/>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9"/>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6"/>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38"/>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B5CA2-B005-A21C-FB02-1EA59FBA1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983D4-831A-D616-82DE-74A3D03D80CA}"/>
              </a:ext>
            </a:extLst>
          </p:cNvPr>
          <p:cNvSpPr>
            <a:spLocks noGrp="1"/>
          </p:cNvSpPr>
          <p:nvPr>
            <p:ph type="title"/>
          </p:nvPr>
        </p:nvSpPr>
        <p:spPr>
          <a:xfrm>
            <a:off x="1218883" y="274637"/>
            <a:ext cx="10360501" cy="563563"/>
          </a:xfrm>
        </p:spPr>
        <p:txBody>
          <a:bodyPr>
            <a:normAutofit fontScale="90000"/>
          </a:bodyPr>
          <a:lstStyle/>
          <a:p>
            <a:r>
              <a:rPr lang="en-US" dirty="0"/>
              <a:t>The Integrated Development Environment</a:t>
            </a:r>
          </a:p>
        </p:txBody>
      </p:sp>
      <p:pic>
        <p:nvPicPr>
          <p:cNvPr id="7" name="Picture 6">
            <a:extLst>
              <a:ext uri="{FF2B5EF4-FFF2-40B4-BE49-F238E27FC236}">
                <a16:creationId xmlns:a16="http://schemas.microsoft.com/office/drawing/2014/main" id="{7B35CC1D-835B-0101-D4D2-6220E8BE3FD8}"/>
              </a:ext>
            </a:extLst>
          </p:cNvPr>
          <p:cNvPicPr>
            <a:picLocks noChangeAspect="1"/>
          </p:cNvPicPr>
          <p:nvPr/>
        </p:nvPicPr>
        <p:blipFill>
          <a:blip r:embed="rId3"/>
          <a:stretch>
            <a:fillRect/>
          </a:stretch>
        </p:blipFill>
        <p:spPr>
          <a:xfrm>
            <a:off x="1065212" y="987055"/>
            <a:ext cx="3786610" cy="2248113"/>
          </a:xfrm>
          <a:prstGeom prst="rect">
            <a:avLst/>
          </a:prstGeom>
        </p:spPr>
      </p:pic>
      <p:pic>
        <p:nvPicPr>
          <p:cNvPr id="11" name="Picture 10">
            <a:extLst>
              <a:ext uri="{FF2B5EF4-FFF2-40B4-BE49-F238E27FC236}">
                <a16:creationId xmlns:a16="http://schemas.microsoft.com/office/drawing/2014/main" id="{8476368C-22FC-A48B-69D6-C94EC190F4DA}"/>
              </a:ext>
            </a:extLst>
          </p:cNvPr>
          <p:cNvPicPr>
            <a:picLocks noChangeAspect="1"/>
          </p:cNvPicPr>
          <p:nvPr/>
        </p:nvPicPr>
        <p:blipFill>
          <a:blip r:embed="rId4"/>
          <a:stretch>
            <a:fillRect/>
          </a:stretch>
        </p:blipFill>
        <p:spPr>
          <a:xfrm>
            <a:off x="7389812" y="3657600"/>
            <a:ext cx="2605044" cy="2138307"/>
          </a:xfrm>
          <a:prstGeom prst="rect">
            <a:avLst/>
          </a:prstGeom>
        </p:spPr>
      </p:pic>
      <p:pic>
        <p:nvPicPr>
          <p:cNvPr id="13" name="Picture 12">
            <a:extLst>
              <a:ext uri="{FF2B5EF4-FFF2-40B4-BE49-F238E27FC236}">
                <a16:creationId xmlns:a16="http://schemas.microsoft.com/office/drawing/2014/main" id="{9A22E3A4-8853-E27B-C85C-BEE9574479F9}"/>
              </a:ext>
            </a:extLst>
          </p:cNvPr>
          <p:cNvPicPr>
            <a:picLocks noChangeAspect="1"/>
          </p:cNvPicPr>
          <p:nvPr/>
        </p:nvPicPr>
        <p:blipFill>
          <a:blip r:embed="rId5"/>
          <a:stretch>
            <a:fillRect/>
          </a:stretch>
        </p:blipFill>
        <p:spPr>
          <a:xfrm>
            <a:off x="8990012" y="1125647"/>
            <a:ext cx="2341897" cy="2133949"/>
          </a:xfrm>
          <a:prstGeom prst="rect">
            <a:avLst/>
          </a:prstGeom>
        </p:spPr>
      </p:pic>
      <p:pic>
        <p:nvPicPr>
          <p:cNvPr id="15" name="Picture 14">
            <a:extLst>
              <a:ext uri="{FF2B5EF4-FFF2-40B4-BE49-F238E27FC236}">
                <a16:creationId xmlns:a16="http://schemas.microsoft.com/office/drawing/2014/main" id="{91DDCE72-D2DA-C697-8342-6F6225906451}"/>
              </a:ext>
            </a:extLst>
          </p:cNvPr>
          <p:cNvPicPr>
            <a:picLocks noChangeAspect="1"/>
          </p:cNvPicPr>
          <p:nvPr/>
        </p:nvPicPr>
        <p:blipFill>
          <a:blip r:embed="rId6"/>
          <a:stretch>
            <a:fillRect/>
          </a:stretch>
        </p:blipFill>
        <p:spPr>
          <a:xfrm>
            <a:off x="5561012" y="1081035"/>
            <a:ext cx="2235271" cy="2138307"/>
          </a:xfrm>
          <a:prstGeom prst="rect">
            <a:avLst/>
          </a:prstGeom>
        </p:spPr>
      </p:pic>
      <p:pic>
        <p:nvPicPr>
          <p:cNvPr id="17" name="Picture 16">
            <a:extLst>
              <a:ext uri="{FF2B5EF4-FFF2-40B4-BE49-F238E27FC236}">
                <a16:creationId xmlns:a16="http://schemas.microsoft.com/office/drawing/2014/main" id="{0D882FA4-7A9C-A39F-8270-4A57ECA890A3}"/>
              </a:ext>
            </a:extLst>
          </p:cNvPr>
          <p:cNvPicPr>
            <a:picLocks noChangeAspect="1"/>
          </p:cNvPicPr>
          <p:nvPr/>
        </p:nvPicPr>
        <p:blipFill>
          <a:blip r:embed="rId7"/>
          <a:stretch>
            <a:fillRect/>
          </a:stretch>
        </p:blipFill>
        <p:spPr>
          <a:xfrm>
            <a:off x="1522412" y="3386940"/>
            <a:ext cx="3077122" cy="2530577"/>
          </a:xfrm>
          <a:prstGeom prst="rect">
            <a:avLst/>
          </a:prstGeom>
        </p:spPr>
      </p:pic>
    </p:spTree>
    <p:extLst>
      <p:ext uri="{BB962C8B-B14F-4D97-AF65-F5344CB8AC3E}">
        <p14:creationId xmlns:p14="http://schemas.microsoft.com/office/powerpoint/2010/main" val="195496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F1F46-2C30-0C0B-3931-225794BA6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894B9-431D-964C-70F9-0668DFAD5325}"/>
              </a:ext>
            </a:extLst>
          </p:cNvPr>
          <p:cNvSpPr>
            <a:spLocks noGrp="1"/>
          </p:cNvSpPr>
          <p:nvPr>
            <p:ph type="title"/>
          </p:nvPr>
        </p:nvSpPr>
        <p:spPr>
          <a:xfrm>
            <a:off x="1218883" y="274637"/>
            <a:ext cx="10360501" cy="563563"/>
          </a:xfrm>
        </p:spPr>
        <p:txBody>
          <a:bodyPr>
            <a:normAutofit fontScale="90000"/>
          </a:bodyPr>
          <a:lstStyle/>
          <a:p>
            <a:r>
              <a:rPr lang="en-US" dirty="0"/>
              <a:t>Choosing a programming language – Question 1</a:t>
            </a:r>
          </a:p>
        </p:txBody>
      </p:sp>
      <p:sp>
        <p:nvSpPr>
          <p:cNvPr id="3" name="Content Placeholder 2">
            <a:extLst>
              <a:ext uri="{FF2B5EF4-FFF2-40B4-BE49-F238E27FC236}">
                <a16:creationId xmlns:a16="http://schemas.microsoft.com/office/drawing/2014/main" id="{9CDAE5BE-08BE-3E9F-3854-6C13FFC31838}"/>
              </a:ext>
            </a:extLst>
          </p:cNvPr>
          <p:cNvSpPr>
            <a:spLocks noGrp="1"/>
          </p:cNvSpPr>
          <p:nvPr>
            <p:ph sz="half" idx="1"/>
          </p:nvPr>
        </p:nvSpPr>
        <p:spPr>
          <a:xfrm>
            <a:off x="1370012" y="1143000"/>
            <a:ext cx="10287000" cy="1905000"/>
          </a:xfrm>
        </p:spPr>
        <p:txBody>
          <a:bodyPr/>
          <a:lstStyle/>
          <a:p>
            <a:r>
              <a:rPr lang="en-US" dirty="0"/>
              <a:t>Embedded or PC?</a:t>
            </a:r>
          </a:p>
        </p:txBody>
      </p:sp>
      <p:pic>
        <p:nvPicPr>
          <p:cNvPr id="5" name="Picture 4">
            <a:extLst>
              <a:ext uri="{FF2B5EF4-FFF2-40B4-BE49-F238E27FC236}">
                <a16:creationId xmlns:a16="http://schemas.microsoft.com/office/drawing/2014/main" id="{CA36BFD8-1A9D-E973-9F25-6CD3FCCC040A}"/>
              </a:ext>
            </a:extLst>
          </p:cNvPr>
          <p:cNvPicPr>
            <a:picLocks noChangeAspect="1"/>
          </p:cNvPicPr>
          <p:nvPr/>
        </p:nvPicPr>
        <p:blipFill>
          <a:blip r:embed="rId3"/>
          <a:stretch>
            <a:fillRect/>
          </a:stretch>
        </p:blipFill>
        <p:spPr>
          <a:xfrm>
            <a:off x="2284412" y="1676400"/>
            <a:ext cx="2696197" cy="4496193"/>
          </a:xfrm>
          <a:prstGeom prst="rect">
            <a:avLst/>
          </a:prstGeom>
          <a:ln>
            <a:solidFill>
              <a:schemeClr val="accent1">
                <a:lumMod val="60000"/>
                <a:lumOff val="40000"/>
              </a:schemeClr>
            </a:solidFill>
          </a:ln>
        </p:spPr>
      </p:pic>
      <p:pic>
        <p:nvPicPr>
          <p:cNvPr id="7" name="Picture 6">
            <a:extLst>
              <a:ext uri="{FF2B5EF4-FFF2-40B4-BE49-F238E27FC236}">
                <a16:creationId xmlns:a16="http://schemas.microsoft.com/office/drawing/2014/main" id="{A7400CE4-2193-C081-41AF-00668416D8BD}"/>
              </a:ext>
            </a:extLst>
          </p:cNvPr>
          <p:cNvPicPr>
            <a:picLocks noChangeAspect="1"/>
          </p:cNvPicPr>
          <p:nvPr/>
        </p:nvPicPr>
        <p:blipFill>
          <a:blip r:embed="rId4"/>
          <a:stretch>
            <a:fillRect/>
          </a:stretch>
        </p:blipFill>
        <p:spPr>
          <a:xfrm>
            <a:off x="5484812" y="1663275"/>
            <a:ext cx="6407791" cy="4496193"/>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1315187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376E-3E2C-C0BD-6D8C-D9A362D68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AC821A-F239-D874-9FDC-3AEC5899B8B6}"/>
              </a:ext>
            </a:extLst>
          </p:cNvPr>
          <p:cNvSpPr>
            <a:spLocks noGrp="1"/>
          </p:cNvSpPr>
          <p:nvPr>
            <p:ph type="title"/>
          </p:nvPr>
        </p:nvSpPr>
        <p:spPr>
          <a:xfrm>
            <a:off x="1218883" y="274637"/>
            <a:ext cx="10360501" cy="563563"/>
          </a:xfrm>
        </p:spPr>
        <p:txBody>
          <a:bodyPr>
            <a:normAutofit fontScale="90000"/>
          </a:bodyPr>
          <a:lstStyle/>
          <a:p>
            <a:r>
              <a:rPr lang="en-US" dirty="0"/>
              <a:t>Embedded System</a:t>
            </a:r>
          </a:p>
        </p:txBody>
      </p:sp>
      <p:sp>
        <p:nvSpPr>
          <p:cNvPr id="3" name="Content Placeholder 2">
            <a:extLst>
              <a:ext uri="{FF2B5EF4-FFF2-40B4-BE49-F238E27FC236}">
                <a16:creationId xmlns:a16="http://schemas.microsoft.com/office/drawing/2014/main" id="{3C0BB147-B216-1396-5ADF-5B1A3BE27824}"/>
              </a:ext>
            </a:extLst>
          </p:cNvPr>
          <p:cNvSpPr>
            <a:spLocks noGrp="1"/>
          </p:cNvSpPr>
          <p:nvPr>
            <p:ph sz="half" idx="1"/>
          </p:nvPr>
        </p:nvSpPr>
        <p:spPr>
          <a:xfrm>
            <a:off x="1370012" y="1143000"/>
            <a:ext cx="10287000" cy="1905000"/>
          </a:xfrm>
        </p:spPr>
        <p:txBody>
          <a:bodyPr/>
          <a:lstStyle/>
          <a:p>
            <a:r>
              <a:rPr lang="en-US" dirty="0"/>
              <a:t>Single purpose computer for controlling hardware</a:t>
            </a:r>
          </a:p>
        </p:txBody>
      </p:sp>
      <p:pic>
        <p:nvPicPr>
          <p:cNvPr id="5" name="Picture 4">
            <a:extLst>
              <a:ext uri="{FF2B5EF4-FFF2-40B4-BE49-F238E27FC236}">
                <a16:creationId xmlns:a16="http://schemas.microsoft.com/office/drawing/2014/main" id="{8BE2ACF5-FA79-6D01-8F7E-B1CDE64D0A8C}"/>
              </a:ext>
            </a:extLst>
          </p:cNvPr>
          <p:cNvPicPr>
            <a:picLocks noChangeAspect="1"/>
          </p:cNvPicPr>
          <p:nvPr/>
        </p:nvPicPr>
        <p:blipFill>
          <a:blip r:embed="rId3"/>
          <a:stretch>
            <a:fillRect/>
          </a:stretch>
        </p:blipFill>
        <p:spPr>
          <a:xfrm>
            <a:off x="989012" y="1774407"/>
            <a:ext cx="3238168" cy="2895600"/>
          </a:xfrm>
          <a:prstGeom prst="rect">
            <a:avLst/>
          </a:prstGeom>
        </p:spPr>
      </p:pic>
      <p:pic>
        <p:nvPicPr>
          <p:cNvPr id="7" name="Picture 6">
            <a:extLst>
              <a:ext uri="{FF2B5EF4-FFF2-40B4-BE49-F238E27FC236}">
                <a16:creationId xmlns:a16="http://schemas.microsoft.com/office/drawing/2014/main" id="{EEEC134B-7FF3-8B14-3457-54EA94AEC0C0}"/>
              </a:ext>
            </a:extLst>
          </p:cNvPr>
          <p:cNvPicPr>
            <a:picLocks noChangeAspect="1"/>
          </p:cNvPicPr>
          <p:nvPr/>
        </p:nvPicPr>
        <p:blipFill>
          <a:blip r:embed="rId4"/>
          <a:stretch>
            <a:fillRect/>
          </a:stretch>
        </p:blipFill>
        <p:spPr>
          <a:xfrm>
            <a:off x="6170612" y="1748156"/>
            <a:ext cx="3029422" cy="2662556"/>
          </a:xfrm>
          <a:prstGeom prst="rect">
            <a:avLst/>
          </a:prstGeom>
        </p:spPr>
      </p:pic>
      <p:pic>
        <p:nvPicPr>
          <p:cNvPr id="9" name="Picture 8">
            <a:extLst>
              <a:ext uri="{FF2B5EF4-FFF2-40B4-BE49-F238E27FC236}">
                <a16:creationId xmlns:a16="http://schemas.microsoft.com/office/drawing/2014/main" id="{8364A577-18C5-6C05-ADF3-17FFE3361358}"/>
              </a:ext>
            </a:extLst>
          </p:cNvPr>
          <p:cNvPicPr>
            <a:picLocks noChangeAspect="1"/>
          </p:cNvPicPr>
          <p:nvPr/>
        </p:nvPicPr>
        <p:blipFill>
          <a:blip r:embed="rId5"/>
          <a:stretch>
            <a:fillRect/>
          </a:stretch>
        </p:blipFill>
        <p:spPr>
          <a:xfrm>
            <a:off x="9429682" y="260418"/>
            <a:ext cx="2268415" cy="5943600"/>
          </a:xfrm>
          <a:prstGeom prst="rect">
            <a:avLst/>
          </a:prstGeom>
        </p:spPr>
      </p:pic>
      <p:pic>
        <p:nvPicPr>
          <p:cNvPr id="11" name="Picture 10">
            <a:extLst>
              <a:ext uri="{FF2B5EF4-FFF2-40B4-BE49-F238E27FC236}">
                <a16:creationId xmlns:a16="http://schemas.microsoft.com/office/drawing/2014/main" id="{50406A7C-9A27-6EE0-09E3-B971B2C78F4E}"/>
              </a:ext>
            </a:extLst>
          </p:cNvPr>
          <p:cNvPicPr>
            <a:picLocks noChangeAspect="1"/>
          </p:cNvPicPr>
          <p:nvPr/>
        </p:nvPicPr>
        <p:blipFill>
          <a:blip r:embed="rId6"/>
          <a:stretch>
            <a:fillRect/>
          </a:stretch>
        </p:blipFill>
        <p:spPr>
          <a:xfrm>
            <a:off x="4128149" y="3954212"/>
            <a:ext cx="2700281" cy="2443111"/>
          </a:xfrm>
          <a:prstGeom prst="rect">
            <a:avLst/>
          </a:prstGeom>
        </p:spPr>
      </p:pic>
    </p:spTree>
    <p:extLst>
      <p:ext uri="{BB962C8B-B14F-4D97-AF65-F5344CB8AC3E}">
        <p14:creationId xmlns:p14="http://schemas.microsoft.com/office/powerpoint/2010/main" val="28137525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F2322-F1DD-9917-6DE9-E20E6168E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78FE9-DEEC-D1D8-E54C-39FC8F0E9BD0}"/>
              </a:ext>
            </a:extLst>
          </p:cNvPr>
          <p:cNvSpPr>
            <a:spLocks noGrp="1"/>
          </p:cNvSpPr>
          <p:nvPr>
            <p:ph type="title"/>
          </p:nvPr>
        </p:nvSpPr>
        <p:spPr>
          <a:xfrm>
            <a:off x="1218883" y="274637"/>
            <a:ext cx="10360501" cy="563563"/>
          </a:xfrm>
        </p:spPr>
        <p:txBody>
          <a:bodyPr>
            <a:normAutofit fontScale="90000"/>
          </a:bodyPr>
          <a:lstStyle/>
          <a:p>
            <a:r>
              <a:rPr lang="en-US" dirty="0"/>
              <a:t>Embedded System</a:t>
            </a:r>
          </a:p>
        </p:txBody>
      </p:sp>
      <p:sp>
        <p:nvSpPr>
          <p:cNvPr id="3" name="Content Placeholder 2">
            <a:extLst>
              <a:ext uri="{FF2B5EF4-FFF2-40B4-BE49-F238E27FC236}">
                <a16:creationId xmlns:a16="http://schemas.microsoft.com/office/drawing/2014/main" id="{E00DFEDD-FA89-001E-4B0B-308A82600BD6}"/>
              </a:ext>
            </a:extLst>
          </p:cNvPr>
          <p:cNvSpPr>
            <a:spLocks noGrp="1"/>
          </p:cNvSpPr>
          <p:nvPr>
            <p:ph sz="half" idx="1"/>
          </p:nvPr>
        </p:nvSpPr>
        <p:spPr>
          <a:xfrm>
            <a:off x="1370012" y="1143000"/>
            <a:ext cx="10287000" cy="1905000"/>
          </a:xfrm>
        </p:spPr>
        <p:txBody>
          <a:bodyPr/>
          <a:lstStyle/>
          <a:p>
            <a:r>
              <a:rPr lang="en-US" dirty="0"/>
              <a:t>Your path ends here</a:t>
            </a:r>
          </a:p>
        </p:txBody>
      </p:sp>
      <p:pic>
        <p:nvPicPr>
          <p:cNvPr id="5" name="Picture 4">
            <a:extLst>
              <a:ext uri="{FF2B5EF4-FFF2-40B4-BE49-F238E27FC236}">
                <a16:creationId xmlns:a16="http://schemas.microsoft.com/office/drawing/2014/main" id="{976925DC-941B-041F-8AF6-32DEB15BC6FA}"/>
              </a:ext>
            </a:extLst>
          </p:cNvPr>
          <p:cNvPicPr>
            <a:picLocks noChangeAspect="1"/>
          </p:cNvPicPr>
          <p:nvPr/>
        </p:nvPicPr>
        <p:blipFill>
          <a:blip r:embed="rId3"/>
          <a:stretch>
            <a:fillRect/>
          </a:stretch>
        </p:blipFill>
        <p:spPr>
          <a:xfrm>
            <a:off x="4418011" y="1850126"/>
            <a:ext cx="4705773" cy="4432009"/>
          </a:xfrm>
          <a:prstGeom prst="rect">
            <a:avLst/>
          </a:prstGeom>
        </p:spPr>
      </p:pic>
    </p:spTree>
    <p:extLst>
      <p:ext uri="{BB962C8B-B14F-4D97-AF65-F5344CB8AC3E}">
        <p14:creationId xmlns:p14="http://schemas.microsoft.com/office/powerpoint/2010/main" val="2680158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3C919-7B91-BF74-FC86-E76E3C74D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0B5DB-5883-60C9-BF87-DD98AFA5811E}"/>
              </a:ext>
            </a:extLst>
          </p:cNvPr>
          <p:cNvSpPr>
            <a:spLocks noGrp="1"/>
          </p:cNvSpPr>
          <p:nvPr>
            <p:ph type="title"/>
          </p:nvPr>
        </p:nvSpPr>
        <p:spPr>
          <a:xfrm>
            <a:off x="1218883" y="274637"/>
            <a:ext cx="10360501" cy="563563"/>
          </a:xfrm>
        </p:spPr>
        <p:txBody>
          <a:bodyPr>
            <a:normAutofit fontScale="90000"/>
          </a:bodyPr>
          <a:lstStyle/>
          <a:p>
            <a:r>
              <a:rPr lang="en-US" dirty="0"/>
              <a:t>Choosing a programming language – Question 2</a:t>
            </a:r>
          </a:p>
        </p:txBody>
      </p:sp>
      <p:sp>
        <p:nvSpPr>
          <p:cNvPr id="3" name="Content Placeholder 2">
            <a:extLst>
              <a:ext uri="{FF2B5EF4-FFF2-40B4-BE49-F238E27FC236}">
                <a16:creationId xmlns:a16="http://schemas.microsoft.com/office/drawing/2014/main" id="{D99712FC-23C5-8895-AF13-D6A591E887F6}"/>
              </a:ext>
            </a:extLst>
          </p:cNvPr>
          <p:cNvSpPr>
            <a:spLocks noGrp="1"/>
          </p:cNvSpPr>
          <p:nvPr>
            <p:ph sz="half" idx="1"/>
          </p:nvPr>
        </p:nvSpPr>
        <p:spPr>
          <a:xfrm>
            <a:off x="1370012" y="1143000"/>
            <a:ext cx="10287000" cy="1905000"/>
          </a:xfrm>
        </p:spPr>
        <p:txBody>
          <a:bodyPr/>
          <a:lstStyle/>
          <a:p>
            <a:r>
              <a:rPr lang="en-US" dirty="0"/>
              <a:t>Are you coming into an existing environment?</a:t>
            </a:r>
          </a:p>
        </p:txBody>
      </p:sp>
      <p:pic>
        <p:nvPicPr>
          <p:cNvPr id="6" name="Picture 5">
            <a:extLst>
              <a:ext uri="{FF2B5EF4-FFF2-40B4-BE49-F238E27FC236}">
                <a16:creationId xmlns:a16="http://schemas.microsoft.com/office/drawing/2014/main" id="{E0013F71-30B7-33DC-BDFE-4B3015BB5908}"/>
              </a:ext>
            </a:extLst>
          </p:cNvPr>
          <p:cNvPicPr>
            <a:picLocks noChangeAspect="1"/>
          </p:cNvPicPr>
          <p:nvPr/>
        </p:nvPicPr>
        <p:blipFill>
          <a:blip r:embed="rId3"/>
          <a:stretch>
            <a:fillRect/>
          </a:stretch>
        </p:blipFill>
        <p:spPr>
          <a:xfrm>
            <a:off x="7923212" y="1967474"/>
            <a:ext cx="3403956" cy="2663280"/>
          </a:xfrm>
          <a:prstGeom prst="rect">
            <a:avLst/>
          </a:prstGeom>
        </p:spPr>
      </p:pic>
      <p:pic>
        <p:nvPicPr>
          <p:cNvPr id="9" name="Picture 8">
            <a:extLst>
              <a:ext uri="{FF2B5EF4-FFF2-40B4-BE49-F238E27FC236}">
                <a16:creationId xmlns:a16="http://schemas.microsoft.com/office/drawing/2014/main" id="{203A518E-D69A-E13B-4A76-4240FA13A04D}"/>
              </a:ext>
            </a:extLst>
          </p:cNvPr>
          <p:cNvPicPr>
            <a:picLocks noChangeAspect="1"/>
          </p:cNvPicPr>
          <p:nvPr/>
        </p:nvPicPr>
        <p:blipFill>
          <a:blip r:embed="rId4"/>
          <a:stretch>
            <a:fillRect/>
          </a:stretch>
        </p:blipFill>
        <p:spPr>
          <a:xfrm>
            <a:off x="1141412" y="1828800"/>
            <a:ext cx="6182694" cy="4384709"/>
          </a:xfrm>
          <a:prstGeom prst="rect">
            <a:avLst/>
          </a:prstGeom>
        </p:spPr>
      </p:pic>
      <p:sp>
        <p:nvSpPr>
          <p:cNvPr id="10" name="TextBox 9">
            <a:extLst>
              <a:ext uri="{FF2B5EF4-FFF2-40B4-BE49-F238E27FC236}">
                <a16:creationId xmlns:a16="http://schemas.microsoft.com/office/drawing/2014/main" id="{01F7DE2C-71B0-1C04-E094-9AF7E2508133}"/>
              </a:ext>
            </a:extLst>
          </p:cNvPr>
          <p:cNvSpPr txBox="1"/>
          <p:nvPr/>
        </p:nvSpPr>
        <p:spPr>
          <a:xfrm>
            <a:off x="8609012" y="1905000"/>
            <a:ext cx="2590800" cy="523220"/>
          </a:xfrm>
          <a:prstGeom prst="rect">
            <a:avLst/>
          </a:prstGeom>
          <a:noFill/>
        </p:spPr>
        <p:txBody>
          <a:bodyPr wrap="square" rtlCol="0">
            <a:spAutoFit/>
          </a:bodyPr>
          <a:lstStyle/>
          <a:p>
            <a:r>
              <a:rPr lang="en-US" sz="2800" dirty="0">
                <a:solidFill>
                  <a:schemeClr val="accent1">
                    <a:lumMod val="50000"/>
                  </a:schemeClr>
                </a:solidFill>
              </a:rPr>
              <a:t>Powered By</a:t>
            </a:r>
          </a:p>
        </p:txBody>
      </p:sp>
    </p:spTree>
    <p:extLst>
      <p:ext uri="{BB962C8B-B14F-4D97-AF65-F5344CB8AC3E}">
        <p14:creationId xmlns:p14="http://schemas.microsoft.com/office/powerpoint/2010/main" val="4181873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D4703-1752-CF62-8DDA-76C57D134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2A430-10A3-1757-66E5-4B81E16C5C0E}"/>
              </a:ext>
            </a:extLst>
          </p:cNvPr>
          <p:cNvSpPr>
            <a:spLocks noGrp="1"/>
          </p:cNvSpPr>
          <p:nvPr>
            <p:ph type="title"/>
          </p:nvPr>
        </p:nvSpPr>
        <p:spPr>
          <a:xfrm>
            <a:off x="1218883" y="274637"/>
            <a:ext cx="10360501" cy="563563"/>
          </a:xfrm>
        </p:spPr>
        <p:txBody>
          <a:bodyPr>
            <a:normAutofit fontScale="90000"/>
          </a:bodyPr>
          <a:lstStyle/>
          <a:p>
            <a:r>
              <a:rPr lang="en-US" dirty="0"/>
              <a:t>Choosing a programming language – Question 3</a:t>
            </a:r>
          </a:p>
        </p:txBody>
      </p:sp>
      <p:sp>
        <p:nvSpPr>
          <p:cNvPr id="3" name="Content Placeholder 2">
            <a:extLst>
              <a:ext uri="{FF2B5EF4-FFF2-40B4-BE49-F238E27FC236}">
                <a16:creationId xmlns:a16="http://schemas.microsoft.com/office/drawing/2014/main" id="{3A66A980-28AD-814B-093F-DBAC34E1B6F5}"/>
              </a:ext>
            </a:extLst>
          </p:cNvPr>
          <p:cNvSpPr>
            <a:spLocks noGrp="1"/>
          </p:cNvSpPr>
          <p:nvPr>
            <p:ph sz="half" idx="1"/>
          </p:nvPr>
        </p:nvSpPr>
        <p:spPr>
          <a:xfrm>
            <a:off x="1370012" y="1143000"/>
            <a:ext cx="10287000" cy="1447800"/>
          </a:xfrm>
        </p:spPr>
        <p:txBody>
          <a:bodyPr>
            <a:normAutofit/>
          </a:bodyPr>
          <a:lstStyle/>
          <a:p>
            <a:r>
              <a:rPr lang="en-US" dirty="0"/>
              <a:t>Is there a compelling library or framework?</a:t>
            </a:r>
          </a:p>
          <a:p>
            <a:r>
              <a:rPr lang="en-US" dirty="0"/>
              <a:t>Was the language purpose-designed for a particular task?</a:t>
            </a:r>
          </a:p>
        </p:txBody>
      </p:sp>
      <p:pic>
        <p:nvPicPr>
          <p:cNvPr id="5" name="Picture 4">
            <a:extLst>
              <a:ext uri="{FF2B5EF4-FFF2-40B4-BE49-F238E27FC236}">
                <a16:creationId xmlns:a16="http://schemas.microsoft.com/office/drawing/2014/main" id="{3E6675B6-1615-1C07-DB3F-4B741D805A9C}"/>
              </a:ext>
            </a:extLst>
          </p:cNvPr>
          <p:cNvPicPr>
            <a:picLocks noChangeAspect="1"/>
          </p:cNvPicPr>
          <p:nvPr/>
        </p:nvPicPr>
        <p:blipFill>
          <a:blip r:embed="rId3"/>
          <a:stretch>
            <a:fillRect/>
          </a:stretch>
        </p:blipFill>
        <p:spPr>
          <a:xfrm>
            <a:off x="1370612" y="2514600"/>
            <a:ext cx="4191000" cy="2819400"/>
          </a:xfrm>
          <a:prstGeom prst="rect">
            <a:avLst/>
          </a:prstGeom>
        </p:spPr>
      </p:pic>
      <p:sp>
        <p:nvSpPr>
          <p:cNvPr id="7" name="TextBox 6">
            <a:extLst>
              <a:ext uri="{FF2B5EF4-FFF2-40B4-BE49-F238E27FC236}">
                <a16:creationId xmlns:a16="http://schemas.microsoft.com/office/drawing/2014/main" id="{CCED1864-3078-F8E6-E1DB-53BBFBB3FB72}"/>
              </a:ext>
            </a:extLst>
          </p:cNvPr>
          <p:cNvSpPr txBox="1"/>
          <p:nvPr/>
        </p:nvSpPr>
        <p:spPr>
          <a:xfrm>
            <a:off x="1446212" y="5562600"/>
            <a:ext cx="6629400" cy="533400"/>
          </a:xfrm>
          <a:prstGeom prst="rect">
            <a:avLst/>
          </a:prstGeom>
          <a:noFill/>
        </p:spPr>
        <p:txBody>
          <a:bodyPr wrap="square" rtlCol="0">
            <a:spAutoFit/>
          </a:bodyPr>
          <a:lstStyle/>
          <a:p>
            <a:r>
              <a:rPr lang="en-US" sz="2800" dirty="0"/>
              <a:t>Scientific computing</a:t>
            </a:r>
          </a:p>
        </p:txBody>
      </p:sp>
      <p:pic>
        <p:nvPicPr>
          <p:cNvPr id="11" name="Picture 10">
            <a:extLst>
              <a:ext uri="{FF2B5EF4-FFF2-40B4-BE49-F238E27FC236}">
                <a16:creationId xmlns:a16="http://schemas.microsoft.com/office/drawing/2014/main" id="{88B5728E-CFA8-AA99-CFC7-915CEA5D9F10}"/>
              </a:ext>
            </a:extLst>
          </p:cNvPr>
          <p:cNvPicPr>
            <a:picLocks noChangeAspect="1"/>
          </p:cNvPicPr>
          <p:nvPr/>
        </p:nvPicPr>
        <p:blipFill>
          <a:blip r:embed="rId4"/>
          <a:stretch>
            <a:fillRect/>
          </a:stretch>
        </p:blipFill>
        <p:spPr>
          <a:xfrm>
            <a:off x="5865812" y="2514600"/>
            <a:ext cx="1981200" cy="1536441"/>
          </a:xfrm>
          <a:prstGeom prst="rect">
            <a:avLst/>
          </a:prstGeom>
        </p:spPr>
      </p:pic>
      <p:pic>
        <p:nvPicPr>
          <p:cNvPr id="13" name="Picture 12">
            <a:extLst>
              <a:ext uri="{FF2B5EF4-FFF2-40B4-BE49-F238E27FC236}">
                <a16:creationId xmlns:a16="http://schemas.microsoft.com/office/drawing/2014/main" id="{E7D24C71-E270-8CE1-E784-C363DA951521}"/>
              </a:ext>
            </a:extLst>
          </p:cNvPr>
          <p:cNvPicPr>
            <a:picLocks noChangeAspect="1"/>
          </p:cNvPicPr>
          <p:nvPr/>
        </p:nvPicPr>
        <p:blipFill>
          <a:blip r:embed="rId5"/>
          <a:stretch>
            <a:fillRect/>
          </a:stretch>
        </p:blipFill>
        <p:spPr>
          <a:xfrm>
            <a:off x="5865812" y="4230785"/>
            <a:ext cx="1905000" cy="1947100"/>
          </a:xfrm>
          <a:prstGeom prst="rect">
            <a:avLst/>
          </a:prstGeom>
        </p:spPr>
      </p:pic>
      <p:pic>
        <p:nvPicPr>
          <p:cNvPr id="15" name="Picture 14">
            <a:extLst>
              <a:ext uri="{FF2B5EF4-FFF2-40B4-BE49-F238E27FC236}">
                <a16:creationId xmlns:a16="http://schemas.microsoft.com/office/drawing/2014/main" id="{49F238BD-1445-3CD5-DC94-C35E7B5D958D}"/>
              </a:ext>
            </a:extLst>
          </p:cNvPr>
          <p:cNvPicPr>
            <a:picLocks noChangeAspect="1"/>
          </p:cNvPicPr>
          <p:nvPr/>
        </p:nvPicPr>
        <p:blipFill>
          <a:blip r:embed="rId6"/>
          <a:stretch>
            <a:fillRect/>
          </a:stretch>
        </p:blipFill>
        <p:spPr>
          <a:xfrm>
            <a:off x="8456612" y="2362201"/>
            <a:ext cx="1219200" cy="940056"/>
          </a:xfrm>
          <a:prstGeom prst="rect">
            <a:avLst/>
          </a:prstGeom>
        </p:spPr>
      </p:pic>
      <p:pic>
        <p:nvPicPr>
          <p:cNvPr id="17" name="Picture 16">
            <a:extLst>
              <a:ext uri="{FF2B5EF4-FFF2-40B4-BE49-F238E27FC236}">
                <a16:creationId xmlns:a16="http://schemas.microsoft.com/office/drawing/2014/main" id="{A02EFBA5-7227-BABB-6F03-7BB57B1DC488}"/>
              </a:ext>
            </a:extLst>
          </p:cNvPr>
          <p:cNvPicPr>
            <a:picLocks noChangeAspect="1"/>
          </p:cNvPicPr>
          <p:nvPr/>
        </p:nvPicPr>
        <p:blipFill>
          <a:blip r:embed="rId7"/>
          <a:stretch>
            <a:fillRect/>
          </a:stretch>
        </p:blipFill>
        <p:spPr>
          <a:xfrm>
            <a:off x="8447368" y="3505200"/>
            <a:ext cx="1733909" cy="484852"/>
          </a:xfrm>
          <a:prstGeom prst="rect">
            <a:avLst/>
          </a:prstGeom>
        </p:spPr>
      </p:pic>
      <p:sp>
        <p:nvSpPr>
          <p:cNvPr id="18" name="TextBox 17">
            <a:extLst>
              <a:ext uri="{FF2B5EF4-FFF2-40B4-BE49-F238E27FC236}">
                <a16:creationId xmlns:a16="http://schemas.microsoft.com/office/drawing/2014/main" id="{65083312-7F8D-3E69-6D32-BAEB11D49E7C}"/>
              </a:ext>
            </a:extLst>
          </p:cNvPr>
          <p:cNvSpPr txBox="1"/>
          <p:nvPr/>
        </p:nvSpPr>
        <p:spPr>
          <a:xfrm>
            <a:off x="7873133" y="2876833"/>
            <a:ext cx="583479" cy="769441"/>
          </a:xfrm>
          <a:prstGeom prst="rect">
            <a:avLst/>
          </a:prstGeom>
          <a:noFill/>
        </p:spPr>
        <p:txBody>
          <a:bodyPr wrap="square" rtlCol="0">
            <a:spAutoFit/>
          </a:bodyPr>
          <a:lstStyle/>
          <a:p>
            <a:r>
              <a:rPr lang="en-US" sz="4400" dirty="0"/>
              <a:t>+</a:t>
            </a:r>
          </a:p>
        </p:txBody>
      </p:sp>
    </p:spTree>
    <p:extLst>
      <p:ext uri="{BB962C8B-B14F-4D97-AF65-F5344CB8AC3E}">
        <p14:creationId xmlns:p14="http://schemas.microsoft.com/office/powerpoint/2010/main" val="3204955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5195-B2B0-3FAE-88AA-E12FE77D8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17142-C070-0F57-4C8F-C2ADE5AE4B06}"/>
              </a:ext>
            </a:extLst>
          </p:cNvPr>
          <p:cNvSpPr>
            <a:spLocks noGrp="1"/>
          </p:cNvSpPr>
          <p:nvPr>
            <p:ph type="title"/>
          </p:nvPr>
        </p:nvSpPr>
        <p:spPr>
          <a:xfrm>
            <a:off x="1218883" y="274637"/>
            <a:ext cx="10360501" cy="563563"/>
          </a:xfrm>
        </p:spPr>
        <p:txBody>
          <a:bodyPr>
            <a:normAutofit fontScale="90000"/>
          </a:bodyPr>
          <a:lstStyle/>
          <a:p>
            <a:r>
              <a:rPr lang="en-US" dirty="0"/>
              <a:t>Choosing a programming language – Question 3</a:t>
            </a:r>
          </a:p>
        </p:txBody>
      </p:sp>
      <p:sp>
        <p:nvSpPr>
          <p:cNvPr id="3" name="Content Placeholder 2">
            <a:extLst>
              <a:ext uri="{FF2B5EF4-FFF2-40B4-BE49-F238E27FC236}">
                <a16:creationId xmlns:a16="http://schemas.microsoft.com/office/drawing/2014/main" id="{8F3CFC18-D2A3-9BAE-2D47-625896C9BC09}"/>
              </a:ext>
            </a:extLst>
          </p:cNvPr>
          <p:cNvSpPr>
            <a:spLocks noGrp="1"/>
          </p:cNvSpPr>
          <p:nvPr>
            <p:ph sz="half" idx="1"/>
          </p:nvPr>
        </p:nvSpPr>
        <p:spPr>
          <a:xfrm>
            <a:off x="1370012" y="1143000"/>
            <a:ext cx="10287000" cy="1447800"/>
          </a:xfrm>
        </p:spPr>
        <p:txBody>
          <a:bodyPr>
            <a:normAutofit/>
          </a:bodyPr>
          <a:lstStyle/>
          <a:p>
            <a:r>
              <a:rPr lang="en-US" dirty="0"/>
              <a:t>Is there a compelling library or framework?</a:t>
            </a:r>
          </a:p>
          <a:p>
            <a:r>
              <a:rPr lang="en-US" dirty="0"/>
              <a:t>Was the language purpose-designed for a particular task?</a:t>
            </a:r>
          </a:p>
        </p:txBody>
      </p:sp>
      <p:sp>
        <p:nvSpPr>
          <p:cNvPr id="7" name="TextBox 6">
            <a:extLst>
              <a:ext uri="{FF2B5EF4-FFF2-40B4-BE49-F238E27FC236}">
                <a16:creationId xmlns:a16="http://schemas.microsoft.com/office/drawing/2014/main" id="{CA7BA51C-0502-4162-2A39-4EE968BD34A7}"/>
              </a:ext>
            </a:extLst>
          </p:cNvPr>
          <p:cNvSpPr txBox="1"/>
          <p:nvPr/>
        </p:nvSpPr>
        <p:spPr>
          <a:xfrm>
            <a:off x="1446212" y="5562600"/>
            <a:ext cx="6629400" cy="533400"/>
          </a:xfrm>
          <a:prstGeom prst="rect">
            <a:avLst/>
          </a:prstGeom>
          <a:noFill/>
        </p:spPr>
        <p:txBody>
          <a:bodyPr wrap="square" rtlCol="0">
            <a:spAutoFit/>
          </a:bodyPr>
          <a:lstStyle/>
          <a:p>
            <a:r>
              <a:rPr lang="en-US" sz="2800" dirty="0"/>
              <a:t>Websites</a:t>
            </a:r>
          </a:p>
        </p:txBody>
      </p:sp>
      <p:pic>
        <p:nvPicPr>
          <p:cNvPr id="11" name="Picture 10">
            <a:extLst>
              <a:ext uri="{FF2B5EF4-FFF2-40B4-BE49-F238E27FC236}">
                <a16:creationId xmlns:a16="http://schemas.microsoft.com/office/drawing/2014/main" id="{C714CA9A-AD50-E109-505A-10D3A1EFF225}"/>
              </a:ext>
            </a:extLst>
          </p:cNvPr>
          <p:cNvPicPr>
            <a:picLocks noChangeAspect="1"/>
          </p:cNvPicPr>
          <p:nvPr/>
        </p:nvPicPr>
        <p:blipFill>
          <a:blip r:embed="rId3"/>
          <a:stretch>
            <a:fillRect/>
          </a:stretch>
        </p:blipFill>
        <p:spPr>
          <a:xfrm>
            <a:off x="6399133" y="2377045"/>
            <a:ext cx="2362200" cy="1831910"/>
          </a:xfrm>
          <a:prstGeom prst="rect">
            <a:avLst/>
          </a:prstGeom>
        </p:spPr>
      </p:pic>
      <p:pic>
        <p:nvPicPr>
          <p:cNvPr id="6" name="Picture 5">
            <a:extLst>
              <a:ext uri="{FF2B5EF4-FFF2-40B4-BE49-F238E27FC236}">
                <a16:creationId xmlns:a16="http://schemas.microsoft.com/office/drawing/2014/main" id="{1C589FE8-E76A-D51B-FF48-9F744A3F6EC6}"/>
              </a:ext>
            </a:extLst>
          </p:cNvPr>
          <p:cNvPicPr>
            <a:picLocks noChangeAspect="1"/>
          </p:cNvPicPr>
          <p:nvPr/>
        </p:nvPicPr>
        <p:blipFill>
          <a:blip r:embed="rId4"/>
          <a:stretch>
            <a:fillRect/>
          </a:stretch>
        </p:blipFill>
        <p:spPr>
          <a:xfrm>
            <a:off x="1446212" y="2377045"/>
            <a:ext cx="4806002" cy="3155658"/>
          </a:xfrm>
          <a:prstGeom prst="rect">
            <a:avLst/>
          </a:prstGeom>
        </p:spPr>
      </p:pic>
      <p:pic>
        <p:nvPicPr>
          <p:cNvPr id="9" name="Picture 8">
            <a:extLst>
              <a:ext uri="{FF2B5EF4-FFF2-40B4-BE49-F238E27FC236}">
                <a16:creationId xmlns:a16="http://schemas.microsoft.com/office/drawing/2014/main" id="{02B8D966-72B1-DF41-1576-0A1CBC09C02D}"/>
              </a:ext>
            </a:extLst>
          </p:cNvPr>
          <p:cNvPicPr>
            <a:picLocks noChangeAspect="1"/>
          </p:cNvPicPr>
          <p:nvPr/>
        </p:nvPicPr>
        <p:blipFill>
          <a:blip r:embed="rId5"/>
          <a:stretch>
            <a:fillRect/>
          </a:stretch>
        </p:blipFill>
        <p:spPr>
          <a:xfrm>
            <a:off x="6399133" y="4282779"/>
            <a:ext cx="2910188" cy="1813221"/>
          </a:xfrm>
          <a:prstGeom prst="rect">
            <a:avLst/>
          </a:prstGeom>
        </p:spPr>
      </p:pic>
      <p:sp>
        <p:nvSpPr>
          <p:cNvPr id="14" name="TextBox 13">
            <a:extLst>
              <a:ext uri="{FF2B5EF4-FFF2-40B4-BE49-F238E27FC236}">
                <a16:creationId xmlns:a16="http://schemas.microsoft.com/office/drawing/2014/main" id="{1590108D-2DA2-ED8F-1A3D-95F4C4E92F07}"/>
              </a:ext>
            </a:extLst>
          </p:cNvPr>
          <p:cNvSpPr txBox="1"/>
          <p:nvPr/>
        </p:nvSpPr>
        <p:spPr>
          <a:xfrm>
            <a:off x="8894632" y="2895600"/>
            <a:ext cx="583479" cy="769441"/>
          </a:xfrm>
          <a:prstGeom prst="rect">
            <a:avLst/>
          </a:prstGeom>
          <a:noFill/>
        </p:spPr>
        <p:txBody>
          <a:bodyPr wrap="square" rtlCol="0">
            <a:spAutoFit/>
          </a:bodyPr>
          <a:lstStyle/>
          <a:p>
            <a:r>
              <a:rPr lang="en-US" sz="4400" dirty="0"/>
              <a:t>+</a:t>
            </a:r>
          </a:p>
        </p:txBody>
      </p:sp>
      <p:pic>
        <p:nvPicPr>
          <p:cNvPr id="16" name="Picture 15">
            <a:extLst>
              <a:ext uri="{FF2B5EF4-FFF2-40B4-BE49-F238E27FC236}">
                <a16:creationId xmlns:a16="http://schemas.microsoft.com/office/drawing/2014/main" id="{84F8DA50-16C2-B219-0D57-6937857B1D9F}"/>
              </a:ext>
            </a:extLst>
          </p:cNvPr>
          <p:cNvPicPr>
            <a:picLocks noChangeAspect="1"/>
          </p:cNvPicPr>
          <p:nvPr/>
        </p:nvPicPr>
        <p:blipFill>
          <a:blip r:embed="rId6"/>
          <a:stretch>
            <a:fillRect/>
          </a:stretch>
        </p:blipFill>
        <p:spPr>
          <a:xfrm>
            <a:off x="9599080" y="2385733"/>
            <a:ext cx="2134132" cy="714934"/>
          </a:xfrm>
          <a:prstGeom prst="rect">
            <a:avLst/>
          </a:prstGeom>
        </p:spPr>
      </p:pic>
      <p:pic>
        <p:nvPicPr>
          <p:cNvPr id="18" name="Picture 17">
            <a:extLst>
              <a:ext uri="{FF2B5EF4-FFF2-40B4-BE49-F238E27FC236}">
                <a16:creationId xmlns:a16="http://schemas.microsoft.com/office/drawing/2014/main" id="{2BC0C02B-F0A1-2A37-B0EF-FDA49E3480DC}"/>
              </a:ext>
            </a:extLst>
          </p:cNvPr>
          <p:cNvPicPr>
            <a:picLocks noChangeAspect="1"/>
          </p:cNvPicPr>
          <p:nvPr/>
        </p:nvPicPr>
        <p:blipFill>
          <a:blip r:embed="rId7"/>
          <a:stretch>
            <a:fillRect/>
          </a:stretch>
        </p:blipFill>
        <p:spPr>
          <a:xfrm>
            <a:off x="9611410" y="3200400"/>
            <a:ext cx="2018975" cy="815273"/>
          </a:xfrm>
          <a:prstGeom prst="rect">
            <a:avLst/>
          </a:prstGeom>
        </p:spPr>
      </p:pic>
    </p:spTree>
    <p:extLst>
      <p:ext uri="{BB962C8B-B14F-4D97-AF65-F5344CB8AC3E}">
        <p14:creationId xmlns:p14="http://schemas.microsoft.com/office/powerpoint/2010/main" val="1469831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80D49-7FA1-FFE6-12B1-0FA9955FEC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FD42C-8742-066E-6482-F363A8EC218F}"/>
              </a:ext>
            </a:extLst>
          </p:cNvPr>
          <p:cNvSpPr>
            <a:spLocks noGrp="1"/>
          </p:cNvSpPr>
          <p:nvPr>
            <p:ph type="title"/>
          </p:nvPr>
        </p:nvSpPr>
        <p:spPr>
          <a:xfrm>
            <a:off x="1218883" y="274637"/>
            <a:ext cx="10360501" cy="563563"/>
          </a:xfrm>
        </p:spPr>
        <p:txBody>
          <a:bodyPr>
            <a:normAutofit fontScale="90000"/>
          </a:bodyPr>
          <a:lstStyle/>
          <a:p>
            <a:r>
              <a:rPr lang="en-US" dirty="0"/>
              <a:t>Choosing a programming language – Question 3</a:t>
            </a:r>
          </a:p>
        </p:txBody>
      </p:sp>
      <p:sp>
        <p:nvSpPr>
          <p:cNvPr id="3" name="Content Placeholder 2">
            <a:extLst>
              <a:ext uri="{FF2B5EF4-FFF2-40B4-BE49-F238E27FC236}">
                <a16:creationId xmlns:a16="http://schemas.microsoft.com/office/drawing/2014/main" id="{D2C904D5-066B-168D-D649-B7967E0C75EB}"/>
              </a:ext>
            </a:extLst>
          </p:cNvPr>
          <p:cNvSpPr>
            <a:spLocks noGrp="1"/>
          </p:cNvSpPr>
          <p:nvPr>
            <p:ph sz="half" idx="1"/>
          </p:nvPr>
        </p:nvSpPr>
        <p:spPr>
          <a:xfrm>
            <a:off x="1370012" y="1143000"/>
            <a:ext cx="10287000" cy="1447800"/>
          </a:xfrm>
        </p:spPr>
        <p:txBody>
          <a:bodyPr>
            <a:normAutofit/>
          </a:bodyPr>
          <a:lstStyle/>
          <a:p>
            <a:r>
              <a:rPr lang="en-US" dirty="0"/>
              <a:t>Is there a compelling library or framework?</a:t>
            </a:r>
          </a:p>
          <a:p>
            <a:r>
              <a:rPr lang="en-US" dirty="0"/>
              <a:t>Was the language purpose-designed for a particular task?</a:t>
            </a:r>
          </a:p>
        </p:txBody>
      </p:sp>
      <p:sp>
        <p:nvSpPr>
          <p:cNvPr id="7" name="TextBox 6">
            <a:extLst>
              <a:ext uri="{FF2B5EF4-FFF2-40B4-BE49-F238E27FC236}">
                <a16:creationId xmlns:a16="http://schemas.microsoft.com/office/drawing/2014/main" id="{7ED8F52D-9330-E459-CC4A-6FF3D62B5CF6}"/>
              </a:ext>
            </a:extLst>
          </p:cNvPr>
          <p:cNvSpPr txBox="1"/>
          <p:nvPr/>
        </p:nvSpPr>
        <p:spPr>
          <a:xfrm>
            <a:off x="1446212" y="5562600"/>
            <a:ext cx="6629400" cy="533400"/>
          </a:xfrm>
          <a:prstGeom prst="rect">
            <a:avLst/>
          </a:prstGeom>
          <a:noFill/>
        </p:spPr>
        <p:txBody>
          <a:bodyPr wrap="square" rtlCol="0">
            <a:spAutoFit/>
          </a:bodyPr>
          <a:lstStyle/>
          <a:p>
            <a:r>
              <a:rPr lang="en-US" sz="2800" dirty="0"/>
              <a:t>Games</a:t>
            </a:r>
          </a:p>
        </p:txBody>
      </p:sp>
      <p:sp>
        <p:nvSpPr>
          <p:cNvPr id="14" name="TextBox 13">
            <a:extLst>
              <a:ext uri="{FF2B5EF4-FFF2-40B4-BE49-F238E27FC236}">
                <a16:creationId xmlns:a16="http://schemas.microsoft.com/office/drawing/2014/main" id="{EAEE8DFB-BEF0-358A-EA38-427A77C77364}"/>
              </a:ext>
            </a:extLst>
          </p:cNvPr>
          <p:cNvSpPr txBox="1"/>
          <p:nvPr/>
        </p:nvSpPr>
        <p:spPr>
          <a:xfrm>
            <a:off x="8456612" y="3479166"/>
            <a:ext cx="583479" cy="769441"/>
          </a:xfrm>
          <a:prstGeom prst="rect">
            <a:avLst/>
          </a:prstGeom>
          <a:noFill/>
        </p:spPr>
        <p:txBody>
          <a:bodyPr wrap="square" rtlCol="0">
            <a:spAutoFit/>
          </a:bodyPr>
          <a:lstStyle/>
          <a:p>
            <a:r>
              <a:rPr lang="en-US" sz="4400" dirty="0"/>
              <a:t>+</a:t>
            </a:r>
          </a:p>
        </p:txBody>
      </p:sp>
      <p:pic>
        <p:nvPicPr>
          <p:cNvPr id="5" name="Picture 4">
            <a:extLst>
              <a:ext uri="{FF2B5EF4-FFF2-40B4-BE49-F238E27FC236}">
                <a16:creationId xmlns:a16="http://schemas.microsoft.com/office/drawing/2014/main" id="{BD7ABC35-6292-9320-D740-ADA1120A0C13}"/>
              </a:ext>
            </a:extLst>
          </p:cNvPr>
          <p:cNvPicPr>
            <a:picLocks noChangeAspect="1"/>
          </p:cNvPicPr>
          <p:nvPr/>
        </p:nvPicPr>
        <p:blipFill>
          <a:blip r:embed="rId3"/>
          <a:stretch>
            <a:fillRect/>
          </a:stretch>
        </p:blipFill>
        <p:spPr>
          <a:xfrm>
            <a:off x="1522412" y="2385733"/>
            <a:ext cx="3322405" cy="3222982"/>
          </a:xfrm>
          <a:prstGeom prst="rect">
            <a:avLst/>
          </a:prstGeom>
        </p:spPr>
      </p:pic>
      <p:pic>
        <p:nvPicPr>
          <p:cNvPr id="10" name="Picture 9">
            <a:extLst>
              <a:ext uri="{FF2B5EF4-FFF2-40B4-BE49-F238E27FC236}">
                <a16:creationId xmlns:a16="http://schemas.microsoft.com/office/drawing/2014/main" id="{2E927E89-C048-C6A7-2283-83611EB304A4}"/>
              </a:ext>
            </a:extLst>
          </p:cNvPr>
          <p:cNvPicPr>
            <a:picLocks noChangeAspect="1"/>
          </p:cNvPicPr>
          <p:nvPr/>
        </p:nvPicPr>
        <p:blipFill>
          <a:blip r:embed="rId4"/>
          <a:stretch>
            <a:fillRect/>
          </a:stretch>
        </p:blipFill>
        <p:spPr>
          <a:xfrm>
            <a:off x="5865812" y="2685951"/>
            <a:ext cx="2419613" cy="2162988"/>
          </a:xfrm>
          <a:prstGeom prst="rect">
            <a:avLst/>
          </a:prstGeom>
        </p:spPr>
      </p:pic>
      <p:pic>
        <p:nvPicPr>
          <p:cNvPr id="13" name="Picture 12">
            <a:extLst>
              <a:ext uri="{FF2B5EF4-FFF2-40B4-BE49-F238E27FC236}">
                <a16:creationId xmlns:a16="http://schemas.microsoft.com/office/drawing/2014/main" id="{8AED9065-D0DD-5D69-C246-43994666CC10}"/>
              </a:ext>
            </a:extLst>
          </p:cNvPr>
          <p:cNvPicPr>
            <a:picLocks noChangeAspect="1"/>
          </p:cNvPicPr>
          <p:nvPr/>
        </p:nvPicPr>
        <p:blipFill>
          <a:blip r:embed="rId5"/>
          <a:stretch>
            <a:fillRect/>
          </a:stretch>
        </p:blipFill>
        <p:spPr>
          <a:xfrm>
            <a:off x="9142412" y="3429000"/>
            <a:ext cx="2256899" cy="962244"/>
          </a:xfrm>
          <a:prstGeom prst="rect">
            <a:avLst/>
          </a:prstGeom>
        </p:spPr>
      </p:pic>
    </p:spTree>
    <p:extLst>
      <p:ext uri="{BB962C8B-B14F-4D97-AF65-F5344CB8AC3E}">
        <p14:creationId xmlns:p14="http://schemas.microsoft.com/office/powerpoint/2010/main" val="2052417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23F4B-D290-0185-0FB3-3EFF552CE8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13A9C-C858-A8C0-4192-D8D0A2416AC7}"/>
              </a:ext>
            </a:extLst>
          </p:cNvPr>
          <p:cNvSpPr>
            <a:spLocks noGrp="1"/>
          </p:cNvSpPr>
          <p:nvPr>
            <p:ph type="title"/>
          </p:nvPr>
        </p:nvSpPr>
        <p:spPr>
          <a:xfrm>
            <a:off x="1218883" y="274637"/>
            <a:ext cx="10360501" cy="563563"/>
          </a:xfrm>
        </p:spPr>
        <p:txBody>
          <a:bodyPr>
            <a:normAutofit fontScale="90000"/>
          </a:bodyPr>
          <a:lstStyle/>
          <a:p>
            <a:r>
              <a:rPr lang="en-US" dirty="0"/>
              <a:t>Choosing a programming language – Question 3</a:t>
            </a:r>
          </a:p>
        </p:txBody>
      </p:sp>
      <p:sp>
        <p:nvSpPr>
          <p:cNvPr id="3" name="Content Placeholder 2">
            <a:extLst>
              <a:ext uri="{FF2B5EF4-FFF2-40B4-BE49-F238E27FC236}">
                <a16:creationId xmlns:a16="http://schemas.microsoft.com/office/drawing/2014/main" id="{B01E4CB0-6371-4AEF-0C90-FEC88FD5ADD6}"/>
              </a:ext>
            </a:extLst>
          </p:cNvPr>
          <p:cNvSpPr>
            <a:spLocks noGrp="1"/>
          </p:cNvSpPr>
          <p:nvPr>
            <p:ph sz="half" idx="1"/>
          </p:nvPr>
        </p:nvSpPr>
        <p:spPr>
          <a:xfrm>
            <a:off x="1370012" y="1143000"/>
            <a:ext cx="10287000" cy="1447800"/>
          </a:xfrm>
        </p:spPr>
        <p:txBody>
          <a:bodyPr>
            <a:normAutofit/>
          </a:bodyPr>
          <a:lstStyle/>
          <a:p>
            <a:r>
              <a:rPr lang="en-US" dirty="0"/>
              <a:t>Is there a compelling library or framework?</a:t>
            </a:r>
          </a:p>
          <a:p>
            <a:r>
              <a:rPr lang="en-US" dirty="0"/>
              <a:t>Was the language purpose-designed for a particular task?</a:t>
            </a:r>
          </a:p>
        </p:txBody>
      </p:sp>
      <p:sp>
        <p:nvSpPr>
          <p:cNvPr id="7" name="TextBox 6">
            <a:extLst>
              <a:ext uri="{FF2B5EF4-FFF2-40B4-BE49-F238E27FC236}">
                <a16:creationId xmlns:a16="http://schemas.microsoft.com/office/drawing/2014/main" id="{E2BE03AA-10B9-00D2-68DF-D562D5355FD2}"/>
              </a:ext>
            </a:extLst>
          </p:cNvPr>
          <p:cNvSpPr txBox="1"/>
          <p:nvPr/>
        </p:nvSpPr>
        <p:spPr>
          <a:xfrm>
            <a:off x="4799012" y="5638800"/>
            <a:ext cx="4115400" cy="533400"/>
          </a:xfrm>
          <a:prstGeom prst="rect">
            <a:avLst/>
          </a:prstGeom>
          <a:noFill/>
        </p:spPr>
        <p:txBody>
          <a:bodyPr wrap="square" rtlCol="0">
            <a:spAutoFit/>
          </a:bodyPr>
          <a:lstStyle/>
          <a:p>
            <a:r>
              <a:rPr lang="en-US" sz="2800" dirty="0"/>
              <a:t>Mobile Apps</a:t>
            </a:r>
          </a:p>
        </p:txBody>
      </p:sp>
      <p:pic>
        <p:nvPicPr>
          <p:cNvPr id="6" name="Picture 5">
            <a:extLst>
              <a:ext uri="{FF2B5EF4-FFF2-40B4-BE49-F238E27FC236}">
                <a16:creationId xmlns:a16="http://schemas.microsoft.com/office/drawing/2014/main" id="{2C50A393-E2AF-1A57-0AC9-49059AF81893}"/>
              </a:ext>
            </a:extLst>
          </p:cNvPr>
          <p:cNvPicPr>
            <a:picLocks noChangeAspect="1"/>
          </p:cNvPicPr>
          <p:nvPr/>
        </p:nvPicPr>
        <p:blipFill>
          <a:blip r:embed="rId3"/>
          <a:stretch>
            <a:fillRect/>
          </a:stretch>
        </p:blipFill>
        <p:spPr>
          <a:xfrm>
            <a:off x="1446212" y="2362200"/>
            <a:ext cx="3002210" cy="2434416"/>
          </a:xfrm>
          <a:prstGeom prst="rect">
            <a:avLst/>
          </a:prstGeom>
        </p:spPr>
      </p:pic>
      <p:pic>
        <p:nvPicPr>
          <p:cNvPr id="9" name="Picture 8">
            <a:extLst>
              <a:ext uri="{FF2B5EF4-FFF2-40B4-BE49-F238E27FC236}">
                <a16:creationId xmlns:a16="http://schemas.microsoft.com/office/drawing/2014/main" id="{1992D1B3-A26F-CFD9-69E4-C0FA8B22DEA0}"/>
              </a:ext>
            </a:extLst>
          </p:cNvPr>
          <p:cNvPicPr>
            <a:picLocks noChangeAspect="1"/>
          </p:cNvPicPr>
          <p:nvPr/>
        </p:nvPicPr>
        <p:blipFill>
          <a:blip r:embed="rId4"/>
          <a:stretch>
            <a:fillRect/>
          </a:stretch>
        </p:blipFill>
        <p:spPr>
          <a:xfrm>
            <a:off x="1446212" y="4760508"/>
            <a:ext cx="3002210" cy="838201"/>
          </a:xfrm>
          <a:prstGeom prst="rect">
            <a:avLst/>
          </a:prstGeom>
        </p:spPr>
      </p:pic>
      <p:pic>
        <p:nvPicPr>
          <p:cNvPr id="12" name="Picture 11">
            <a:extLst>
              <a:ext uri="{FF2B5EF4-FFF2-40B4-BE49-F238E27FC236}">
                <a16:creationId xmlns:a16="http://schemas.microsoft.com/office/drawing/2014/main" id="{B40029A1-F4C2-9F35-4E05-D615FD46BDFF}"/>
              </a:ext>
            </a:extLst>
          </p:cNvPr>
          <p:cNvPicPr>
            <a:picLocks noChangeAspect="1"/>
          </p:cNvPicPr>
          <p:nvPr/>
        </p:nvPicPr>
        <p:blipFill>
          <a:blip r:embed="rId5"/>
          <a:stretch>
            <a:fillRect/>
          </a:stretch>
        </p:blipFill>
        <p:spPr>
          <a:xfrm>
            <a:off x="8609012" y="2743200"/>
            <a:ext cx="2016501" cy="2514600"/>
          </a:xfrm>
          <a:prstGeom prst="rect">
            <a:avLst/>
          </a:prstGeom>
        </p:spPr>
      </p:pic>
      <p:pic>
        <p:nvPicPr>
          <p:cNvPr id="15" name="Picture 14">
            <a:extLst>
              <a:ext uri="{FF2B5EF4-FFF2-40B4-BE49-F238E27FC236}">
                <a16:creationId xmlns:a16="http://schemas.microsoft.com/office/drawing/2014/main" id="{37363DCD-98AD-E827-3C1C-0A7724643105}"/>
              </a:ext>
            </a:extLst>
          </p:cNvPr>
          <p:cNvPicPr>
            <a:picLocks noChangeAspect="1"/>
          </p:cNvPicPr>
          <p:nvPr/>
        </p:nvPicPr>
        <p:blipFill>
          <a:blip r:embed="rId6"/>
          <a:stretch>
            <a:fillRect/>
          </a:stretch>
        </p:blipFill>
        <p:spPr>
          <a:xfrm>
            <a:off x="6598938" y="2743200"/>
            <a:ext cx="2116248" cy="2514600"/>
          </a:xfrm>
          <a:prstGeom prst="rect">
            <a:avLst/>
          </a:prstGeom>
        </p:spPr>
      </p:pic>
    </p:spTree>
    <p:extLst>
      <p:ext uri="{BB962C8B-B14F-4D97-AF65-F5344CB8AC3E}">
        <p14:creationId xmlns:p14="http://schemas.microsoft.com/office/powerpoint/2010/main" val="215422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7612" y="166675"/>
            <a:ext cx="10360501" cy="671525"/>
          </a:xfrm>
        </p:spPr>
        <p:txBody>
          <a:bodyPr/>
          <a:lstStyle/>
          <a:p>
            <a:r>
              <a:rPr lang="en-US" dirty="0"/>
              <a:t>Motivation</a:t>
            </a:r>
          </a:p>
        </p:txBody>
      </p:sp>
      <p:pic>
        <p:nvPicPr>
          <p:cNvPr id="9" name="wordcloud_code - Made with Clipchamp">
            <a:hlinkClick r:id="" action="ppaction://media"/>
            <a:extLst>
              <a:ext uri="{FF2B5EF4-FFF2-40B4-BE49-F238E27FC236}">
                <a16:creationId xmlns:a16="http://schemas.microsoft.com/office/drawing/2014/main" id="{C9661DBC-A666-4FC1-44D1-2A1D1BDE51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6523" y="762001"/>
            <a:ext cx="10384289" cy="5105400"/>
          </a:xfrm>
          <a:prstGeom prst="rect">
            <a:avLst/>
          </a:prstGeom>
        </p:spPr>
      </p:pic>
      <p:sp>
        <p:nvSpPr>
          <p:cNvPr id="2" name="TextBox 1">
            <a:extLst>
              <a:ext uri="{FF2B5EF4-FFF2-40B4-BE49-F238E27FC236}">
                <a16:creationId xmlns:a16="http://schemas.microsoft.com/office/drawing/2014/main" id="{8589631B-E890-5381-0FD5-01DF53D4168E}"/>
              </a:ext>
            </a:extLst>
          </p:cNvPr>
          <p:cNvSpPr txBox="1"/>
          <p:nvPr/>
        </p:nvSpPr>
        <p:spPr>
          <a:xfrm>
            <a:off x="1217612" y="5867400"/>
            <a:ext cx="10439400" cy="523220"/>
          </a:xfrm>
          <a:prstGeom prst="rect">
            <a:avLst/>
          </a:prstGeom>
          <a:noFill/>
        </p:spPr>
        <p:txBody>
          <a:bodyPr wrap="square" rtlCol="0">
            <a:spAutoFit/>
          </a:bodyPr>
          <a:lstStyle/>
          <a:p>
            <a:r>
              <a:rPr lang="en-US" sz="2800" dirty="0"/>
              <a:t>Terms that keep you out of the room         -Amy Poehler</a:t>
            </a:r>
          </a:p>
        </p:txBody>
      </p:sp>
    </p:spTree>
    <p:extLst>
      <p:ext uri="{BB962C8B-B14F-4D97-AF65-F5344CB8AC3E}">
        <p14:creationId xmlns:p14="http://schemas.microsoft.com/office/powerpoint/2010/main" val="14848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25539-3924-F30D-7AB2-EC5739B5D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16439-1D9F-A945-B6BD-7A53D36E592B}"/>
              </a:ext>
            </a:extLst>
          </p:cNvPr>
          <p:cNvSpPr>
            <a:spLocks noGrp="1"/>
          </p:cNvSpPr>
          <p:nvPr>
            <p:ph type="title"/>
          </p:nvPr>
        </p:nvSpPr>
        <p:spPr>
          <a:xfrm>
            <a:off x="1218883" y="274637"/>
            <a:ext cx="10360501" cy="563563"/>
          </a:xfrm>
        </p:spPr>
        <p:txBody>
          <a:bodyPr>
            <a:normAutofit fontScale="90000"/>
          </a:bodyPr>
          <a:lstStyle/>
          <a:p>
            <a:r>
              <a:rPr lang="en-US" dirty="0"/>
              <a:t>Advice</a:t>
            </a:r>
          </a:p>
        </p:txBody>
      </p:sp>
      <p:sp>
        <p:nvSpPr>
          <p:cNvPr id="3" name="Content Placeholder 2">
            <a:extLst>
              <a:ext uri="{FF2B5EF4-FFF2-40B4-BE49-F238E27FC236}">
                <a16:creationId xmlns:a16="http://schemas.microsoft.com/office/drawing/2014/main" id="{05DE20B2-C7F3-F021-A0CD-7A39A0E2A5D3}"/>
              </a:ext>
            </a:extLst>
          </p:cNvPr>
          <p:cNvSpPr>
            <a:spLocks noGrp="1"/>
          </p:cNvSpPr>
          <p:nvPr>
            <p:ph sz="half" idx="1"/>
          </p:nvPr>
        </p:nvSpPr>
        <p:spPr>
          <a:xfrm>
            <a:off x="1370012" y="914400"/>
            <a:ext cx="10287000" cy="2743200"/>
          </a:xfrm>
        </p:spPr>
        <p:txBody>
          <a:bodyPr>
            <a:normAutofit/>
          </a:bodyPr>
          <a:lstStyle/>
          <a:p>
            <a:r>
              <a:rPr lang="en-US" dirty="0"/>
              <a:t>Find a mentor</a:t>
            </a:r>
          </a:p>
          <a:p>
            <a:r>
              <a:rPr lang="en-US" dirty="0"/>
              <a:t>RTFM (RTFD?)</a:t>
            </a:r>
          </a:p>
          <a:p>
            <a:r>
              <a:rPr lang="en-US" dirty="0"/>
              <a:t>Find a reputable style guide – sometimes included in the docs</a:t>
            </a:r>
          </a:p>
          <a:p>
            <a:r>
              <a:rPr lang="en-US" dirty="0"/>
              <a:t>Learn Git simultaneously</a:t>
            </a:r>
          </a:p>
          <a:p>
            <a:endParaRPr lang="en-US" dirty="0"/>
          </a:p>
        </p:txBody>
      </p:sp>
      <p:pic>
        <p:nvPicPr>
          <p:cNvPr id="5" name="Picture 4">
            <a:extLst>
              <a:ext uri="{FF2B5EF4-FFF2-40B4-BE49-F238E27FC236}">
                <a16:creationId xmlns:a16="http://schemas.microsoft.com/office/drawing/2014/main" id="{E661C550-628E-78D2-4BEE-0DBDDDF206B1}"/>
              </a:ext>
            </a:extLst>
          </p:cNvPr>
          <p:cNvPicPr>
            <a:picLocks noChangeAspect="1"/>
          </p:cNvPicPr>
          <p:nvPr/>
        </p:nvPicPr>
        <p:blipFill>
          <a:blip r:embed="rId3"/>
          <a:stretch>
            <a:fillRect/>
          </a:stretch>
        </p:blipFill>
        <p:spPr>
          <a:xfrm>
            <a:off x="2436813" y="3247052"/>
            <a:ext cx="6934200" cy="3029479"/>
          </a:xfrm>
          <a:prstGeom prst="rect">
            <a:avLst/>
          </a:prstGeom>
          <a:ln w="28575">
            <a:solidFill>
              <a:schemeClr val="accent1">
                <a:lumMod val="60000"/>
                <a:lumOff val="40000"/>
              </a:schemeClr>
            </a:solidFill>
          </a:ln>
        </p:spPr>
      </p:pic>
    </p:spTree>
    <p:extLst>
      <p:ext uri="{BB962C8B-B14F-4D97-AF65-F5344CB8AC3E}">
        <p14:creationId xmlns:p14="http://schemas.microsoft.com/office/powerpoint/2010/main" val="910655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1E334-A378-8555-8504-80033FEF4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09A80-E57A-2A68-2B92-3E2B671D33CF}"/>
              </a:ext>
            </a:extLst>
          </p:cNvPr>
          <p:cNvSpPr>
            <a:spLocks noGrp="1"/>
          </p:cNvSpPr>
          <p:nvPr>
            <p:ph type="title"/>
          </p:nvPr>
        </p:nvSpPr>
        <p:spPr>
          <a:xfrm>
            <a:off x="1218883" y="274637"/>
            <a:ext cx="10360501" cy="563563"/>
          </a:xfrm>
        </p:spPr>
        <p:txBody>
          <a:bodyPr>
            <a:normAutofit fontScale="90000"/>
          </a:bodyPr>
          <a:lstStyle/>
          <a:p>
            <a:r>
              <a:rPr lang="en-US" dirty="0"/>
              <a:t>Relevant XKCD</a:t>
            </a:r>
          </a:p>
        </p:txBody>
      </p:sp>
      <p:pic>
        <p:nvPicPr>
          <p:cNvPr id="10" name="Picture 9">
            <a:extLst>
              <a:ext uri="{FF2B5EF4-FFF2-40B4-BE49-F238E27FC236}">
                <a16:creationId xmlns:a16="http://schemas.microsoft.com/office/drawing/2014/main" id="{4DD3BF62-8091-DC13-2E9E-AE2468C00615}"/>
              </a:ext>
            </a:extLst>
          </p:cNvPr>
          <p:cNvPicPr>
            <a:picLocks noChangeAspect="1"/>
          </p:cNvPicPr>
          <p:nvPr/>
        </p:nvPicPr>
        <p:blipFill>
          <a:blip r:embed="rId3"/>
          <a:stretch>
            <a:fillRect/>
          </a:stretch>
        </p:blipFill>
        <p:spPr>
          <a:xfrm>
            <a:off x="1370012" y="875024"/>
            <a:ext cx="7866159" cy="5364163"/>
          </a:xfrm>
          <a:prstGeom prst="rect">
            <a:avLst/>
          </a:prstGeom>
        </p:spPr>
      </p:pic>
    </p:spTree>
    <p:extLst>
      <p:ext uri="{BB962C8B-B14F-4D97-AF65-F5344CB8AC3E}">
        <p14:creationId xmlns:p14="http://schemas.microsoft.com/office/powerpoint/2010/main" val="1404654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7612" y="166675"/>
            <a:ext cx="10360501" cy="671525"/>
          </a:xfrm>
        </p:spPr>
        <p:txBody>
          <a:bodyPr/>
          <a:lstStyle/>
          <a:p>
            <a:r>
              <a:rPr lang="en-US" dirty="0"/>
              <a:t>Motivation</a:t>
            </a:r>
          </a:p>
        </p:txBody>
      </p:sp>
      <p:sp>
        <p:nvSpPr>
          <p:cNvPr id="2" name="TextBox 1">
            <a:extLst>
              <a:ext uri="{FF2B5EF4-FFF2-40B4-BE49-F238E27FC236}">
                <a16:creationId xmlns:a16="http://schemas.microsoft.com/office/drawing/2014/main" id="{8589631B-E890-5381-0FD5-01DF53D4168E}"/>
              </a:ext>
            </a:extLst>
          </p:cNvPr>
          <p:cNvSpPr txBox="1"/>
          <p:nvPr/>
        </p:nvSpPr>
        <p:spPr>
          <a:xfrm>
            <a:off x="1217612" y="5867400"/>
            <a:ext cx="10439400" cy="523220"/>
          </a:xfrm>
          <a:prstGeom prst="rect">
            <a:avLst/>
          </a:prstGeom>
          <a:noFill/>
        </p:spPr>
        <p:txBody>
          <a:bodyPr wrap="square" rtlCol="0">
            <a:spAutoFit/>
          </a:bodyPr>
          <a:lstStyle/>
          <a:p>
            <a:r>
              <a:rPr lang="en-US" sz="2800" dirty="0"/>
              <a:t>Terms that keep you out of the room         -Amy Poehler</a:t>
            </a:r>
          </a:p>
        </p:txBody>
      </p:sp>
      <p:pic>
        <p:nvPicPr>
          <p:cNvPr id="4" name="Picture 3">
            <a:extLst>
              <a:ext uri="{FF2B5EF4-FFF2-40B4-BE49-F238E27FC236}">
                <a16:creationId xmlns:a16="http://schemas.microsoft.com/office/drawing/2014/main" id="{D98951D7-E8BC-63F1-C5C0-CFBE78A726F2}"/>
              </a:ext>
            </a:extLst>
          </p:cNvPr>
          <p:cNvPicPr>
            <a:picLocks noChangeAspect="1"/>
          </p:cNvPicPr>
          <p:nvPr/>
        </p:nvPicPr>
        <p:blipFill>
          <a:blip r:embed="rId3"/>
          <a:stretch>
            <a:fillRect/>
          </a:stretch>
        </p:blipFill>
        <p:spPr>
          <a:xfrm>
            <a:off x="1293812" y="990600"/>
            <a:ext cx="10133013" cy="2273519"/>
          </a:xfrm>
          <a:prstGeom prst="rect">
            <a:avLst/>
          </a:prstGeom>
        </p:spPr>
      </p:pic>
      <p:pic>
        <p:nvPicPr>
          <p:cNvPr id="6" name="Picture 5">
            <a:extLst>
              <a:ext uri="{FF2B5EF4-FFF2-40B4-BE49-F238E27FC236}">
                <a16:creationId xmlns:a16="http://schemas.microsoft.com/office/drawing/2014/main" id="{9E9B282A-B36C-80C2-CFBB-C11D33816F69}"/>
              </a:ext>
            </a:extLst>
          </p:cNvPr>
          <p:cNvPicPr>
            <a:picLocks noChangeAspect="1"/>
          </p:cNvPicPr>
          <p:nvPr/>
        </p:nvPicPr>
        <p:blipFill>
          <a:blip r:embed="rId4"/>
          <a:stretch>
            <a:fillRect/>
          </a:stretch>
        </p:blipFill>
        <p:spPr>
          <a:xfrm>
            <a:off x="1330142" y="3512933"/>
            <a:ext cx="9904413" cy="2167633"/>
          </a:xfrm>
          <a:prstGeom prst="rect">
            <a:avLst/>
          </a:prstGeom>
        </p:spPr>
      </p:pic>
    </p:spTree>
    <p:extLst>
      <p:ext uri="{BB962C8B-B14F-4D97-AF65-F5344CB8AC3E}">
        <p14:creationId xmlns:p14="http://schemas.microsoft.com/office/powerpoint/2010/main" val="176145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75B2-B2A3-BC8F-28E7-A1EBE6FD778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2377067-5151-6BE3-ADA8-CEF789215948}"/>
              </a:ext>
            </a:extLst>
          </p:cNvPr>
          <p:cNvSpPr>
            <a:spLocks noGrp="1"/>
          </p:cNvSpPr>
          <p:nvPr>
            <p:ph type="title"/>
          </p:nvPr>
        </p:nvSpPr>
        <p:spPr/>
        <p:txBody>
          <a:bodyPr/>
          <a:lstStyle/>
          <a:p>
            <a:r>
              <a:rPr lang="en-US" dirty="0"/>
              <a:t>Agenda</a:t>
            </a:r>
          </a:p>
        </p:txBody>
      </p:sp>
      <p:sp>
        <p:nvSpPr>
          <p:cNvPr id="14" name="Content Placeholder 13">
            <a:extLst>
              <a:ext uri="{FF2B5EF4-FFF2-40B4-BE49-F238E27FC236}">
                <a16:creationId xmlns:a16="http://schemas.microsoft.com/office/drawing/2014/main" id="{51502BA8-09AF-9DB6-281C-966A9685D5B1}"/>
              </a:ext>
            </a:extLst>
          </p:cNvPr>
          <p:cNvSpPr>
            <a:spLocks noGrp="1"/>
          </p:cNvSpPr>
          <p:nvPr>
            <p:ph idx="1"/>
          </p:nvPr>
        </p:nvSpPr>
        <p:spPr/>
        <p:txBody>
          <a:bodyPr/>
          <a:lstStyle/>
          <a:p>
            <a:r>
              <a:rPr lang="en-US" dirty="0"/>
              <a:t>What is Code</a:t>
            </a:r>
          </a:p>
          <a:p>
            <a:r>
              <a:rPr lang="en-US" dirty="0"/>
              <a:t>What is a Programming Language</a:t>
            </a:r>
          </a:p>
          <a:p>
            <a:r>
              <a:rPr lang="en-US" dirty="0"/>
              <a:t>Make Good Choices</a:t>
            </a:r>
          </a:p>
          <a:p>
            <a:r>
              <a:rPr lang="en-US" dirty="0"/>
              <a:t>Advice</a:t>
            </a:r>
          </a:p>
        </p:txBody>
      </p:sp>
    </p:spTree>
    <p:extLst>
      <p:ext uri="{BB962C8B-B14F-4D97-AF65-F5344CB8AC3E}">
        <p14:creationId xmlns:p14="http://schemas.microsoft.com/office/powerpoint/2010/main" val="3542307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883" y="274637"/>
            <a:ext cx="10360501" cy="563563"/>
          </a:xfrm>
        </p:spPr>
        <p:txBody>
          <a:bodyPr>
            <a:normAutofit fontScale="90000"/>
          </a:bodyPr>
          <a:lstStyle/>
          <a:p>
            <a:r>
              <a:rPr lang="en-US" dirty="0"/>
              <a:t>What is Code</a:t>
            </a:r>
          </a:p>
        </p:txBody>
      </p:sp>
      <p:pic>
        <p:nvPicPr>
          <p:cNvPr id="10" name="Picture 9">
            <a:extLst>
              <a:ext uri="{FF2B5EF4-FFF2-40B4-BE49-F238E27FC236}">
                <a16:creationId xmlns:a16="http://schemas.microsoft.com/office/drawing/2014/main" id="{FA9A4587-2EE6-47B8-913E-C9395126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512" y="2514600"/>
            <a:ext cx="5257800" cy="3319909"/>
          </a:xfrm>
          <a:prstGeom prst="rect">
            <a:avLst/>
          </a:prstGeom>
        </p:spPr>
      </p:pic>
      <p:pic>
        <p:nvPicPr>
          <p:cNvPr id="1028" name="Picture 4">
            <a:extLst>
              <a:ext uri="{FF2B5EF4-FFF2-40B4-BE49-F238E27FC236}">
                <a16:creationId xmlns:a16="http://schemas.microsoft.com/office/drawing/2014/main" id="{8F4E3072-46F2-0A83-E3E8-7E1CE109D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730" y="1295400"/>
            <a:ext cx="10000602" cy="48248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video game with the number 3rd on the bottom right">
            <a:extLst>
              <a:ext uri="{FF2B5EF4-FFF2-40B4-BE49-F238E27FC236}">
                <a16:creationId xmlns:a16="http://schemas.microsoft.com/office/drawing/2014/main" id="{AAE13D62-A166-5C7F-8A2F-D4AAF8AB5E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2" y="755444"/>
            <a:ext cx="7649242" cy="576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9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14F87-87E6-015B-177A-635F2B3615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DFD7CA-0A54-EE6B-28E2-2201F8A82684}"/>
              </a:ext>
            </a:extLst>
          </p:cNvPr>
          <p:cNvSpPr>
            <a:spLocks noGrp="1"/>
          </p:cNvSpPr>
          <p:nvPr>
            <p:ph type="title"/>
          </p:nvPr>
        </p:nvSpPr>
        <p:spPr>
          <a:xfrm>
            <a:off x="1218883" y="274637"/>
            <a:ext cx="10360501" cy="563563"/>
          </a:xfrm>
        </p:spPr>
        <p:txBody>
          <a:bodyPr>
            <a:normAutofit fontScale="90000"/>
          </a:bodyPr>
          <a:lstStyle/>
          <a:p>
            <a:r>
              <a:rPr lang="en-US" dirty="0"/>
              <a:t>What is Code – The CPU</a:t>
            </a:r>
          </a:p>
        </p:txBody>
      </p:sp>
      <p:pic>
        <p:nvPicPr>
          <p:cNvPr id="1026" name="Picture 2" descr="enter image description here">
            <a:extLst>
              <a:ext uri="{FF2B5EF4-FFF2-40B4-BE49-F238E27FC236}">
                <a16:creationId xmlns:a16="http://schemas.microsoft.com/office/drawing/2014/main" id="{1D7C08D6-6203-2103-E6B6-1A2EE8E06A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5812" y="809244"/>
            <a:ext cx="7924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D68E650-4738-648E-C632-E6E025303C9E}"/>
              </a:ext>
            </a:extLst>
          </p:cNvPr>
          <p:cNvSpPr>
            <a:spLocks noGrp="1"/>
          </p:cNvSpPr>
          <p:nvPr>
            <p:ph sz="half" idx="1"/>
          </p:nvPr>
        </p:nvSpPr>
        <p:spPr>
          <a:xfrm>
            <a:off x="5180012" y="1524000"/>
            <a:ext cx="6781800" cy="4465320"/>
          </a:xfrm>
        </p:spPr>
        <p:txBody>
          <a:bodyPr/>
          <a:lstStyle/>
          <a:p>
            <a:r>
              <a:rPr lang="en-US" b="1" dirty="0"/>
              <a:t>Registers:</a:t>
            </a:r>
            <a:r>
              <a:rPr lang="en-US" dirty="0"/>
              <a:t> Temporarily store “in use” information </a:t>
            </a:r>
          </a:p>
          <a:p>
            <a:r>
              <a:rPr lang="en-US" b="1" dirty="0"/>
              <a:t>Control Unit: </a:t>
            </a:r>
            <a:r>
              <a:rPr lang="en-US" dirty="0"/>
              <a:t>fetching, decoding, and executing instructions</a:t>
            </a:r>
          </a:p>
          <a:p>
            <a:r>
              <a:rPr lang="en-US" b="1" dirty="0"/>
              <a:t>Arithmetic Logic Unit: </a:t>
            </a:r>
            <a:r>
              <a:rPr lang="en-US" dirty="0"/>
              <a:t>Performs addition, subtraction, and logical operations (AND OR NOT XOR)</a:t>
            </a:r>
          </a:p>
          <a:p>
            <a:r>
              <a:rPr lang="en-US" b="1" dirty="0"/>
              <a:t>Clock: </a:t>
            </a:r>
            <a:r>
              <a:rPr lang="en-US" dirty="0"/>
              <a:t>The “heartbeat” which latches and unlatches circuits to execute instructions</a:t>
            </a:r>
          </a:p>
        </p:txBody>
      </p:sp>
    </p:spTree>
    <p:extLst>
      <p:ext uri="{BB962C8B-B14F-4D97-AF65-F5344CB8AC3E}">
        <p14:creationId xmlns:p14="http://schemas.microsoft.com/office/powerpoint/2010/main" val="300650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0.25 0 E" pathEditMode="relative" ptsTypes="">
                                      <p:cBhvr>
                                        <p:cTn id="6" dur="2000" fill="hold"/>
                                        <p:tgtEl>
                                          <p:spTgt spid="102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102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911F0-B893-DC9A-0463-8348BB89F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54744-AB48-7179-0400-1D539C27C121}"/>
              </a:ext>
            </a:extLst>
          </p:cNvPr>
          <p:cNvSpPr>
            <a:spLocks noGrp="1"/>
          </p:cNvSpPr>
          <p:nvPr>
            <p:ph type="title"/>
          </p:nvPr>
        </p:nvSpPr>
        <p:spPr>
          <a:xfrm>
            <a:off x="1218883" y="274637"/>
            <a:ext cx="10360501" cy="563563"/>
          </a:xfrm>
        </p:spPr>
        <p:txBody>
          <a:bodyPr>
            <a:normAutofit fontScale="90000"/>
          </a:bodyPr>
          <a:lstStyle/>
          <a:p>
            <a:r>
              <a:rPr lang="en-US" dirty="0"/>
              <a:t>What is Code – The Memory  - RAM</a:t>
            </a:r>
          </a:p>
        </p:txBody>
      </p:sp>
      <p:pic>
        <p:nvPicPr>
          <p:cNvPr id="4" name="Picture 3">
            <a:extLst>
              <a:ext uri="{FF2B5EF4-FFF2-40B4-BE49-F238E27FC236}">
                <a16:creationId xmlns:a16="http://schemas.microsoft.com/office/drawing/2014/main" id="{90FE01CC-8F37-D53B-B7B4-B0E8FF3621AC}"/>
              </a:ext>
            </a:extLst>
          </p:cNvPr>
          <p:cNvPicPr>
            <a:picLocks noChangeAspect="1"/>
          </p:cNvPicPr>
          <p:nvPr/>
        </p:nvPicPr>
        <p:blipFill>
          <a:blip r:embed="rId3"/>
          <a:stretch>
            <a:fillRect/>
          </a:stretch>
        </p:blipFill>
        <p:spPr>
          <a:xfrm>
            <a:off x="1067591" y="2895600"/>
            <a:ext cx="1034475" cy="1031217"/>
          </a:xfrm>
          <a:prstGeom prst="rect">
            <a:avLst/>
          </a:prstGeom>
        </p:spPr>
      </p:pic>
      <p:pic>
        <p:nvPicPr>
          <p:cNvPr id="9" name="Picture 8">
            <a:extLst>
              <a:ext uri="{FF2B5EF4-FFF2-40B4-BE49-F238E27FC236}">
                <a16:creationId xmlns:a16="http://schemas.microsoft.com/office/drawing/2014/main" id="{2E27C580-A3C3-8528-FEBD-8C80789F9CB1}"/>
              </a:ext>
            </a:extLst>
          </p:cNvPr>
          <p:cNvPicPr>
            <a:picLocks noGrp="1" noRot="1" noChangeAspect="1" noMove="1" noResize="1" noEditPoints="1" noAdjustHandles="1" noChangeArrowheads="1" noChangeShapeType="1" noCrop="1"/>
          </p:cNvPicPr>
          <p:nvPr/>
        </p:nvPicPr>
        <p:blipFill>
          <a:blip r:embed="rId4"/>
          <a:stretch>
            <a:fillRect/>
          </a:stretch>
        </p:blipFill>
        <p:spPr>
          <a:xfrm>
            <a:off x="3122612" y="1296299"/>
            <a:ext cx="8074821" cy="4722601"/>
          </a:xfrm>
          <a:prstGeom prst="rect">
            <a:avLst/>
          </a:prstGeom>
        </p:spPr>
      </p:pic>
      <p:grpSp>
        <p:nvGrpSpPr>
          <p:cNvPr id="27" name="Group 26">
            <a:extLst>
              <a:ext uri="{FF2B5EF4-FFF2-40B4-BE49-F238E27FC236}">
                <a16:creationId xmlns:a16="http://schemas.microsoft.com/office/drawing/2014/main" id="{F290A909-DD01-A4A7-FB7F-788A36058871}"/>
              </a:ext>
            </a:extLst>
          </p:cNvPr>
          <p:cNvGrpSpPr/>
          <p:nvPr/>
        </p:nvGrpSpPr>
        <p:grpSpPr>
          <a:xfrm>
            <a:off x="1903412" y="819897"/>
            <a:ext cx="4800600" cy="2837703"/>
            <a:chOff x="1903412" y="819897"/>
            <a:chExt cx="4800600" cy="2837703"/>
          </a:xfrm>
        </p:grpSpPr>
        <p:sp>
          <p:nvSpPr>
            <p:cNvPr id="10" name="Callout: Line 9">
              <a:extLst>
                <a:ext uri="{FF2B5EF4-FFF2-40B4-BE49-F238E27FC236}">
                  <a16:creationId xmlns:a16="http://schemas.microsoft.com/office/drawing/2014/main" id="{AAFC7027-C893-DF24-2468-828EA5330A35}"/>
                </a:ext>
              </a:extLst>
            </p:cNvPr>
            <p:cNvSpPr/>
            <p:nvPr/>
          </p:nvSpPr>
          <p:spPr>
            <a:xfrm>
              <a:off x="5561012" y="2725408"/>
              <a:ext cx="1143000" cy="932192"/>
            </a:xfrm>
            <a:prstGeom prst="borderCallout1">
              <a:avLst>
                <a:gd name="adj1" fmla="val 18750"/>
                <a:gd name="adj2" fmla="val -8333"/>
                <a:gd name="adj3" fmla="val -26268"/>
                <a:gd name="adj4" fmla="val -100652"/>
              </a:avLst>
            </a:prstGeom>
            <a:solidFill>
              <a:srgbClr val="FFC000">
                <a:alpha val="25098"/>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2" name="Picture 21">
              <a:extLst>
                <a:ext uri="{FF2B5EF4-FFF2-40B4-BE49-F238E27FC236}">
                  <a16:creationId xmlns:a16="http://schemas.microsoft.com/office/drawing/2014/main" id="{F35F67F0-3273-E303-2CD6-65E4AA5497F4}"/>
                </a:ext>
              </a:extLst>
            </p:cNvPr>
            <p:cNvPicPr>
              <a:picLocks noChangeAspect="1"/>
            </p:cNvPicPr>
            <p:nvPr/>
          </p:nvPicPr>
          <p:blipFill>
            <a:blip r:embed="rId5"/>
            <a:stretch>
              <a:fillRect/>
            </a:stretch>
          </p:blipFill>
          <p:spPr>
            <a:xfrm>
              <a:off x="1903412" y="819897"/>
              <a:ext cx="2550318" cy="1662494"/>
            </a:xfrm>
            <a:prstGeom prst="rect">
              <a:avLst/>
            </a:prstGeom>
            <a:ln w="38100">
              <a:solidFill>
                <a:srgbClr val="FFC000"/>
              </a:solidFill>
            </a:ln>
          </p:spPr>
        </p:pic>
      </p:grpSp>
      <p:grpSp>
        <p:nvGrpSpPr>
          <p:cNvPr id="28" name="Group 27">
            <a:extLst>
              <a:ext uri="{FF2B5EF4-FFF2-40B4-BE49-F238E27FC236}">
                <a16:creationId xmlns:a16="http://schemas.microsoft.com/office/drawing/2014/main" id="{DB8C9D98-D209-0B32-9219-9A36AFA4D999}"/>
              </a:ext>
            </a:extLst>
          </p:cNvPr>
          <p:cNvGrpSpPr/>
          <p:nvPr/>
        </p:nvGrpSpPr>
        <p:grpSpPr>
          <a:xfrm>
            <a:off x="7542212" y="152400"/>
            <a:ext cx="4088200" cy="3004009"/>
            <a:chOff x="7542212" y="152400"/>
            <a:chExt cx="4088200" cy="3004009"/>
          </a:xfrm>
        </p:grpSpPr>
        <p:sp>
          <p:nvSpPr>
            <p:cNvPr id="19" name="Callout: Line 18">
              <a:extLst>
                <a:ext uri="{FF2B5EF4-FFF2-40B4-BE49-F238E27FC236}">
                  <a16:creationId xmlns:a16="http://schemas.microsoft.com/office/drawing/2014/main" id="{50AD84F9-230B-7F1C-1C46-6476D658E16C}"/>
                </a:ext>
              </a:extLst>
            </p:cNvPr>
            <p:cNvSpPr/>
            <p:nvPr/>
          </p:nvSpPr>
          <p:spPr>
            <a:xfrm>
              <a:off x="7542212" y="2482391"/>
              <a:ext cx="762000" cy="674018"/>
            </a:xfrm>
            <a:prstGeom prst="borderCallout1">
              <a:avLst>
                <a:gd name="adj1" fmla="val 46931"/>
                <a:gd name="adj2" fmla="val 109928"/>
                <a:gd name="adj3" fmla="val -84597"/>
                <a:gd name="adj4" fmla="val 214131"/>
              </a:avLst>
            </a:prstGeom>
            <a:solidFill>
              <a:srgbClr val="FFC000">
                <a:alpha val="25098"/>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4" name="Picture 23">
              <a:extLst>
                <a:ext uri="{FF2B5EF4-FFF2-40B4-BE49-F238E27FC236}">
                  <a16:creationId xmlns:a16="http://schemas.microsoft.com/office/drawing/2014/main" id="{409473DA-91C2-F529-E5D1-FCCE43E115DE}"/>
                </a:ext>
              </a:extLst>
            </p:cNvPr>
            <p:cNvPicPr>
              <a:picLocks noChangeAspect="1"/>
            </p:cNvPicPr>
            <p:nvPr/>
          </p:nvPicPr>
          <p:blipFill>
            <a:blip r:embed="rId6"/>
            <a:stretch>
              <a:fillRect/>
            </a:stretch>
          </p:blipFill>
          <p:spPr>
            <a:xfrm>
              <a:off x="8456612" y="152400"/>
              <a:ext cx="3173800" cy="1752840"/>
            </a:xfrm>
            <a:prstGeom prst="rect">
              <a:avLst/>
            </a:prstGeom>
            <a:ln w="38100">
              <a:solidFill>
                <a:srgbClr val="FFC000"/>
              </a:solidFill>
            </a:ln>
          </p:spPr>
        </p:pic>
      </p:grpSp>
      <p:grpSp>
        <p:nvGrpSpPr>
          <p:cNvPr id="29" name="Group 28">
            <a:extLst>
              <a:ext uri="{FF2B5EF4-FFF2-40B4-BE49-F238E27FC236}">
                <a16:creationId xmlns:a16="http://schemas.microsoft.com/office/drawing/2014/main" id="{DD3790C6-CCC0-C01D-B424-509957E35E90}"/>
              </a:ext>
            </a:extLst>
          </p:cNvPr>
          <p:cNvGrpSpPr/>
          <p:nvPr/>
        </p:nvGrpSpPr>
        <p:grpSpPr>
          <a:xfrm>
            <a:off x="8609012" y="3669503"/>
            <a:ext cx="3173800" cy="2579137"/>
            <a:chOff x="8609012" y="3669503"/>
            <a:chExt cx="3228872" cy="2579137"/>
          </a:xfrm>
        </p:grpSpPr>
        <p:sp>
          <p:nvSpPr>
            <p:cNvPr id="20" name="Callout: Line 19">
              <a:extLst>
                <a:ext uri="{FF2B5EF4-FFF2-40B4-BE49-F238E27FC236}">
                  <a16:creationId xmlns:a16="http://schemas.microsoft.com/office/drawing/2014/main" id="{0C05B06D-714F-1897-C780-E2B37C2931B3}"/>
                </a:ext>
              </a:extLst>
            </p:cNvPr>
            <p:cNvSpPr/>
            <p:nvPr/>
          </p:nvSpPr>
          <p:spPr>
            <a:xfrm>
              <a:off x="8609012" y="3669503"/>
              <a:ext cx="609600" cy="597818"/>
            </a:xfrm>
            <a:prstGeom prst="borderCallout1">
              <a:avLst>
                <a:gd name="adj1" fmla="val 46931"/>
                <a:gd name="adj2" fmla="val 109928"/>
                <a:gd name="adj3" fmla="val 141229"/>
                <a:gd name="adj4" fmla="val 235870"/>
              </a:avLst>
            </a:prstGeom>
            <a:solidFill>
              <a:srgbClr val="FFC000">
                <a:alpha val="25098"/>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6" name="Picture 25">
              <a:extLst>
                <a:ext uri="{FF2B5EF4-FFF2-40B4-BE49-F238E27FC236}">
                  <a16:creationId xmlns:a16="http://schemas.microsoft.com/office/drawing/2014/main" id="{74D5E78F-B011-9DAA-AA0C-6DF66103066A}"/>
                </a:ext>
              </a:extLst>
            </p:cNvPr>
            <p:cNvPicPr>
              <a:picLocks noChangeAspect="1"/>
            </p:cNvPicPr>
            <p:nvPr/>
          </p:nvPicPr>
          <p:blipFill>
            <a:blip r:embed="rId7"/>
            <a:stretch>
              <a:fillRect/>
            </a:stretch>
          </p:blipFill>
          <p:spPr>
            <a:xfrm>
              <a:off x="9447212" y="4495800"/>
              <a:ext cx="2390672" cy="1752840"/>
            </a:xfrm>
            <a:prstGeom prst="rect">
              <a:avLst/>
            </a:prstGeom>
            <a:ln w="38100">
              <a:solidFill>
                <a:srgbClr val="FFC000"/>
              </a:solidFill>
            </a:ln>
          </p:spPr>
        </p:pic>
      </p:grpSp>
      <p:pic>
        <p:nvPicPr>
          <p:cNvPr id="35" name="Picture 34">
            <a:extLst>
              <a:ext uri="{FF2B5EF4-FFF2-40B4-BE49-F238E27FC236}">
                <a16:creationId xmlns:a16="http://schemas.microsoft.com/office/drawing/2014/main" id="{C0722519-AA8C-BAD0-869B-8CA0B18233CC}"/>
              </a:ext>
            </a:extLst>
          </p:cNvPr>
          <p:cNvPicPr>
            <a:picLocks noChangeAspect="1"/>
          </p:cNvPicPr>
          <p:nvPr/>
        </p:nvPicPr>
        <p:blipFill>
          <a:blip r:embed="rId8"/>
          <a:srcRect l="17647" r="11766"/>
          <a:stretch>
            <a:fillRect/>
          </a:stretch>
        </p:blipFill>
        <p:spPr>
          <a:xfrm>
            <a:off x="2102066" y="2940490"/>
            <a:ext cx="1034474" cy="1084342"/>
          </a:xfrm>
          <a:prstGeom prst="rect">
            <a:avLst/>
          </a:prstGeom>
        </p:spPr>
      </p:pic>
    </p:spTree>
    <p:extLst>
      <p:ext uri="{BB962C8B-B14F-4D97-AF65-F5344CB8AC3E}">
        <p14:creationId xmlns:p14="http://schemas.microsoft.com/office/powerpoint/2010/main" val="9461433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gtEl>
                                      </p:cBhvr>
                                      <p:by x="50000" y="50000"/>
                                    </p:animScale>
                                  </p:childTnLst>
                                </p:cTn>
                              </p:par>
                              <p:par>
                                <p:cTn id="7" presetID="1" presetClass="exit" presetSubtype="0" fill="hold"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extLst>
    <a:ext uri="{05A4C25C-085E-4340-85A3-A5531E510DB2}">
      <thm15:themeFamily xmlns:thm15="http://schemas.microsoft.com/office/thememl/2012/main" name="TF02787990.potx" id="{BDB9CD5E-36EC-45F3-B87D-6D062B8A3823}" vid="{51682E2F-7C85-4D6F-AD40-072EFC83910D}"/>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2.xml><?xml version="1.0" encoding="utf-8"?>
<ds:datastoreItem xmlns:ds="http://schemas.openxmlformats.org/officeDocument/2006/customXml" ds:itemID="{60C67BEE-D13F-4BD2-98A5-34D8A0977F68}">
  <ds:schemaRefs>
    <ds:schemaRef ds:uri="4873beb7-5857-4685-be1f-d57550cc96cc"/>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9286</TotalTime>
  <Words>1499</Words>
  <Application>Microsoft Office PowerPoint</Application>
  <PresentationFormat>Custom</PresentationFormat>
  <Paragraphs>372</Paragraphs>
  <Slides>41</Slides>
  <Notes>38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Tech 16x9</vt:lpstr>
      <vt:lpstr>What to Know Before you Code</vt:lpstr>
      <vt:lpstr>About Me</vt:lpstr>
      <vt:lpstr>Motivation</vt:lpstr>
      <vt:lpstr>Motivation</vt:lpstr>
      <vt:lpstr>Motivation</vt:lpstr>
      <vt:lpstr>Agenda</vt:lpstr>
      <vt:lpstr>What is Code</vt:lpstr>
      <vt:lpstr>What is Code – The CPU</vt:lpstr>
      <vt:lpstr>What is Code – The Memory  - RAM</vt:lpstr>
      <vt:lpstr>What is Code – Op Code &amp; Machine Code</vt:lpstr>
      <vt:lpstr>What is Code – Op Code &amp; Machine Code</vt:lpstr>
      <vt:lpstr>What is Code</vt:lpstr>
      <vt:lpstr>What is Code – Assembly</vt:lpstr>
      <vt:lpstr>What is Code - Assembly Example</vt:lpstr>
      <vt:lpstr>The Operating System</vt:lpstr>
      <vt:lpstr>OS Appreciation </vt:lpstr>
      <vt:lpstr>What is Code - Summary</vt:lpstr>
      <vt:lpstr>High Level Programming</vt:lpstr>
      <vt:lpstr>High Level Programming</vt:lpstr>
      <vt:lpstr>High Level Programming</vt:lpstr>
      <vt:lpstr>High Level Programming</vt:lpstr>
      <vt:lpstr>High Level Programming</vt:lpstr>
      <vt:lpstr>High Level Programming</vt:lpstr>
      <vt:lpstr>High Level Programming – Language Features</vt:lpstr>
      <vt:lpstr>High Level Programming - Examples</vt:lpstr>
      <vt:lpstr>High Level Programming - Examples</vt:lpstr>
      <vt:lpstr>High level programming - Libraries</vt:lpstr>
      <vt:lpstr>High level programming - Frameworks</vt:lpstr>
      <vt:lpstr>It’s All Simple Text Files</vt:lpstr>
      <vt:lpstr>The Integrated Development Environment</vt:lpstr>
      <vt:lpstr>The Integrated Development Environment</vt:lpstr>
      <vt:lpstr>Choosing a programming language – Question 1</vt:lpstr>
      <vt:lpstr>Embedded System</vt:lpstr>
      <vt:lpstr>Embedded System</vt:lpstr>
      <vt:lpstr>Choosing a programming language – Question 2</vt:lpstr>
      <vt:lpstr>Choosing a programming language – Question 3</vt:lpstr>
      <vt:lpstr>Choosing a programming language – Question 3</vt:lpstr>
      <vt:lpstr>Choosing a programming language – Question 3</vt:lpstr>
      <vt:lpstr>Choosing a programming language – Question 3</vt:lpstr>
      <vt:lpstr>Advice</vt:lpstr>
      <vt:lpstr>Relevant XKCD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Erich Gruebel</dc:creator>
  <cp:lastModifiedBy>Erich Gruebel</cp:lastModifiedBy>
  <cp:revision>19</cp:revision>
  <dcterms:created xsi:type="dcterms:W3CDTF">2025-10-20T16:59:41Z</dcterms:created>
  <dcterms:modified xsi:type="dcterms:W3CDTF">2025-11-05T15:31:56Z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