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1" r:id="rId2"/>
    <p:sldId id="479" r:id="rId3"/>
    <p:sldId id="477" r:id="rId4"/>
    <p:sldId id="481" r:id="rId5"/>
    <p:sldId id="478" r:id="rId6"/>
    <p:sldId id="480" r:id="rId7"/>
  </p:sldIdLst>
  <p:sldSz cx="121920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931D"/>
    <a:srgbClr val="0000FF"/>
    <a:srgbClr val="004A82"/>
    <a:srgbClr val="CC0000"/>
    <a:srgbClr val="3D8D93"/>
    <a:srgbClr val="2B51A5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86531" autoAdjust="0"/>
  </p:normalViewPr>
  <p:slideViewPr>
    <p:cSldViewPr>
      <p:cViewPr varScale="1">
        <p:scale>
          <a:sx n="110" d="100"/>
          <a:sy n="110" d="100"/>
        </p:scale>
        <p:origin x="1008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02" tIns="47101" rIns="94202" bIns="4710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02" tIns="47101" rIns="94202" bIns="47101" rtlCol="0"/>
          <a:lstStyle>
            <a:lvl1pPr algn="r">
              <a:defRPr sz="1200"/>
            </a:lvl1pPr>
          </a:lstStyle>
          <a:p>
            <a:pPr>
              <a:defRPr/>
            </a:pPr>
            <a:fld id="{32BADBCE-F70B-4EC1-9AB9-D482CD564290}" type="datetimeFigureOut">
              <a:rPr lang="en-US"/>
              <a:pPr>
                <a:defRPr/>
              </a:pPr>
              <a:t>7/29/25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2" tIns="47101" rIns="94202" bIns="4710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02" tIns="47101" rIns="94202" bIns="4710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02" tIns="47101" rIns="94202" bIns="4710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02" tIns="47101" rIns="94202" bIns="47101" rtlCol="0" anchor="b"/>
          <a:lstStyle>
            <a:lvl1pPr algn="r">
              <a:defRPr sz="1200"/>
            </a:lvl1pPr>
          </a:lstStyle>
          <a:p>
            <a:pPr>
              <a:defRPr/>
            </a:pPr>
            <a:fld id="{1A967648-B933-42DC-A8FF-F7AD3DF74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94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23863" y="704850"/>
            <a:ext cx="6256337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98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704850"/>
            <a:ext cx="6256337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967648-B933-42DC-A8FF-F7AD3DF7483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5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704850"/>
            <a:ext cx="6256337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967648-B933-42DC-A8FF-F7AD3DF7483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87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704850"/>
            <a:ext cx="6256337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FF"/>
                </a:solidFill>
              </a:rPr>
              <a:t>Overall idea here was to develop a longer-term plan to build out a UAS facility (UNOLS or otherwise) for all stakeholders.  This could be imagined as something UNOLS oversees (or not), that a specific institution runs or a number of institutions run.  All options would support NSF-type research.  And RVTECs would be integral to this.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FF"/>
              </a:solidFill>
            </a:endParaRP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FF"/>
                </a:solidFill>
              </a:rPr>
              <a:t>An initial effort to develop our longer-term plan would be for SCOAR to hold a workshop with stakeholders and interested folks, both users and those interested in running a facility.  This is something that we could write an EAGER grant to NSF to get funds to do this.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967648-B933-42DC-A8FF-F7AD3DF7483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00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3863" y="704850"/>
            <a:ext cx="6256337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FF"/>
                </a:solidFill>
              </a:rPr>
              <a:t>Overall idea here was to develop a longer-term plan to build out a UAS facility (UNOLS or otherwise) for all stakeholders.  This could be imagined as something UNOLS oversees (or not), that a specific institution runs or a number of institutions run.  All options would support NSF-type research.  And RVTECs would be integral to this.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FF"/>
              </a:solidFill>
            </a:endParaRP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FF"/>
                </a:solidFill>
              </a:rPr>
              <a:t>An initial effort to develop our longer-term plan would be for SCOAR to hold a workshop with stakeholders and interested folks, both users and those interested in running a facility.  This is something that we could write an EAGER grant to NSF to get funds to do this.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967648-B933-42DC-A8FF-F7AD3DF7483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54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56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01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09600"/>
          </a:xfrm>
          <a:prstGeom prst="rect">
            <a:avLst/>
          </a:prstGeom>
          <a:solidFill>
            <a:srgbClr val="419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62373" y="130444"/>
            <a:ext cx="3228041" cy="326756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63902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1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2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323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225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1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1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085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2192000" cy="609600"/>
          </a:xfrm>
          <a:prstGeom prst="rect">
            <a:avLst/>
          </a:prstGeom>
          <a:solidFill>
            <a:srgbClr val="419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563902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09600"/>
          </a:xfrm>
          <a:prstGeom prst="rect">
            <a:avLst/>
          </a:prstGeom>
          <a:solidFill>
            <a:srgbClr val="419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563902"/>
            <a:ext cx="12192000" cy="457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2" descr="UNOLS log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56800" y="10442"/>
            <a:ext cx="2235200" cy="517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301827"/>
            <a:ext cx="924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0" dirty="0">
                <a:solidFill>
                  <a:srgbClr val="004A82"/>
                </a:solidFill>
                <a:effectLst/>
                <a:latin typeface="Segoe UI Semibold" panose="020B0702040204020203" pitchFamily="34" charset="0"/>
              </a:rPr>
              <a:t>SCOAR</a:t>
            </a:r>
            <a:r>
              <a:rPr lang="en-US" sz="1400" i="0" baseline="0" dirty="0">
                <a:solidFill>
                  <a:srgbClr val="004A82"/>
                </a:solidFill>
                <a:effectLst/>
                <a:latin typeface="Segoe UI Semibold" panose="020B0702040204020203" pitchFamily="34" charset="0"/>
              </a:rPr>
              <a:t> - </a:t>
            </a:r>
            <a:r>
              <a:rPr lang="en-US" sz="1400" i="0" dirty="0">
                <a:solidFill>
                  <a:srgbClr val="004A82"/>
                </a:solidFill>
                <a:effectLst/>
                <a:latin typeface="Segoe UI Semibold" panose="020B0702040204020203" pitchFamily="34" charset="0"/>
              </a:rPr>
              <a:t>Scientific Committee for Oceanographic Aircraft Research</a:t>
            </a:r>
          </a:p>
        </p:txBody>
      </p:sp>
    </p:spTree>
    <p:extLst>
      <p:ext uri="{BB962C8B-B14F-4D97-AF65-F5344CB8AC3E}">
        <p14:creationId xmlns:p14="http://schemas.microsoft.com/office/powerpoint/2010/main" val="211490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09600"/>
          </a:xfrm>
          <a:prstGeom prst="rect">
            <a:avLst/>
          </a:prstGeom>
          <a:solidFill>
            <a:srgbClr val="419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563902"/>
            <a:ext cx="12192000" cy="19811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2" descr="UNOLS log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56800" y="10442"/>
            <a:ext cx="2235200" cy="517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048000" y="521133"/>
            <a:ext cx="924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i="0" dirty="0">
                <a:solidFill>
                  <a:srgbClr val="004A82"/>
                </a:solidFill>
                <a:effectLst/>
                <a:latin typeface="Segoe UI Semibold" panose="020B0702040204020203" pitchFamily="34" charset="0"/>
              </a:rPr>
              <a:t>SCOAR</a:t>
            </a:r>
            <a:r>
              <a:rPr lang="en-US" sz="1200" i="0" baseline="0" dirty="0">
                <a:solidFill>
                  <a:srgbClr val="004A82"/>
                </a:solidFill>
                <a:effectLst/>
                <a:latin typeface="Segoe UI Semibold" panose="020B0702040204020203" pitchFamily="34" charset="0"/>
              </a:rPr>
              <a:t> - </a:t>
            </a:r>
            <a:r>
              <a:rPr lang="en-US" sz="1200" i="0" dirty="0">
                <a:solidFill>
                  <a:srgbClr val="004A82"/>
                </a:solidFill>
                <a:effectLst/>
                <a:latin typeface="Segoe UI Semibold" panose="020B0702040204020203" pitchFamily="34" charset="0"/>
              </a:rPr>
              <a:t>Scientific Committee for Oceanographic Aircraft Research</a:t>
            </a:r>
          </a:p>
        </p:txBody>
      </p:sp>
    </p:spTree>
    <p:extLst>
      <p:ext uri="{BB962C8B-B14F-4D97-AF65-F5344CB8AC3E}">
        <p14:creationId xmlns:p14="http://schemas.microsoft.com/office/powerpoint/2010/main" val="122462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537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642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28600"/>
            <a:ext cx="9347200" cy="58738"/>
          </a:xfrm>
          <a:prstGeom prst="rect">
            <a:avLst/>
          </a:prstGeom>
          <a:solidFill>
            <a:srgbClr val="4193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ols.org/committee/scientific-committee-oceanographic-aircraft-research-scoa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ols.org/committee/scientific-committee-oceanographic-aircraft-research-scoa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8"/>
          <p:cNvSpPr txBox="1">
            <a:spLocks noChangeArrowheads="1"/>
          </p:cNvSpPr>
          <p:nvPr/>
        </p:nvSpPr>
        <p:spPr bwMode="auto">
          <a:xfrm>
            <a:off x="1872456" y="1066800"/>
            <a:ext cx="83820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i="1" dirty="0">
                <a:solidFill>
                  <a:srgbClr val="0070C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UNOLS SCOAR: Scientific Committee for Oceanographic Aircraft Research</a:t>
            </a:r>
            <a:endParaRPr lang="en-US" altLang="en-US" sz="2600" dirty="0">
              <a:solidFill>
                <a:srgbClr val="0070C0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/>
            <a:endParaRPr lang="en-US" altLang="en-US" sz="2600" dirty="0">
              <a:solidFill>
                <a:srgbClr val="0070C0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/>
            <a:endParaRPr lang="en-US" altLang="en-US" sz="2600" dirty="0">
              <a:solidFill>
                <a:srgbClr val="0070C0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/>
            <a:endParaRPr lang="en-US" altLang="en-US" sz="1900" i="1" dirty="0">
              <a:solidFill>
                <a:srgbClr val="0070C0"/>
              </a:solidFill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/>
            <a:r>
              <a:rPr lang="en-US" altLang="en-US" sz="1900" i="1" dirty="0">
                <a:solidFill>
                  <a:srgbClr val="0070C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Christopher Zappa (LDEO, SCOAR chair;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zappa@ldeo.columbia.edu</a:t>
            </a:r>
            <a:r>
              <a:rPr lang="en-US" altLang="en-US" sz="1900" i="1" dirty="0">
                <a:solidFill>
                  <a:srgbClr val="0070C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algn="ctr" eaLnBrk="1" hangingPunct="1"/>
            <a:r>
              <a:rPr lang="en-US" altLang="en-US" sz="1900" i="1" dirty="0">
                <a:solidFill>
                  <a:srgbClr val="0070C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</a:t>
            </a:r>
          </a:p>
          <a:p>
            <a:pPr algn="ctr" eaLnBrk="1" hangingPunct="1"/>
            <a:r>
              <a:rPr lang="en-US" altLang="en-US" sz="1900" i="1" dirty="0">
                <a:solidFill>
                  <a:srgbClr val="0070C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Alice Doyle (UNOLS office;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alice@unols.org</a:t>
            </a:r>
            <a:r>
              <a:rPr lang="en-US" altLang="en-US" sz="1900" i="1" dirty="0">
                <a:solidFill>
                  <a:srgbClr val="0070C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3076" name="Rectangle 21"/>
          <p:cNvSpPr>
            <a:spLocks noChangeArrowheads="1"/>
          </p:cNvSpPr>
          <p:nvPr/>
        </p:nvSpPr>
        <p:spPr bwMode="auto">
          <a:xfrm>
            <a:off x="3200400" y="6248400"/>
            <a:ext cx="572611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1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600" dirty="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2025 Council Meeting </a:t>
            </a:r>
            <a:r>
              <a:rPr lang="en-US" altLang="en-US" sz="1600"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(Summer)</a:t>
            </a:r>
            <a:endParaRPr lang="en-US" altLang="en-US" sz="1600" dirty="0"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1600" dirty="0"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1600" dirty="0">
              <a:latin typeface="Segoe UI Semibold" panose="020B07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9000" y="4267200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 fontAlgn="auto">
              <a:spcAft>
                <a:spcPts val="0"/>
              </a:spcAft>
              <a:defRPr/>
            </a:pP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85800" fontAlgn="auto">
              <a:spcAft>
                <a:spcPts val="0"/>
              </a:spcAft>
              <a:defRPr/>
            </a:pP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29200" y="4304436"/>
            <a:ext cx="2188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SCOAR@unols.org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9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43493" y="76200"/>
            <a:ext cx="7391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1800" b="1" dirty="0">
                <a:solidFill>
                  <a:schemeClr val="bg1"/>
                </a:solidFill>
                <a:latin typeface="Segoe UI Semibold" panose="020B0702040204020203" pitchFamily="34" charset="0"/>
              </a:rPr>
              <a:t>SCOAR Membership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E6A25D-9E1C-4C75-B8AB-6FDD9BFE2E22}"/>
              </a:ext>
            </a:extLst>
          </p:cNvPr>
          <p:cNvSpPr/>
          <p:nvPr/>
        </p:nvSpPr>
        <p:spPr>
          <a:xfrm>
            <a:off x="914400" y="1219200"/>
            <a:ext cx="1013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https://www.unols.org/committee/scientific-committee-oceanographic-aircraft-research-scoar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66D574-8935-42A3-910E-FEB2F10417D1}"/>
              </a:ext>
            </a:extLst>
          </p:cNvPr>
          <p:cNvSpPr/>
          <p:nvPr/>
        </p:nvSpPr>
        <p:spPr>
          <a:xfrm>
            <a:off x="228600" y="838201"/>
            <a:ext cx="11768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SCOAR Website: Briefs from past annual meetings, currently undergoing update to include more resources to users</a:t>
            </a:r>
          </a:p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6D55BC-18B2-44A7-892D-33B951F84B85}"/>
              </a:ext>
            </a:extLst>
          </p:cNvPr>
          <p:cNvSpPr/>
          <p:nvPr/>
        </p:nvSpPr>
        <p:spPr>
          <a:xfrm>
            <a:off x="990600" y="1903435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Membership:</a:t>
            </a:r>
          </a:p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24784A-4AE8-4609-BDAD-35A37D459478}"/>
              </a:ext>
            </a:extLst>
          </p:cNvPr>
          <p:cNvSpPr/>
          <p:nvPr/>
        </p:nvSpPr>
        <p:spPr>
          <a:xfrm>
            <a:off x="304800" y="4572000"/>
            <a:ext cx="11430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Last Annual Meeting at NASA Ames </a:t>
            </a:r>
            <a:r>
              <a:rPr lang="en-US" dirty="0"/>
              <a:t>Moffett Field Research Center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27-28 February 2025</a:t>
            </a:r>
          </a:p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 had some turnover this year on the Committee (3 members off, 4 on)…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Staggered overlapping approach.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First meeting.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5C1583-7283-4F48-81B8-00064AFF45A5}"/>
              </a:ext>
            </a:extLst>
          </p:cNvPr>
          <p:cNvSpPr/>
          <p:nvPr/>
        </p:nvSpPr>
        <p:spPr>
          <a:xfrm>
            <a:off x="1828800" y="3733800"/>
            <a:ext cx="2057400" cy="15240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007755"/>
              </p:ext>
            </p:extLst>
          </p:nvPr>
        </p:nvGraphicFramePr>
        <p:xfrm>
          <a:off x="1166894" y="2324100"/>
          <a:ext cx="4783378" cy="1905000"/>
        </p:xfrm>
        <a:graphic>
          <a:graphicData uri="http://schemas.openxmlformats.org/drawingml/2006/table">
            <a:tbl>
              <a:tblPr/>
              <a:tblGrid>
                <a:gridCol w="1327150">
                  <a:extLst>
                    <a:ext uri="{9D8B030D-6E8A-4147-A177-3AD203B41FA5}">
                      <a16:colId xmlns:a16="http://schemas.microsoft.com/office/drawing/2014/main" val="616087253"/>
                    </a:ext>
                  </a:extLst>
                </a:gridCol>
                <a:gridCol w="684904">
                  <a:extLst>
                    <a:ext uri="{9D8B030D-6E8A-4147-A177-3AD203B41FA5}">
                      <a16:colId xmlns:a16="http://schemas.microsoft.com/office/drawing/2014/main" val="2861173607"/>
                    </a:ext>
                  </a:extLst>
                </a:gridCol>
                <a:gridCol w="1017843">
                  <a:extLst>
                    <a:ext uri="{9D8B030D-6E8A-4147-A177-3AD203B41FA5}">
                      <a16:colId xmlns:a16="http://schemas.microsoft.com/office/drawing/2014/main" val="3469538570"/>
                    </a:ext>
                  </a:extLst>
                </a:gridCol>
                <a:gridCol w="469287">
                  <a:extLst>
                    <a:ext uri="{9D8B030D-6E8A-4147-A177-3AD203B41FA5}">
                      <a16:colId xmlns:a16="http://schemas.microsoft.com/office/drawing/2014/main" val="890698015"/>
                    </a:ext>
                  </a:extLst>
                </a:gridCol>
                <a:gridCol w="675391">
                  <a:extLst>
                    <a:ext uri="{9D8B030D-6E8A-4147-A177-3AD203B41FA5}">
                      <a16:colId xmlns:a16="http://schemas.microsoft.com/office/drawing/2014/main" val="856526880"/>
                    </a:ext>
                  </a:extLst>
                </a:gridCol>
                <a:gridCol w="608803">
                  <a:extLst>
                    <a:ext uri="{9D8B030D-6E8A-4147-A177-3AD203B41FA5}">
                      <a16:colId xmlns:a16="http://schemas.microsoft.com/office/drawing/2014/main" val="17606283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 Of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End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237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Christopher Zappa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LDEO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939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Armin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Sorooshian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618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Michael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Starek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652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Britton Stephens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419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Hanumat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Singh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32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Roni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Avissar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Miami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22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Andrew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Woogen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Committee-Rep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RVTEC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932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Debbie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Bronk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Bigelow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Ex-Officio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0625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Anthony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Bucholtz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Ex-Officio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188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865531"/>
            <a:ext cx="3261387" cy="24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54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43493" y="76200"/>
            <a:ext cx="7391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1800" b="1" dirty="0">
                <a:solidFill>
                  <a:schemeClr val="bg1"/>
                </a:solidFill>
                <a:latin typeface="Segoe UI Semibold" panose="020B0702040204020203" pitchFamily="34" charset="0"/>
              </a:rPr>
              <a:t>SCOAR Membership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E6A25D-9E1C-4C75-B8AB-6FDD9BFE2E22}"/>
              </a:ext>
            </a:extLst>
          </p:cNvPr>
          <p:cNvSpPr/>
          <p:nvPr/>
        </p:nvSpPr>
        <p:spPr>
          <a:xfrm>
            <a:off x="914400" y="1219200"/>
            <a:ext cx="1013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https://www.unols.org/committee/scientific-committee-oceanographic-aircraft-research-scoar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66D574-8935-42A3-910E-FEB2F10417D1}"/>
              </a:ext>
            </a:extLst>
          </p:cNvPr>
          <p:cNvSpPr/>
          <p:nvPr/>
        </p:nvSpPr>
        <p:spPr>
          <a:xfrm>
            <a:off x="228600" y="838201"/>
            <a:ext cx="117687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SCOAR Website: Briefs from past annual meetings, currently undergoing update to include more resources to users</a:t>
            </a:r>
          </a:p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6D55BC-18B2-44A7-892D-33B951F84B85}"/>
              </a:ext>
            </a:extLst>
          </p:cNvPr>
          <p:cNvSpPr/>
          <p:nvPr/>
        </p:nvSpPr>
        <p:spPr>
          <a:xfrm>
            <a:off x="990600" y="1903435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Membership:</a:t>
            </a:r>
          </a:p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24784A-4AE8-4609-BDAD-35A37D459478}"/>
              </a:ext>
            </a:extLst>
          </p:cNvPr>
          <p:cNvSpPr/>
          <p:nvPr/>
        </p:nvSpPr>
        <p:spPr>
          <a:xfrm>
            <a:off x="304800" y="4857947"/>
            <a:ext cx="1143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Last Annual Meeting at NASA Ames </a:t>
            </a:r>
            <a:r>
              <a:rPr lang="en-US" dirty="0"/>
              <a:t>Moffett Field Research Center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 27-28 February 2025</a:t>
            </a:r>
          </a:p>
          <a:p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 had some turnover this year on the Committee (3 members off, 4 on)…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Need to continue the staggered overlapping approach (3 more due to rotate off at the end of this year).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5C1583-7283-4F48-81B8-00064AFF45A5}"/>
              </a:ext>
            </a:extLst>
          </p:cNvPr>
          <p:cNvSpPr/>
          <p:nvPr/>
        </p:nvSpPr>
        <p:spPr>
          <a:xfrm>
            <a:off x="1828800" y="3733800"/>
            <a:ext cx="2057400" cy="15240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95219"/>
              </p:ext>
            </p:extLst>
          </p:nvPr>
        </p:nvGraphicFramePr>
        <p:xfrm>
          <a:off x="1166894" y="2324100"/>
          <a:ext cx="4783378" cy="2358290"/>
        </p:xfrm>
        <a:graphic>
          <a:graphicData uri="http://schemas.openxmlformats.org/drawingml/2006/table">
            <a:tbl>
              <a:tblPr/>
              <a:tblGrid>
                <a:gridCol w="1327150">
                  <a:extLst>
                    <a:ext uri="{9D8B030D-6E8A-4147-A177-3AD203B41FA5}">
                      <a16:colId xmlns:a16="http://schemas.microsoft.com/office/drawing/2014/main" val="616087253"/>
                    </a:ext>
                  </a:extLst>
                </a:gridCol>
                <a:gridCol w="684904">
                  <a:extLst>
                    <a:ext uri="{9D8B030D-6E8A-4147-A177-3AD203B41FA5}">
                      <a16:colId xmlns:a16="http://schemas.microsoft.com/office/drawing/2014/main" val="2861173607"/>
                    </a:ext>
                  </a:extLst>
                </a:gridCol>
                <a:gridCol w="1017843">
                  <a:extLst>
                    <a:ext uri="{9D8B030D-6E8A-4147-A177-3AD203B41FA5}">
                      <a16:colId xmlns:a16="http://schemas.microsoft.com/office/drawing/2014/main" val="3469538570"/>
                    </a:ext>
                  </a:extLst>
                </a:gridCol>
                <a:gridCol w="469287">
                  <a:extLst>
                    <a:ext uri="{9D8B030D-6E8A-4147-A177-3AD203B41FA5}">
                      <a16:colId xmlns:a16="http://schemas.microsoft.com/office/drawing/2014/main" val="890698015"/>
                    </a:ext>
                  </a:extLst>
                </a:gridCol>
                <a:gridCol w="675391">
                  <a:extLst>
                    <a:ext uri="{9D8B030D-6E8A-4147-A177-3AD203B41FA5}">
                      <a16:colId xmlns:a16="http://schemas.microsoft.com/office/drawing/2014/main" val="856526880"/>
                    </a:ext>
                  </a:extLst>
                </a:gridCol>
                <a:gridCol w="608803">
                  <a:extLst>
                    <a:ext uri="{9D8B030D-6E8A-4147-A177-3AD203B41FA5}">
                      <a16:colId xmlns:a16="http://schemas.microsoft.com/office/drawing/2014/main" val="176062832"/>
                    </a:ext>
                  </a:extLst>
                </a:gridCol>
              </a:tblGrid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 Of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Start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 End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237907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Christopher Zappa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LDEO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Chair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939024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Mikael Witte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Sept-27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618627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Dr. Gijs de Boer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Colorado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Sept-27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365297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Liane Guild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Sept-27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2512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Britton Stephens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419428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Hanumat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Singh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53237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Michael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Starek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22391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Carlin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Committee-Rep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RVTEC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 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093289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Debbie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Bronk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Bigelow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Ex-Officio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062536"/>
                  </a:ext>
                </a:extLst>
              </a:tr>
              <a:tr h="214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Anthony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Bucholtz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Ex-Officio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18804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865531"/>
            <a:ext cx="3261387" cy="24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839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00200" y="80919"/>
            <a:ext cx="7391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1800" b="1" dirty="0">
                <a:solidFill>
                  <a:schemeClr val="bg1"/>
                </a:solidFill>
                <a:latin typeface="Segoe UI Semibold" panose="020B0702040204020203" pitchFamily="34" charset="0"/>
              </a:rPr>
              <a:t>SCOAR Activity Update (2025 UNOLS SCOAR Meeting)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66D574-8935-42A3-910E-FEB2F10417D1}"/>
              </a:ext>
            </a:extLst>
          </p:cNvPr>
          <p:cNvSpPr/>
          <p:nvPr/>
        </p:nvSpPr>
        <p:spPr>
          <a:xfrm>
            <a:off x="0" y="1045488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3 Members rotated on/off this year. </a:t>
            </a:r>
            <a:r>
              <a:rPr lang="en-US" dirty="0">
                <a:solidFill>
                  <a:srgbClr val="0000FF"/>
                </a:solidFill>
              </a:rPr>
              <a:t>Need to continue the staggered overlapping approach</a:t>
            </a:r>
            <a:r>
              <a:rPr lang="en-US" dirty="0">
                <a:solidFill>
                  <a:srgbClr val="0000FF"/>
                </a:solidFill>
                <a:latin typeface="+mj-lt"/>
              </a:rPr>
              <a:t>.</a:t>
            </a:r>
          </a:p>
          <a:p>
            <a:endParaRPr lang="en-US" dirty="0">
              <a:solidFill>
                <a:srgbClr val="0000FF"/>
              </a:solidFill>
              <a:latin typeface="+mj-lt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CIRPAS scheduled for 4 field programs in 2024. REDSAW (ONR), PACE-PAX (NASA), AirSHARP3 (NASA), SHIMMER (ONR).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Completed Twin Otter Upgrades in 2024.</a:t>
            </a:r>
          </a:p>
          <a:p>
            <a:pPr marL="1200144" lvl="2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Major upgrades to aircraft to greatly enhance its research capabilities</a:t>
            </a:r>
          </a:p>
          <a:p>
            <a:pPr marL="1657344" lvl="3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New Nose Assembly</a:t>
            </a:r>
          </a:p>
          <a:p>
            <a:pPr marL="1657344" lvl="3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Zenith/Nadir Instrumentation Ports, </a:t>
            </a:r>
          </a:p>
          <a:p>
            <a:pPr marL="1657344" lvl="3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Avionics – Electrical and Navigation Aids Package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Upcoming required Aircraft Inspection (D-Check)</a:t>
            </a:r>
            <a:r>
              <a:rPr lang="en-US" dirty="0">
                <a:solidFill>
                  <a:srgbClr val="0000FF"/>
                </a:solidFill>
              </a:rPr>
              <a:t> – Required every 5 years (Summer/Fall 2025)</a:t>
            </a:r>
            <a:endParaRPr lang="en-US" dirty="0">
              <a:solidFill>
                <a:srgbClr val="0000FF"/>
              </a:solidFill>
              <a:latin typeface="+mj-lt"/>
            </a:endParaRPr>
          </a:p>
          <a:p>
            <a:pPr marL="1200144" lvl="2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Major inspection of the airframe, engines and landing gear</a:t>
            </a:r>
          </a:p>
          <a:p>
            <a:pPr marL="1200144" lvl="2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Expensive overhaul in preparation</a:t>
            </a:r>
            <a:endParaRPr lang="en-US" dirty="0">
              <a:solidFill>
                <a:srgbClr val="0000FF"/>
              </a:solidFill>
              <a:latin typeface="+mj-lt"/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dirty="0">
              <a:solidFill>
                <a:srgbClr val="0000FF"/>
              </a:solidFill>
              <a:latin typeface="+mj-lt"/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Currently Reviewing the UAS Guidance document; Original Published: July 2021 – Version 2.0.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dirty="0">
              <a:solidFill>
                <a:srgbClr val="0000FF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  <a:latin typeface="+mj-lt"/>
              </a:rPr>
              <a:t>SCOAR participation in </a:t>
            </a:r>
            <a:r>
              <a:rPr lang="en-US" dirty="0" err="1">
                <a:solidFill>
                  <a:srgbClr val="0000FF"/>
                </a:solidFill>
                <a:latin typeface="+mj-lt"/>
              </a:rPr>
              <a:t>STEMSeas</a:t>
            </a:r>
            <a:r>
              <a:rPr lang="en-US" dirty="0">
                <a:solidFill>
                  <a:srgbClr val="0000FF"/>
                </a:solidFill>
                <a:latin typeface="+mj-lt"/>
              </a:rPr>
              <a:t>... working with Sharon Cooper to participate in future 2025-2026 cruises.  Excitement.</a:t>
            </a: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dirty="0">
              <a:solidFill>
                <a:srgbClr val="0000FF"/>
              </a:solidFill>
              <a:latin typeface="+mj-lt"/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White Paper for a Phased Plan to explore the desire and feasibility of UAS Facility (Community Workshop in 2026?)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Following our continued Town Halls at Fall AGU and Ocean Sciences</a:t>
            </a:r>
          </a:p>
          <a:p>
            <a:endParaRPr lang="en-US" dirty="0">
              <a:solidFill>
                <a:srgbClr val="0000FF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 marL="285744" indent="-285744">
              <a:buFont typeface="Arial" panose="020B0604020202020204" pitchFamily="34" charset="0"/>
              <a:buChar char="•"/>
            </a:pPr>
            <a:endParaRPr lang="en-US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1413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00200" y="80919"/>
            <a:ext cx="7391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en-US" altLang="en-US" sz="1800" b="1" dirty="0">
                <a:solidFill>
                  <a:schemeClr val="bg1"/>
                </a:solidFill>
                <a:latin typeface="Segoe UI Semibold" panose="020B0702040204020203" pitchFamily="34" charset="0"/>
              </a:rPr>
              <a:t>SCOAR Activity Update (2025 UNOLS SCOAR Meeting)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66D574-8935-42A3-910E-FEB2F10417D1}"/>
              </a:ext>
            </a:extLst>
          </p:cNvPr>
          <p:cNvSpPr/>
          <p:nvPr/>
        </p:nvSpPr>
        <p:spPr>
          <a:xfrm>
            <a:off x="0" y="1404878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SCOAR support for upcoming decade of oceanographic research… 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e.g., US CLIVAR: Air-Sea Transition Zone Study Group Report (“A New Paradigm for Observing and Modeling of Air-Sea Interactions to Advance Earth System Prediction”) 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SCOR Working Group #162: OASIS Project (Super Sites)</a:t>
            </a:r>
          </a:p>
          <a:p>
            <a:pPr marL="742944" lvl="1" indent="-285744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NASEM Report: “Future Directions for Southern Ocean and Antarctic Nearshore and Coastal Research”</a:t>
            </a:r>
          </a:p>
          <a:p>
            <a:endParaRPr lang="en-US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574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362200"/>
            <a:ext cx="1013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482693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50753</TotalTime>
  <Words>871</Words>
  <Application>Microsoft Macintosh PowerPoint</Application>
  <PresentationFormat>Widescreen</PresentationFormat>
  <Paragraphs>167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Segoe UI Semibold</vt:lpstr>
      <vt:lpstr>Default Design</vt:lpstr>
      <vt:lpstr>PowerPoint Presentation</vt:lpstr>
      <vt:lpstr>SCOAR Membership</vt:lpstr>
      <vt:lpstr>SCOAR Membership</vt:lpstr>
      <vt:lpstr>SCOAR Activity Update (2025 UNOLS SCOAR Meeting)</vt:lpstr>
      <vt:lpstr>SCOAR Activity Update (2025 UNOLS SCOAR Meeting)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reineman</dc:creator>
  <cp:lastModifiedBy>smarty</cp:lastModifiedBy>
  <cp:revision>656</cp:revision>
  <cp:lastPrinted>2012-12-07T19:01:13Z</cp:lastPrinted>
  <dcterms:created xsi:type="dcterms:W3CDTF">2012-05-14T22:05:39Z</dcterms:created>
  <dcterms:modified xsi:type="dcterms:W3CDTF">2025-07-29T20:43:40Z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