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8" r:id="rId2"/>
    <p:sldId id="265" r:id="rId3"/>
    <p:sldId id="266" r:id="rId4"/>
    <p:sldId id="267" r:id="rId5"/>
    <p:sldId id="268" r:id="rId6"/>
    <p:sldId id="263" r:id="rId7"/>
    <p:sldId id="264" r:id="rId8"/>
    <p:sldId id="260"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ection" id="{8DDF9FD3-5BBD-EA43-93F9-E938171F15EB}">
          <p14:sldIdLst>
            <p14:sldId id="258"/>
            <p14:sldId id="265"/>
            <p14:sldId id="266"/>
            <p14:sldId id="267"/>
            <p14:sldId id="268"/>
            <p14:sldId id="263"/>
            <p14:sldId id="264"/>
            <p14:sldId id="260"/>
          </p14:sldIdLst>
        </p14:section>
        <p14:section name="Untitled Section" id="{79949074-4263-CE4E-8215-1DF468EB336F}">
          <p14:sldIdLst/>
        </p14:section>
        <p14:section name="Additional Attributes" id="{A722C421-A005-794C-95E5-0BE5DA05BA2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A3D"/>
    <a:srgbClr val="00A9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54"/>
    <p:restoredTop sz="71181"/>
  </p:normalViewPr>
  <p:slideViewPr>
    <p:cSldViewPr snapToGrid="0">
      <p:cViewPr varScale="1">
        <p:scale>
          <a:sx n="87" d="100"/>
          <a:sy n="87" d="100"/>
        </p:scale>
        <p:origin x="2000" y="192"/>
      </p:cViewPr>
      <p:guideLst/>
    </p:cSldViewPr>
  </p:slideViewPr>
  <p:notesTextViewPr>
    <p:cViewPr>
      <p:scale>
        <a:sx n="1" d="1"/>
        <a:sy n="1" d="1"/>
      </p:scale>
      <p:origin x="0" y="-138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AD6E93-7B58-2841-9413-148407E998C8}" type="datetimeFigureOut">
              <a:rPr lang="en-US" smtClean="0"/>
              <a:t>7/29/25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07FF2-63B3-E949-8A17-5E125A7E3C66}" type="slidenum">
              <a:rPr lang="en-US" smtClean="0"/>
              <a:t>‹#›</a:t>
            </a:fld>
            <a:endParaRPr lang="en-US"/>
          </a:p>
        </p:txBody>
      </p:sp>
    </p:spTree>
    <p:extLst>
      <p:ext uri="{BB962C8B-B14F-4D97-AF65-F5344CB8AC3E}">
        <p14:creationId xmlns:p14="http://schemas.microsoft.com/office/powerpoint/2010/main" val="73740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am02.safelinks.protection.outlook.com/?url=https%3A%2F%2Fwww.youtube.com%2Fwatch%3Fv%3DAi2wVbWh4ic&amp;data=05%7C02%7Csfuller%40whoi.edu%7Ce20e98173e8f40bde9ff08ddbd7b238f%7Cd44c5cc6d18c46cc8abd4fdf5b6e5944%7C0%7C0%7C638875058780139192%7CUnknown%7CTWFpbGZsb3d8eyJFbXB0eU1hcGkiOnRydWUsIlYiOiIwLjAuMDAwMCIsIlAiOiJXaW4zMiIsIkFOIjoiTWFpbCIsIldUIjoyfQ%3D%3D%7C0%7C%7C%7C&amp;sdata=693U7PkXPof2igLFhBiJwJCqa%2FEDy556Yg9KBh5bIaw%3D&amp;reserved=0"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nam02.safelinks.protection.outlook.com/?url=https%3A%2F%2Fwww.youtube.com%2Fwatch%3Fv%3DWDl0HMxgxhI&amp;data=05%7C02%7Csfuller%40whoi.edu%7Ce20e98173e8f40bde9ff08ddbd7b238f%7Cd44c5cc6d18c46cc8abd4fdf5b6e5944%7C0%7C0%7C638875058780166507%7CUnknown%7CTWFpbGZsb3d8eyJFbXB0eU1hcGkiOnRydWUsIlYiOiIwLjAuMDAwMCIsIlAiOiJXaW4zMiIsIkFOIjoiTWFpbCIsIldUIjoyfQ%3D%3D%7C0%7C%7C%7C&amp;sdata=qY58%2BZCvsJpqm4U9Jfzwvv41aWcpxd2aT5prLlB9Sik%3D&amp;reserved=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B2B2B"/>
                </a:solidFill>
                <a:effectLst/>
                <a:latin typeface="Open Sans" panose="020F0502020204030204" pitchFamily="34" charset="0"/>
              </a:rPr>
              <a:t>RVTEC promotes the scientific productivity of research programs that use research vessels and oceanographic facilities and fosters activities that enhance technical support for sea-going scientific programs.</a:t>
            </a:r>
            <a:endParaRPr lang="en-US" dirty="0"/>
          </a:p>
        </p:txBody>
      </p:sp>
      <p:sp>
        <p:nvSpPr>
          <p:cNvPr id="4" name="Slide Number Placeholder 3"/>
          <p:cNvSpPr>
            <a:spLocks noGrp="1"/>
          </p:cNvSpPr>
          <p:nvPr>
            <p:ph type="sldNum" sz="quarter" idx="5"/>
          </p:nvPr>
        </p:nvSpPr>
        <p:spPr/>
        <p:txBody>
          <a:bodyPr/>
          <a:lstStyle/>
          <a:p>
            <a:fld id="{32707FF2-63B3-E949-8A17-5E125A7E3C66}" type="slidenum">
              <a:rPr lang="en-US" smtClean="0"/>
              <a:t>1</a:t>
            </a:fld>
            <a:endParaRPr lang="en-US"/>
          </a:p>
        </p:txBody>
      </p:sp>
    </p:spTree>
    <p:extLst>
      <p:ext uri="{BB962C8B-B14F-4D97-AF65-F5344CB8AC3E}">
        <p14:creationId xmlns:p14="http://schemas.microsoft.com/office/powerpoint/2010/main" val="382628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C38BC-706F-7A69-B178-E609E0499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5B3F26-56D5-09C2-BA11-D411598B10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48023-3C9D-69AF-5255-F84062FC1036}"/>
              </a:ext>
            </a:extLst>
          </p:cNvPr>
          <p:cNvSpPr>
            <a:spLocks noGrp="1"/>
          </p:cNvSpPr>
          <p:nvPr>
            <p:ph type="body" idx="1"/>
          </p:nvPr>
        </p:nvSpPr>
        <p:spPr/>
        <p:txBody>
          <a:bodyPr/>
          <a:lstStyle/>
          <a:p>
            <a:pPr marL="342900" marR="0" lvl="0" indent="-342900">
              <a:spcBef>
                <a:spcPts val="0"/>
              </a:spcBef>
              <a:spcAft>
                <a:spcPts val="0"/>
              </a:spcAft>
              <a:buFont typeface="Aptos" panose="020B0004020202020204" pitchFamily="34" charset="0"/>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Many operators are switching tech budgets from grants to cooperative agreements. Many already issued, a few more are in progress. </a:t>
            </a:r>
          </a:p>
          <a:p>
            <a:pPr marL="342900" marR="0" lvl="0" indent="-34290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Tech Pool and Exchanges are used across most operators to support relief for full-time technicians, supporting operators who are ‘between ships’ </a:t>
            </a:r>
            <a:r>
              <a:rPr lang="en-US" sz="18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(OSU and soon-URI)</a:t>
            </a:r>
          </a:p>
          <a:p>
            <a:pPr marL="342900" marR="0" lvl="0" indent="-34290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sz="1800" dirty="0">
                <a:solidFill>
                  <a:srgbClr val="FF0000"/>
                </a:solidFill>
                <a:effectLst/>
                <a:latin typeface="Aptos" panose="020B0004020202020204" pitchFamily="34" charset="0"/>
                <a:ea typeface="Times New Roman" panose="02020603050405020304" pitchFamily="18" charset="0"/>
                <a:cs typeface="Times New Roman" panose="02020603050405020304" pitchFamily="18" charset="0"/>
              </a:rPr>
              <a:t>Some critical vendor support for repair, troubleshooting, and calibration is sub-par (paucity of informative responses, extremely long lead times, increased prices); these are niche industries without implementable alternatives</a:t>
            </a:r>
            <a:endParaRPr lang="en-US" sz="1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Shipping delays are disrupting cruises. Ship early whenever possible.</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Tariffs impacting purchases made on awards issued pre-tariff</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r>
              <a:rPr lang="en-US" sz="1800" dirty="0">
                <a:solidFill>
                  <a:srgbClr val="4E95D9"/>
                </a:solidFill>
                <a:effectLst/>
                <a:latin typeface="Aptos" panose="020B0004020202020204" pitchFamily="34" charset="0"/>
                <a:ea typeface="Times New Roman" panose="02020603050405020304" pitchFamily="18" charset="0"/>
                <a:cs typeface="Times New Roman" panose="02020603050405020304" pitchFamily="18" charset="0"/>
              </a:rPr>
              <a:t>RVTEC Conference planning is well underway. To be held in-person November 3-7 at SIO. Focus will be on tech fundamentals and trainings with more breakout sessions and fewer plenaries. Topics include: Rigging, terminations, AI use, CI/CS, instrument troubleshooting, best practices, etc.</a:t>
            </a:r>
          </a:p>
          <a:p>
            <a:pPr marL="342900" marR="0" lvl="0" indent="-34290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Tech teams and managers across the fleet have strong sense of comradery and have vested interest in helping each other with technical troubleshooting and problem solving of all flavors – it really speaks to the sense of community we share</a:t>
            </a:r>
            <a:endParaRPr lang="en-US" sz="18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ptos" panose="020B0004020202020204" pitchFamily="34" charset="0"/>
              <a:buChar char="-"/>
              <a:tabLst/>
              <a:defRPr/>
            </a:pPr>
            <a:r>
              <a:rPr lang="en-US" sz="1800" dirty="0">
                <a:effectLst/>
                <a:latin typeface="Aptos" panose="020B0004020202020204" pitchFamily="34" charset="0"/>
                <a:ea typeface="Times New Roman" panose="02020603050405020304" pitchFamily="18" charset="0"/>
                <a:cs typeface="Times New Roman" panose="02020603050405020304" pitchFamily="18" charset="0"/>
              </a:rPr>
              <a:t>Encourage science parties to provide cruise planning information early and accurately. Clear communication and organization is needed now more than ever and we need science to help us help them succeed.</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Aptos" panose="020B0004020202020204" pitchFamily="34" charset="0"/>
              <a:buChar char="-"/>
            </a:pPr>
            <a:endParaRPr lang="en-US" sz="18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99EC4AD-9FD7-3D72-EFD1-65896E68F0F9}"/>
              </a:ext>
            </a:extLst>
          </p:cNvPr>
          <p:cNvSpPr>
            <a:spLocks noGrp="1"/>
          </p:cNvSpPr>
          <p:nvPr>
            <p:ph type="sldNum" sz="quarter" idx="5"/>
          </p:nvPr>
        </p:nvSpPr>
        <p:spPr/>
        <p:txBody>
          <a:bodyPr/>
          <a:lstStyle/>
          <a:p>
            <a:fld id="{32707FF2-63B3-E949-8A17-5E125A7E3C66}" type="slidenum">
              <a:rPr lang="en-US" smtClean="0"/>
              <a:t>2</a:t>
            </a:fld>
            <a:endParaRPr lang="en-US"/>
          </a:p>
        </p:txBody>
      </p:sp>
    </p:spTree>
    <p:extLst>
      <p:ext uri="{BB962C8B-B14F-4D97-AF65-F5344CB8AC3E}">
        <p14:creationId xmlns:p14="http://schemas.microsoft.com/office/powerpoint/2010/main" val="86170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5D21F-634F-9CAA-DDA0-29168F948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0FD064-AE53-7567-4125-79EB7A3197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6B133-EF4C-5B5B-DB66-3919264DB615}"/>
              </a:ext>
            </a:extLst>
          </p:cNvPr>
          <p:cNvSpPr>
            <a:spLocks noGrp="1"/>
          </p:cNvSpPr>
          <p:nvPr>
            <p:ph type="body" idx="1"/>
          </p:nvPr>
        </p:nvSpPr>
        <p:spPr/>
        <p:txBody>
          <a:bodyPr/>
          <a:lstStyle/>
          <a:p>
            <a:pPr>
              <a:spcBef>
                <a:spcPts val="1600"/>
              </a:spcBef>
            </a:pPr>
            <a:r>
              <a:rPr lang="en-US" b="1" dirty="0"/>
              <a:t>Cyber Infrastructure Working Group (CIWG)</a:t>
            </a:r>
          </a:p>
          <a:p>
            <a:pPr lvl="1">
              <a:spcBef>
                <a:spcPts val="0"/>
              </a:spcBef>
            </a:pPr>
            <a:r>
              <a:rPr lang="en-US" dirty="0"/>
              <a:t>Technical consulting and liaison role</a:t>
            </a:r>
            <a:endParaRPr lang="en-US" dirty="0">
              <a:highlight>
                <a:schemeClr val="lt1"/>
              </a:highlight>
            </a:endParaRPr>
          </a:p>
          <a:p>
            <a:r>
              <a:rPr lang="en-US" b="1" dirty="0"/>
              <a:t>Cyber Training Cruises</a:t>
            </a:r>
          </a:p>
          <a:p>
            <a:pPr lvl="1">
              <a:spcBef>
                <a:spcPts val="0"/>
              </a:spcBef>
            </a:pPr>
            <a:r>
              <a:rPr lang="en-US" dirty="0"/>
              <a:t>RV Endeavor (December 2024)</a:t>
            </a:r>
          </a:p>
          <a:p>
            <a:pPr lvl="2">
              <a:spcBef>
                <a:spcPts val="0"/>
              </a:spcBef>
            </a:pPr>
            <a:r>
              <a:rPr lang="en-US" dirty="0"/>
              <a:t>Hands on experience with FortiGate for sailing techs from multiple ARF vessels</a:t>
            </a:r>
          </a:p>
          <a:p>
            <a:pPr lvl="2">
              <a:spcBef>
                <a:spcPts val="0"/>
              </a:spcBef>
            </a:pPr>
            <a:r>
              <a:rPr lang="en-US" dirty="0"/>
              <a:t>A lot of hands-on network troubleshooting skills development</a:t>
            </a:r>
          </a:p>
          <a:p>
            <a:pPr lvl="1">
              <a:spcBef>
                <a:spcPts val="0"/>
              </a:spcBef>
            </a:pPr>
            <a:r>
              <a:rPr lang="en-US" dirty="0"/>
              <a:t>RV </a:t>
            </a:r>
            <a:r>
              <a:rPr lang="en-US" dirty="0" err="1"/>
              <a:t>Sikuliaq</a:t>
            </a:r>
            <a:r>
              <a:rPr lang="en-US" dirty="0"/>
              <a:t> (April 2025) </a:t>
            </a:r>
          </a:p>
          <a:p>
            <a:pPr lvl="2">
              <a:spcBef>
                <a:spcPts val="0"/>
              </a:spcBef>
            </a:pPr>
            <a:r>
              <a:rPr lang="en-US" dirty="0"/>
              <a:t>Hosted first </a:t>
            </a:r>
            <a:r>
              <a:rPr lang="en-US" dirty="0" err="1"/>
              <a:t>STEMSeas</a:t>
            </a:r>
            <a:r>
              <a:rPr lang="en-US" dirty="0"/>
              <a:t> Computer Science Undergraduates</a:t>
            </a:r>
          </a:p>
          <a:p>
            <a:pPr lvl="2">
              <a:spcBef>
                <a:spcPts val="0"/>
              </a:spcBef>
            </a:pPr>
            <a:r>
              <a:rPr lang="en-US" dirty="0"/>
              <a:t>Facilitation of hands-on FortiGate training exercises</a:t>
            </a:r>
          </a:p>
          <a:p>
            <a:pPr lvl="2">
              <a:spcBef>
                <a:spcPts val="0"/>
              </a:spcBef>
            </a:pPr>
            <a:r>
              <a:rPr lang="en-US" dirty="0"/>
              <a:t>Diverse group of individuals from many walks of life fostered a rich exchange of ideas</a:t>
            </a:r>
          </a:p>
          <a:p>
            <a:r>
              <a:rPr lang="en-US" b="1" dirty="0"/>
              <a:t>Next Generation Firewall</a:t>
            </a:r>
            <a:endParaRPr lang="en-US" dirty="0"/>
          </a:p>
          <a:p>
            <a:pPr lvl="1" indent="-304800">
              <a:spcBef>
                <a:spcPts val="0"/>
              </a:spcBef>
              <a:buSzPts val="1200"/>
            </a:pPr>
            <a:r>
              <a:rPr lang="en-US" dirty="0"/>
              <a:t>Continued development and deployment of the </a:t>
            </a:r>
            <a:r>
              <a:rPr lang="en-US" dirty="0" err="1"/>
              <a:t>Fortigate</a:t>
            </a:r>
            <a:r>
              <a:rPr lang="en-US" dirty="0"/>
              <a:t> Next-Gen Firewall</a:t>
            </a:r>
            <a:endParaRPr lang="en-US" sz="1200" dirty="0"/>
          </a:p>
          <a:p>
            <a:pPr lvl="1">
              <a:spcBef>
                <a:spcPts val="0"/>
              </a:spcBef>
            </a:pPr>
            <a:r>
              <a:rPr lang="en-US" dirty="0"/>
              <a:t>Updated FortiGate information in </a:t>
            </a:r>
            <a:r>
              <a:rPr lang="en-US" dirty="0" err="1"/>
              <a:t>SatNAG</a:t>
            </a:r>
            <a:r>
              <a:rPr lang="en-US" dirty="0"/>
              <a:t> wiki</a:t>
            </a:r>
            <a:endParaRPr lang="en-US" b="1" dirty="0"/>
          </a:p>
          <a:p>
            <a:r>
              <a:rPr lang="en-US" dirty="0"/>
              <a:t>Help Organize </a:t>
            </a:r>
            <a:r>
              <a:rPr lang="en-US" b="1" dirty="0"/>
              <a:t>RVTEC Cyber Monday</a:t>
            </a:r>
          </a:p>
          <a:p>
            <a:r>
              <a:rPr lang="en-US" b="1" dirty="0"/>
              <a:t>Advisory role for NSF Program Directors</a:t>
            </a:r>
          </a:p>
          <a:p>
            <a:pPr lvl="1">
              <a:spcBef>
                <a:spcPts val="0"/>
              </a:spcBef>
            </a:pPr>
            <a:r>
              <a:rPr lang="en-US" dirty="0"/>
              <a:t>Anchor Act</a:t>
            </a:r>
          </a:p>
          <a:p>
            <a:pPr lvl="1">
              <a:spcBef>
                <a:spcPts val="0"/>
              </a:spcBef>
            </a:pPr>
            <a:r>
              <a:rPr lang="en-US" dirty="0"/>
              <a:t>Safer Seas Act</a:t>
            </a: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4A277BB-B849-79C1-FA37-F934C8311D98}"/>
              </a:ext>
            </a:extLst>
          </p:cNvPr>
          <p:cNvSpPr>
            <a:spLocks noGrp="1"/>
          </p:cNvSpPr>
          <p:nvPr>
            <p:ph type="sldNum" sz="quarter" idx="5"/>
          </p:nvPr>
        </p:nvSpPr>
        <p:spPr/>
        <p:txBody>
          <a:bodyPr/>
          <a:lstStyle/>
          <a:p>
            <a:fld id="{32707FF2-63B3-E949-8A17-5E125A7E3C66}" type="slidenum">
              <a:rPr lang="en-US" smtClean="0"/>
              <a:t>3</a:t>
            </a:fld>
            <a:endParaRPr lang="en-US"/>
          </a:p>
        </p:txBody>
      </p:sp>
    </p:spTree>
    <p:extLst>
      <p:ext uri="{BB962C8B-B14F-4D97-AF65-F5344CB8AC3E}">
        <p14:creationId xmlns:p14="http://schemas.microsoft.com/office/powerpoint/2010/main" val="3817562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34116-5A66-5054-ABC2-976F23D8FB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45C5DF-A329-37C3-0EAF-EAA2D916C6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1A30D-934E-D0CF-2964-5E21BB6DC154}"/>
              </a:ext>
            </a:extLst>
          </p:cNvPr>
          <p:cNvSpPr>
            <a:spLocks noGrp="1"/>
          </p:cNvSpPr>
          <p:nvPr>
            <p:ph type="body" idx="1"/>
          </p:nvPr>
        </p:nvSpPr>
        <p:spPr/>
        <p:txBody>
          <a:bodyPr/>
          <a:lstStyle/>
          <a:p>
            <a:pPr>
              <a:spcBef>
                <a:spcPts val="1600"/>
              </a:spcBef>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2DAC71E0-2774-84D5-A90A-A0F83800003D}"/>
              </a:ext>
            </a:extLst>
          </p:cNvPr>
          <p:cNvSpPr>
            <a:spLocks noGrp="1"/>
          </p:cNvSpPr>
          <p:nvPr>
            <p:ph type="sldNum" sz="quarter" idx="5"/>
          </p:nvPr>
        </p:nvSpPr>
        <p:spPr/>
        <p:txBody>
          <a:bodyPr/>
          <a:lstStyle/>
          <a:p>
            <a:fld id="{32707FF2-63B3-E949-8A17-5E125A7E3C66}" type="slidenum">
              <a:rPr lang="en-US" smtClean="0"/>
              <a:t>4</a:t>
            </a:fld>
            <a:endParaRPr lang="en-US"/>
          </a:p>
        </p:txBody>
      </p:sp>
    </p:spTree>
    <p:extLst>
      <p:ext uri="{BB962C8B-B14F-4D97-AF65-F5344CB8AC3E}">
        <p14:creationId xmlns:p14="http://schemas.microsoft.com/office/powerpoint/2010/main" val="798960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E90D9-CFEE-36AF-3F97-17422362C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CE0D98-8310-07E5-9647-B8AF78D6F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1101AF-31AA-08F5-4339-002C1B354A88}"/>
              </a:ext>
            </a:extLst>
          </p:cNvPr>
          <p:cNvSpPr>
            <a:spLocks noGrp="1"/>
          </p:cNvSpPr>
          <p:nvPr>
            <p:ph type="body" idx="1"/>
          </p:nvPr>
        </p:nvSpPr>
        <p:spPr/>
        <p:txBody>
          <a:bodyPr/>
          <a:lstStyle/>
          <a:p>
            <a:pPr algn="l"/>
            <a:r>
              <a:rPr lang="en-US" sz="1800" b="1" i="0" u="sng" strike="noStrike" dirty="0">
                <a:solidFill>
                  <a:srgbClr val="000000"/>
                </a:solidFill>
                <a:effectLst/>
                <a:latin typeface="Calibri" panose="020F0502020204030204" pitchFamily="34" charset="0"/>
              </a:rPr>
              <a:t>Tech Training Sub-Committee Update</a:t>
            </a:r>
            <a:endParaRPr lang="en-US" sz="1800" b="0" i="0" u="none" strike="noStrike" dirty="0">
              <a:solidFill>
                <a:srgbClr val="000000"/>
              </a:solidFill>
              <a:effectLst/>
              <a:latin typeface="Calibri" panose="020F0502020204030204" pitchFamily="34" charset="0"/>
            </a:endParaRPr>
          </a:p>
          <a:p>
            <a:pPr algn="l"/>
            <a:r>
              <a:rPr lang="en-US" sz="1800" b="0" i="0" u="none" strike="noStrike" dirty="0">
                <a:solidFill>
                  <a:srgbClr val="000000"/>
                </a:solidFill>
                <a:effectLst/>
                <a:latin typeface="Calibri" panose="020F0502020204030204" pitchFamily="34" charset="0"/>
              </a:rPr>
              <a:t>We are working on getting our page on the UNOLS website for the Tech Training Sub-Committee up and running.</a:t>
            </a:r>
          </a:p>
          <a:p>
            <a:pPr algn="l"/>
            <a:r>
              <a:rPr lang="en-US" sz="1800" b="0" i="0" u="none" strike="noStrike" dirty="0">
                <a:solidFill>
                  <a:srgbClr val="000000"/>
                </a:solidFill>
                <a:effectLst/>
                <a:latin typeface="Calibri" panose="020F0502020204030204" pitchFamily="34" charset="0"/>
              </a:rPr>
              <a:t>In the meantime, we should get you on the mailing list and I am adding you to the shared Google Drive where we keep our meeting notes and other materials. </a:t>
            </a:r>
          </a:p>
          <a:p>
            <a:pPr algn="l"/>
            <a:br>
              <a:rPr lang="en-US" sz="1800" b="0" i="0" u="none" strike="noStrike" dirty="0">
                <a:solidFill>
                  <a:srgbClr val="000000"/>
                </a:solidFill>
                <a:effectLst/>
                <a:latin typeface="Calibri" panose="020F0502020204030204" pitchFamily="34" charset="0"/>
              </a:rPr>
            </a:br>
            <a:endParaRPr lang="en-US" sz="1800" b="0" i="0" u="none" strike="noStrike" dirty="0">
              <a:solidFill>
                <a:srgbClr val="000000"/>
              </a:solidFill>
              <a:effectLst/>
              <a:latin typeface="Calibri" panose="020F0502020204030204" pitchFamily="34" charset="0"/>
            </a:endParaRPr>
          </a:p>
          <a:p>
            <a:pPr algn="l"/>
            <a:r>
              <a:rPr lang="en-US" sz="1800" b="1" i="0" u="none" strike="noStrike" dirty="0">
                <a:solidFill>
                  <a:srgbClr val="000000"/>
                </a:solidFill>
                <a:effectLst/>
                <a:latin typeface="Calibri" panose="020F0502020204030204" pitchFamily="34" charset="0"/>
              </a:rPr>
              <a:t>Accomplishments for 2024/2025- </a:t>
            </a:r>
            <a:endParaRPr lang="en-US" sz="1800" b="0" i="0" u="none" strike="noStrike" dirty="0">
              <a:solidFill>
                <a:srgbClr val="000000"/>
              </a:solidFill>
              <a:effectLst/>
              <a:latin typeface="Calibri" panose="020F0502020204030204" pitchFamily="34" charset="0"/>
            </a:endParaRPr>
          </a:p>
          <a:p>
            <a:pPr algn="l"/>
            <a:r>
              <a:rPr lang="en-US" sz="1800" b="0" i="0" u="none" strike="noStrike" dirty="0">
                <a:solidFill>
                  <a:srgbClr val="000000"/>
                </a:solidFill>
                <a:effectLst/>
                <a:latin typeface="Calibri" panose="020F0502020204030204" pitchFamily="34" charset="0"/>
              </a:rPr>
              <a:t>What Went Wrong Wednesday (WWWW) Webinars </a:t>
            </a: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CORIORLIX - April 16</a:t>
            </a:r>
            <a:r>
              <a:rPr lang="en-US" sz="1800" b="0" i="0" u="none" strike="noStrike" baseline="30000" dirty="0">
                <a:solidFill>
                  <a:srgbClr val="000000"/>
                </a:solidFill>
                <a:effectLst/>
                <a:latin typeface="Calibri" panose="020F0502020204030204" pitchFamily="34" charset="0"/>
              </a:rPr>
              <a:t>th</a:t>
            </a:r>
            <a:r>
              <a:rPr lang="en-US" sz="1800" b="0" i="0" u="none" strike="noStrike" dirty="0">
                <a:solidFill>
                  <a:srgbClr val="000000"/>
                </a:solidFill>
                <a:effectLst/>
                <a:latin typeface="Calibri" panose="020F0502020204030204" pitchFamily="34" charset="0"/>
              </a:rPr>
              <a:t> , 2025 (</a:t>
            </a:r>
            <a:r>
              <a:rPr lang="en-US" sz="1800" b="0" i="0" u="none" strike="noStrike" dirty="0">
                <a:solidFill>
                  <a:srgbClr val="000000"/>
                </a:solidFill>
                <a:effectLst/>
                <a:latin typeface="Calibri" panose="020F0502020204030204" pitchFamily="34" charset="0"/>
                <a:hlinkClick r:id="rId3" tooltip="https://nam02.safelinks.protection.outlook.com/?url=https%3A%2F%2Fwww.youtube.com%2Fwatch%3Fv%3DAi2wVbWh4ic&amp;data=05%7C02%7Csfuller%40whoi.edu%7Ce20e98173e8f40bde9ff08ddbd7b238f%7Cd44c5cc6d18c46cc8abd4fdf5b6e5944%7C0%7C0%7C638875058780139192%7CUnknown%7CTWFpbGZsb3d8eyJFbXB0eU1hcGkiOnRydWUsIlYiOiIwLjAuMDAwMCIsIlAiOiJXaW4zMiIsIkFOIjoiTWFpbCIsIldUIjoyfQ%3D%3D%7C0%7C%7C%7C&amp;sdata=693U7PkXPof2igLFhBiJwJCqa%2FEDy556Yg9KBh5bIaw%3D&amp;reserved=0"/>
              </a:rPr>
              <a:t>https://www.youtube.com/watch?v=Ai2wVbWh4ic</a:t>
            </a:r>
            <a:r>
              <a:rPr lang="en-US" sz="1800" b="0" i="0" u="none" strike="noStrike" dirty="0">
                <a:solidFill>
                  <a:srgbClr val="000000"/>
                </a:solidFill>
                <a:effectLst/>
                <a:latin typeface="Calibri" panose="020F0502020204030204" pitchFamily="34" charset="0"/>
              </a:rPr>
              <a:t>) </a:t>
            </a: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UHDAS and ADCPs- August 21st, 2024  *working on getting the upload now*</a:t>
            </a: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pCO2 Systems- April 24th, 2024 (</a:t>
            </a:r>
            <a:r>
              <a:rPr lang="en-US" sz="1800" b="0" i="0" u="none" strike="noStrike" dirty="0">
                <a:solidFill>
                  <a:srgbClr val="000000"/>
                </a:solidFill>
                <a:effectLst/>
                <a:latin typeface="Calibri" panose="020F0502020204030204" pitchFamily="34" charset="0"/>
                <a:hlinkClick r:id="rId4" tooltip="https://nam02.safelinks.protection.outlook.com/?url=https%3A%2F%2Fwww.youtube.com%2Fwatch%3Fv%3DWDl0HMxgxhI&amp;data=05%7C02%7Csfuller%40whoi.edu%7Ce20e98173e8f40bde9ff08ddbd7b238f%7Cd44c5cc6d18c46cc8abd4fdf5b6e5944%7C0%7C0%7C638875058780166507%7CUnknown%7CTWFpbGZsb3d8eyJFbXB0eU1hcGkiOnRydWUsIlYiOiIwLjAuMDAwMCIsIlAiOiJXaW4zMiIsIkFOIjoiTWFpbCIsIldUIjoyfQ%3D%3D%7C0%7C%7C%7C&amp;sdata=qY58%2BZCvsJpqm4U9Jfzwvv41aWcpxd2aT5prLlB9Sik%3D&amp;reserved=0"/>
              </a:rPr>
              <a:t>https://www.youtube.com/watch?v=WDl0HMxgxhI</a:t>
            </a:r>
            <a:r>
              <a:rPr lang="en-US" sz="1800" b="0" i="0" u="none" strike="noStrike" dirty="0">
                <a:solidFill>
                  <a:srgbClr val="000000"/>
                </a:solidFill>
                <a:effectLst/>
                <a:latin typeface="Calibri" panose="020F0502020204030204" pitchFamily="34" charset="0"/>
              </a:rPr>
              <a:t>)</a:t>
            </a:r>
          </a:p>
          <a:p>
            <a:pPr algn="l"/>
            <a:br>
              <a:rPr lang="en-US" sz="1800" b="0" i="0" u="none" strike="noStrike" dirty="0">
                <a:solidFill>
                  <a:srgbClr val="000000"/>
                </a:solidFill>
                <a:effectLst/>
                <a:latin typeface="Calibri" panose="020F0502020204030204" pitchFamily="34" charset="0"/>
              </a:rPr>
            </a:br>
            <a:endParaRPr lang="en-US" sz="1800" b="0" i="0" u="none" strike="noStrike" dirty="0">
              <a:solidFill>
                <a:srgbClr val="000000"/>
              </a:solidFill>
              <a:effectLst/>
              <a:latin typeface="Calibri" panose="020F0502020204030204" pitchFamily="34" charset="0"/>
            </a:endParaRPr>
          </a:p>
          <a:p>
            <a:pPr algn="l"/>
            <a:r>
              <a:rPr lang="en-US" sz="1800" b="0" i="0" u="none" strike="noStrike" dirty="0">
                <a:solidFill>
                  <a:srgbClr val="000000"/>
                </a:solidFill>
                <a:effectLst/>
                <a:latin typeface="Calibri" panose="020F0502020204030204" pitchFamily="34" charset="0"/>
              </a:rPr>
              <a:t>We now get the recordings posted to UNOLS YouTube account and send out a message to RVTEC, for visibility. </a:t>
            </a:r>
          </a:p>
          <a:p>
            <a:pPr algn="l"/>
            <a:r>
              <a:rPr lang="en-US" sz="1800" b="0" i="0" u="none" strike="noStrike" dirty="0">
                <a:solidFill>
                  <a:srgbClr val="000000"/>
                </a:solidFill>
                <a:effectLst/>
                <a:latin typeface="Calibri" panose="020F0502020204030204" pitchFamily="34" charset="0"/>
              </a:rPr>
              <a:t>Our group also sends out polls to RVTEC listserv before the webinars, to get a pulse of how familiar folks are with the topic and what some of the burning questions are (these surveys are anonymous).  </a:t>
            </a:r>
          </a:p>
          <a:p>
            <a:pPr algn="l"/>
            <a:br>
              <a:rPr lang="en-US" sz="1800" b="0" i="0" u="none" strike="noStrike" dirty="0">
                <a:solidFill>
                  <a:srgbClr val="000000"/>
                </a:solidFill>
                <a:effectLst/>
                <a:latin typeface="Calibri" panose="020F0502020204030204" pitchFamily="34" charset="0"/>
              </a:rPr>
            </a:br>
            <a:endParaRPr lang="en-US" sz="1800" b="0" i="0" u="none" strike="noStrike" dirty="0">
              <a:solidFill>
                <a:srgbClr val="000000"/>
              </a:solidFill>
              <a:effectLst/>
              <a:latin typeface="Calibri" panose="020F0502020204030204" pitchFamily="34" charset="0"/>
            </a:endParaRPr>
          </a:p>
          <a:p>
            <a:pPr algn="l"/>
            <a:r>
              <a:rPr lang="en-US" sz="1800" b="1" i="0" u="none" strike="noStrike" dirty="0">
                <a:solidFill>
                  <a:srgbClr val="000000"/>
                </a:solidFill>
                <a:effectLst/>
                <a:latin typeface="Calibri" panose="020F0502020204030204" pitchFamily="34" charset="0"/>
              </a:rPr>
              <a:t>Remaining items for 2025- </a:t>
            </a:r>
            <a:endParaRPr lang="en-US" sz="1800" b="0" i="0" u="none" strike="noStrike" dirty="0">
              <a:solidFill>
                <a:srgbClr val="000000"/>
              </a:solidFill>
              <a:effectLst/>
              <a:latin typeface="Calibri" panose="020F0502020204030204" pitchFamily="34" charset="0"/>
            </a:endParaRP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Work on putting together a RVTEC Wiki (this isn't exclusively a Tech Training Sub-Committee item but we are heavily involved with it) </a:t>
            </a: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Upcoming WWWW - date still getting nailed down but likely August 2025- USGS sub-bottom expert to present on SBP-29, TOPAS, and Knudsen 3.5 kHz systems</a:t>
            </a:r>
          </a:p>
          <a:p>
            <a:pPr algn="l">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Assisting with coordinating other training activities, as needed by the community. </a:t>
            </a:r>
          </a:p>
          <a:p>
            <a:pPr>
              <a:spcBef>
                <a:spcPts val="1600"/>
              </a:spcBef>
            </a:pPr>
            <a:endParaRPr lang="en-US"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8DF24C6-D6E0-EB5D-B2FE-AAD50E11F114}"/>
              </a:ext>
            </a:extLst>
          </p:cNvPr>
          <p:cNvSpPr>
            <a:spLocks noGrp="1"/>
          </p:cNvSpPr>
          <p:nvPr>
            <p:ph type="sldNum" sz="quarter" idx="5"/>
          </p:nvPr>
        </p:nvSpPr>
        <p:spPr/>
        <p:txBody>
          <a:bodyPr/>
          <a:lstStyle/>
          <a:p>
            <a:fld id="{32707FF2-63B3-E949-8A17-5E125A7E3C66}" type="slidenum">
              <a:rPr lang="en-US" smtClean="0"/>
              <a:t>5</a:t>
            </a:fld>
            <a:endParaRPr lang="en-US"/>
          </a:p>
        </p:txBody>
      </p:sp>
    </p:spTree>
    <p:extLst>
      <p:ext uri="{BB962C8B-B14F-4D97-AF65-F5344CB8AC3E}">
        <p14:creationId xmlns:p14="http://schemas.microsoft.com/office/powerpoint/2010/main" val="2043780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c7986e543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8" name="Google Shape;168;g2c7986e543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707FF2-63B3-E949-8A17-5E125A7E3C66}" type="slidenum">
              <a:rPr lang="en-US" smtClean="0"/>
              <a:t>7</a:t>
            </a:fld>
            <a:endParaRPr lang="en-US"/>
          </a:p>
        </p:txBody>
      </p:sp>
    </p:spTree>
    <p:extLst>
      <p:ext uri="{BB962C8B-B14F-4D97-AF65-F5344CB8AC3E}">
        <p14:creationId xmlns:p14="http://schemas.microsoft.com/office/powerpoint/2010/main" val="756862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techs use an incredible expanse of knowledge and skills, to make our missions possible at sea</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obvious</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Internet access</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acquisition, quality control, and archiving</a:t>
            </a:r>
          </a:p>
          <a:p>
            <a:pPr marL="342900" marR="0" lvl="0" indent="-342900">
              <a:spcBef>
                <a:spcPts val="0"/>
              </a:spcBef>
              <a:spcAft>
                <a:spcPts val="0"/>
              </a:spcAft>
              <a:buFont typeface="Symbol" pitchFamily="2" charset="2"/>
              <a:buChar char=""/>
              <a:tabLst>
                <a:tab pos="457200" algn="l"/>
              </a:tabLs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Overboarding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cruise planning </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liaise between science and crew</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Essential for a lot of the less obvious</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electrical and mechanical engineering</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Managing major installs at shipyards</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cable terminations of all flavors </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satellite comms</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network administration</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Coding for science provided instrument integration</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Help with Manage cyber infrastructure and security needs</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Even the morale officers</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much more!</a:t>
            </a:r>
          </a:p>
          <a:p>
            <a:pPr marL="22860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22860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Techs are so talented in the fleet that they are often the ones teaching vendors about the </a:t>
            </a:r>
            <a:r>
              <a:rPr lang="en-US" sz="1800" kern="100">
                <a:effectLst/>
                <a:latin typeface="Aptos" panose="020B0004020202020204" pitchFamily="34" charset="0"/>
                <a:ea typeface="Aptos" panose="020B0004020202020204" pitchFamily="34" charset="0"/>
                <a:cs typeface="Times New Roman" panose="02020603050405020304" pitchFamily="18" charset="0"/>
              </a:rPr>
              <a:t>equipment so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it can be improved upon. Rather than the other way around. </a:t>
            </a:r>
          </a:p>
          <a:p>
            <a:pPr marL="45720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extremely talented people may be forced out of this line of work, and a departure is likely permanent.</a:t>
            </a:r>
          </a:p>
          <a:p>
            <a:pPr marL="342900" marR="0" lvl="0" indent="-342900">
              <a:spcBef>
                <a:spcPts val="0"/>
              </a:spcBef>
              <a:spcAft>
                <a:spcPts val="0"/>
              </a:spcAft>
              <a:buFont typeface="Symbol" pitchFamily="2" charset="2"/>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a quorum is lost to build back will be painful for operators and all science at sea could suffer for a long time. </a:t>
            </a:r>
          </a:p>
          <a:p>
            <a:endParaRPr lang="en-US" dirty="0"/>
          </a:p>
        </p:txBody>
      </p:sp>
      <p:sp>
        <p:nvSpPr>
          <p:cNvPr id="4" name="Slide Number Placeholder 3"/>
          <p:cNvSpPr>
            <a:spLocks noGrp="1"/>
          </p:cNvSpPr>
          <p:nvPr>
            <p:ph type="sldNum" sz="quarter" idx="5"/>
          </p:nvPr>
        </p:nvSpPr>
        <p:spPr/>
        <p:txBody>
          <a:bodyPr/>
          <a:lstStyle/>
          <a:p>
            <a:fld id="{32707FF2-63B3-E949-8A17-5E125A7E3C66}" type="slidenum">
              <a:rPr lang="en-US" smtClean="0"/>
              <a:t>8</a:t>
            </a:fld>
            <a:endParaRPr lang="en-US"/>
          </a:p>
        </p:txBody>
      </p:sp>
    </p:spTree>
    <p:extLst>
      <p:ext uri="{BB962C8B-B14F-4D97-AF65-F5344CB8AC3E}">
        <p14:creationId xmlns:p14="http://schemas.microsoft.com/office/powerpoint/2010/main" val="1772622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1BD04-F8A0-DB0B-A927-220914420227}"/>
              </a:ext>
            </a:extLst>
          </p:cNvPr>
          <p:cNvSpPr>
            <a:spLocks noGrp="1"/>
          </p:cNvSpPr>
          <p:nvPr>
            <p:ph type="ctrTitle"/>
          </p:nvPr>
        </p:nvSpPr>
        <p:spPr>
          <a:xfrm>
            <a:off x="731520" y="1122363"/>
            <a:ext cx="10622280" cy="2387600"/>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FDEF619-013B-7E88-8A05-ECE1E7CAD7BD}"/>
              </a:ext>
            </a:extLst>
          </p:cNvPr>
          <p:cNvSpPr>
            <a:spLocks noGrp="1"/>
          </p:cNvSpPr>
          <p:nvPr>
            <p:ph type="subTitle" idx="1"/>
          </p:nvPr>
        </p:nvSpPr>
        <p:spPr>
          <a:xfrm>
            <a:off x="731520" y="4079875"/>
            <a:ext cx="1062228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BCD5F90-3752-ED34-ABB6-3AD8D99B9738}"/>
              </a:ext>
            </a:extLst>
          </p:cNvPr>
          <p:cNvSpPr>
            <a:spLocks noGrp="1"/>
          </p:cNvSpPr>
          <p:nvPr>
            <p:ph type="dt" sz="half" idx="10"/>
          </p:nvPr>
        </p:nvSpPr>
        <p:spPr/>
        <p:txBody>
          <a:bodyPr/>
          <a:lstStyle/>
          <a:p>
            <a:fld id="{091B6283-1F75-F24C-9B36-DF5387CA9455}" type="datetimeFigureOut">
              <a:rPr lang="en-US" smtClean="0"/>
              <a:t>7/29/25</a:t>
            </a:fld>
            <a:endParaRPr lang="en-US"/>
          </a:p>
        </p:txBody>
      </p:sp>
      <p:sp>
        <p:nvSpPr>
          <p:cNvPr id="6" name="Slide Number Placeholder 5">
            <a:extLst>
              <a:ext uri="{FF2B5EF4-FFF2-40B4-BE49-F238E27FC236}">
                <a16:creationId xmlns:a16="http://schemas.microsoft.com/office/drawing/2014/main" id="{82B94705-0707-B634-6C97-BE8C315E2B1A}"/>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5" name="Rectangle 4">
            <a:extLst>
              <a:ext uri="{FF2B5EF4-FFF2-40B4-BE49-F238E27FC236}">
                <a16:creationId xmlns:a16="http://schemas.microsoft.com/office/drawing/2014/main" id="{1ABDB654-72A8-39F9-1228-111D42C800E1}"/>
              </a:ext>
            </a:extLst>
          </p:cNvPr>
          <p:cNvSpPr/>
          <p:nvPr userDrawn="1"/>
        </p:nvSpPr>
        <p:spPr>
          <a:xfrm>
            <a:off x="838200" y="3509963"/>
            <a:ext cx="1183908" cy="9951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896032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9A766-A93E-C82F-8F37-256AF24CF4F7}"/>
              </a:ext>
            </a:extLst>
          </p:cNvPr>
          <p:cNvSpPr>
            <a:spLocks noGrp="1"/>
          </p:cNvSpPr>
          <p:nvPr>
            <p:ph type="dt" sz="half" idx="10"/>
          </p:nvPr>
        </p:nvSpPr>
        <p:spPr/>
        <p:txBody>
          <a:bodyPr/>
          <a:lstStyle/>
          <a:p>
            <a:fld id="{091B6283-1F75-F24C-9B36-DF5387CA9455}" type="datetimeFigureOut">
              <a:rPr lang="en-US" smtClean="0"/>
              <a:t>7/29/25</a:t>
            </a:fld>
            <a:endParaRPr lang="en-US"/>
          </a:p>
        </p:txBody>
      </p:sp>
      <p:sp>
        <p:nvSpPr>
          <p:cNvPr id="4" name="Slide Number Placeholder 3">
            <a:extLst>
              <a:ext uri="{FF2B5EF4-FFF2-40B4-BE49-F238E27FC236}">
                <a16:creationId xmlns:a16="http://schemas.microsoft.com/office/drawing/2014/main" id="{3C8C3B0A-CE7C-5F27-F94C-DE1A6F015465}"/>
              </a:ext>
            </a:extLst>
          </p:cNvPr>
          <p:cNvSpPr>
            <a:spLocks noGrp="1"/>
          </p:cNvSpPr>
          <p:nvPr>
            <p:ph type="sldNum" sz="quarter" idx="12"/>
          </p:nvPr>
        </p:nvSpPr>
        <p:spPr/>
        <p:txBody>
          <a:bodyPr/>
          <a:lstStyle/>
          <a:p>
            <a:fld id="{8084A765-C080-334D-AAEB-440BEFF2F582}" type="slidenum">
              <a:rPr lang="en-US" smtClean="0"/>
              <a:t>‹#›</a:t>
            </a:fld>
            <a:endParaRPr lang="en-US"/>
          </a:p>
        </p:txBody>
      </p:sp>
    </p:spTree>
    <p:extLst>
      <p:ext uri="{BB962C8B-B14F-4D97-AF65-F5344CB8AC3E}">
        <p14:creationId xmlns:p14="http://schemas.microsoft.com/office/powerpoint/2010/main" val="3935536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260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858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12"/>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1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12"/>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17016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F1658E-8377-8BC3-971E-E9C98D8401A1}"/>
              </a:ext>
            </a:extLst>
          </p:cNvPr>
          <p:cNvPicPr>
            <a:picLocks noChangeAspect="1"/>
          </p:cNvPicPr>
          <p:nvPr userDrawn="1"/>
        </p:nvPicPr>
        <p:blipFill rotWithShape="1">
          <a:blip r:embed="rId2"/>
          <a:srcRect l="24612" t="33631" r="1" b="8806"/>
          <a:stretch/>
        </p:blipFill>
        <p:spPr>
          <a:xfrm>
            <a:off x="0" y="0"/>
            <a:ext cx="12191999" cy="5236611"/>
          </a:xfrm>
          <a:prstGeom prst="rect">
            <a:avLst/>
          </a:prstGeom>
          <a:ln w="38100">
            <a:noFill/>
          </a:ln>
        </p:spPr>
      </p:pic>
      <p:pic>
        <p:nvPicPr>
          <p:cNvPr id="15" name="Picture 14">
            <a:extLst>
              <a:ext uri="{FF2B5EF4-FFF2-40B4-BE49-F238E27FC236}">
                <a16:creationId xmlns:a16="http://schemas.microsoft.com/office/drawing/2014/main" id="{7852DD7A-91EE-D8A5-BB21-34F346173DF3}"/>
              </a:ext>
            </a:extLst>
          </p:cNvPr>
          <p:cNvPicPr>
            <a:picLocks noChangeAspect="1"/>
          </p:cNvPicPr>
          <p:nvPr userDrawn="1"/>
        </p:nvPicPr>
        <p:blipFill rotWithShape="1">
          <a:blip r:embed="rId3">
            <a:alphaModFix/>
          </a:blip>
          <a:srcRect t="4818" r="17937" b="14903"/>
          <a:stretch/>
        </p:blipFill>
        <p:spPr>
          <a:xfrm>
            <a:off x="6838991" y="0"/>
            <a:ext cx="5353009" cy="5236611"/>
          </a:xfrm>
          <a:prstGeom prst="rect">
            <a:avLst/>
          </a:prstGeom>
        </p:spPr>
      </p:pic>
      <p:sp>
        <p:nvSpPr>
          <p:cNvPr id="16" name="TextBox 15">
            <a:extLst>
              <a:ext uri="{FF2B5EF4-FFF2-40B4-BE49-F238E27FC236}">
                <a16:creationId xmlns:a16="http://schemas.microsoft.com/office/drawing/2014/main" id="{3C37E4A3-557D-05E9-B66C-2680B5E58B77}"/>
              </a:ext>
            </a:extLst>
          </p:cNvPr>
          <p:cNvSpPr txBox="1"/>
          <p:nvPr userDrawn="1"/>
        </p:nvSpPr>
        <p:spPr>
          <a:xfrm>
            <a:off x="12825454" y="6289482"/>
            <a:ext cx="184731" cy="369332"/>
          </a:xfrm>
          <a:prstGeom prst="rect">
            <a:avLst/>
          </a:prstGeom>
          <a:noFill/>
        </p:spPr>
        <p:txBody>
          <a:bodyPr wrap="none" rtlCol="0">
            <a:spAutoFit/>
          </a:bodyPr>
          <a:lstStyle/>
          <a:p>
            <a:endParaRPr lang="en-US"/>
          </a:p>
        </p:txBody>
      </p:sp>
      <p:sp>
        <p:nvSpPr>
          <p:cNvPr id="17" name="Title 16">
            <a:extLst>
              <a:ext uri="{FF2B5EF4-FFF2-40B4-BE49-F238E27FC236}">
                <a16:creationId xmlns:a16="http://schemas.microsoft.com/office/drawing/2014/main" id="{18B9BC1C-9313-F32C-B0D4-01796DF6FAD0}"/>
              </a:ext>
            </a:extLst>
          </p:cNvPr>
          <p:cNvSpPr>
            <a:spLocks noGrp="1"/>
          </p:cNvSpPr>
          <p:nvPr>
            <p:ph type="title"/>
          </p:nvPr>
        </p:nvSpPr>
        <p:spPr>
          <a:xfrm>
            <a:off x="664578" y="5236611"/>
            <a:ext cx="7692344" cy="793508"/>
          </a:xfrm>
        </p:spPr>
        <p:txBody>
          <a:bodyPr anchor="b">
            <a:normAutofit/>
          </a:bodyPr>
          <a:lstStyle>
            <a:lvl1pPr>
              <a:defRPr sz="4000">
                <a:solidFill>
                  <a:schemeClr val="tx1"/>
                </a:solidFill>
              </a:defRPr>
            </a:lvl1pPr>
          </a:lstStyle>
          <a:p>
            <a:r>
              <a:rPr lang="en-US"/>
              <a:t>Click to edit Master title style</a:t>
            </a:r>
            <a:endParaRPr lang="en-US" dirty="0"/>
          </a:p>
        </p:txBody>
      </p:sp>
      <p:pic>
        <p:nvPicPr>
          <p:cNvPr id="18" name="Picture 17">
            <a:extLst>
              <a:ext uri="{FF2B5EF4-FFF2-40B4-BE49-F238E27FC236}">
                <a16:creationId xmlns:a16="http://schemas.microsoft.com/office/drawing/2014/main" id="{90C88B56-13E2-1232-6DB9-2295DCA31D2D}"/>
              </a:ext>
            </a:extLst>
          </p:cNvPr>
          <p:cNvPicPr>
            <a:picLocks noChangeAspect="1"/>
          </p:cNvPicPr>
          <p:nvPr userDrawn="1"/>
        </p:nvPicPr>
        <p:blipFill>
          <a:blip r:embed="rId4"/>
          <a:stretch>
            <a:fillRect/>
          </a:stretch>
        </p:blipFill>
        <p:spPr>
          <a:xfrm>
            <a:off x="8792945" y="5379537"/>
            <a:ext cx="3149139" cy="774031"/>
          </a:xfrm>
          <a:prstGeom prst="rect">
            <a:avLst/>
          </a:prstGeom>
        </p:spPr>
      </p:pic>
      <p:sp>
        <p:nvSpPr>
          <p:cNvPr id="19" name="Subtitle 2">
            <a:extLst>
              <a:ext uri="{FF2B5EF4-FFF2-40B4-BE49-F238E27FC236}">
                <a16:creationId xmlns:a16="http://schemas.microsoft.com/office/drawing/2014/main" id="{77FF2E55-ACC3-1405-C8D8-CFE33E4D47F5}"/>
              </a:ext>
            </a:extLst>
          </p:cNvPr>
          <p:cNvSpPr>
            <a:spLocks noGrp="1"/>
          </p:cNvSpPr>
          <p:nvPr>
            <p:ph type="subTitle" idx="1"/>
          </p:nvPr>
        </p:nvSpPr>
        <p:spPr>
          <a:xfrm>
            <a:off x="664578" y="6030119"/>
            <a:ext cx="7692344" cy="544301"/>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73587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CD0AEA-A4FC-942C-5801-147453DC679F}"/>
              </a:ext>
            </a:extLst>
          </p:cNvPr>
          <p:cNvPicPr>
            <a:picLocks noChangeAspect="1"/>
          </p:cNvPicPr>
          <p:nvPr userDrawn="1"/>
        </p:nvPicPr>
        <p:blipFill rotWithShape="1">
          <a:blip r:embed="rId2"/>
          <a:srcRect b="15374"/>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FC5B97B-34E9-1F6F-829E-59E4421D9F8F}"/>
              </a:ext>
            </a:extLst>
          </p:cNvPr>
          <p:cNvSpPr/>
          <p:nvPr userDrawn="1"/>
        </p:nvSpPr>
        <p:spPr>
          <a:xfrm>
            <a:off x="0" y="0"/>
            <a:ext cx="12192000" cy="6858000"/>
          </a:xfrm>
          <a:prstGeom prst="rect">
            <a:avLst/>
          </a:prstGeom>
          <a:solidFill>
            <a:schemeClr val="tx2">
              <a:alpha val="5148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6872B27-45C5-1EEC-F202-6704D8166A03}"/>
              </a:ext>
            </a:extLst>
          </p:cNvPr>
          <p:cNvPicPr>
            <a:picLocks noChangeAspect="1"/>
          </p:cNvPicPr>
          <p:nvPr userDrawn="1"/>
        </p:nvPicPr>
        <p:blipFill rotWithShape="1">
          <a:blip r:embed="rId3">
            <a:alphaModFix amt="34000"/>
          </a:blip>
          <a:srcRect l="65423" t="7871" r="11299" b="4112"/>
          <a:stretch/>
        </p:blipFill>
        <p:spPr>
          <a:xfrm>
            <a:off x="5191704" y="0"/>
            <a:ext cx="7028456" cy="6858000"/>
          </a:xfrm>
          <a:prstGeom prst="rect">
            <a:avLst/>
          </a:prstGeom>
        </p:spPr>
      </p:pic>
      <p:sp>
        <p:nvSpPr>
          <p:cNvPr id="5" name="Title 4">
            <a:extLst>
              <a:ext uri="{FF2B5EF4-FFF2-40B4-BE49-F238E27FC236}">
                <a16:creationId xmlns:a16="http://schemas.microsoft.com/office/drawing/2014/main" id="{E7FEB180-BE10-4726-01DD-7C11C7774DC6}"/>
              </a:ext>
            </a:extLst>
          </p:cNvPr>
          <p:cNvSpPr>
            <a:spLocks noGrp="1"/>
          </p:cNvSpPr>
          <p:nvPr>
            <p:ph type="title"/>
          </p:nvPr>
        </p:nvSpPr>
        <p:spPr>
          <a:xfrm>
            <a:off x="664578" y="511630"/>
            <a:ext cx="10515600" cy="2917370"/>
          </a:xfrm>
        </p:spPr>
        <p:txBody>
          <a:bodyPr anchor="b" anchorCtr="0">
            <a:normAutofit/>
          </a:bodyPr>
          <a:lstStyle>
            <a:lvl1pPr>
              <a:defRPr sz="5400"/>
            </a:lvl1pPr>
          </a:lstStyle>
          <a:p>
            <a:r>
              <a:rPr lang="en-US"/>
              <a:t>Click to edit Master title style</a:t>
            </a:r>
            <a:endParaRPr lang="en-US" dirty="0"/>
          </a:p>
        </p:txBody>
      </p:sp>
      <p:sp>
        <p:nvSpPr>
          <p:cNvPr id="7" name="Subtitle 2">
            <a:extLst>
              <a:ext uri="{FF2B5EF4-FFF2-40B4-BE49-F238E27FC236}">
                <a16:creationId xmlns:a16="http://schemas.microsoft.com/office/drawing/2014/main" id="{79E3B9E0-1433-4202-5459-8031BF7FC41B}"/>
              </a:ext>
            </a:extLst>
          </p:cNvPr>
          <p:cNvSpPr>
            <a:spLocks noGrp="1"/>
          </p:cNvSpPr>
          <p:nvPr>
            <p:ph type="subTitle" idx="1"/>
          </p:nvPr>
        </p:nvSpPr>
        <p:spPr>
          <a:xfrm>
            <a:off x="664578" y="4079875"/>
            <a:ext cx="10515600" cy="66574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C0A928EE-ACEF-EC3B-901B-EAA5831A0D3E}"/>
              </a:ext>
            </a:extLst>
          </p:cNvPr>
          <p:cNvPicPr>
            <a:picLocks noChangeAspect="1"/>
          </p:cNvPicPr>
          <p:nvPr userDrawn="1"/>
        </p:nvPicPr>
        <p:blipFill>
          <a:blip r:embed="rId4"/>
          <a:stretch>
            <a:fillRect/>
          </a:stretch>
        </p:blipFill>
        <p:spPr>
          <a:xfrm>
            <a:off x="838200" y="6403252"/>
            <a:ext cx="4062266" cy="271320"/>
          </a:xfrm>
          <a:prstGeom prst="rect">
            <a:avLst/>
          </a:prstGeom>
        </p:spPr>
      </p:pic>
      <p:sp>
        <p:nvSpPr>
          <p:cNvPr id="3" name="Rectangle 2">
            <a:extLst>
              <a:ext uri="{FF2B5EF4-FFF2-40B4-BE49-F238E27FC236}">
                <a16:creationId xmlns:a16="http://schemas.microsoft.com/office/drawing/2014/main" id="{C3B3BCA5-D2A2-18D5-D0D5-55070745E084}"/>
              </a:ext>
            </a:extLst>
          </p:cNvPr>
          <p:cNvSpPr/>
          <p:nvPr userDrawn="1"/>
        </p:nvSpPr>
        <p:spPr>
          <a:xfrm>
            <a:off x="838200" y="3509963"/>
            <a:ext cx="1183908" cy="99510"/>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835094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9ABF-1399-ED19-510D-ECD85FE818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B47727-D910-5FF5-7015-AF6CC086F3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7DBAD2-D1C9-B749-9BB6-87939238CEBF}"/>
              </a:ext>
            </a:extLst>
          </p:cNvPr>
          <p:cNvSpPr>
            <a:spLocks noGrp="1"/>
          </p:cNvSpPr>
          <p:nvPr>
            <p:ph type="dt" sz="half" idx="10"/>
          </p:nvPr>
        </p:nvSpPr>
        <p:spPr/>
        <p:txBody>
          <a:bodyPr/>
          <a:lstStyle/>
          <a:p>
            <a:fld id="{091B6283-1F75-F24C-9B36-DF5387CA9455}" type="datetimeFigureOut">
              <a:rPr lang="en-US" smtClean="0"/>
              <a:t>7/29/25</a:t>
            </a:fld>
            <a:endParaRPr lang="en-US"/>
          </a:p>
        </p:txBody>
      </p:sp>
      <p:sp>
        <p:nvSpPr>
          <p:cNvPr id="6" name="Slide Number Placeholder 5">
            <a:extLst>
              <a:ext uri="{FF2B5EF4-FFF2-40B4-BE49-F238E27FC236}">
                <a16:creationId xmlns:a16="http://schemas.microsoft.com/office/drawing/2014/main" id="{89972527-3930-F47F-75A9-149C79C55334}"/>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8" name="Rectangle 7">
            <a:extLst>
              <a:ext uri="{FF2B5EF4-FFF2-40B4-BE49-F238E27FC236}">
                <a16:creationId xmlns:a16="http://schemas.microsoft.com/office/drawing/2014/main" id="{E6E5A017-E0D8-35C5-5C9D-CCE05AE036A4}"/>
              </a:ext>
            </a:extLst>
          </p:cNvPr>
          <p:cNvSpPr/>
          <p:nvPr userDrawn="1"/>
        </p:nvSpPr>
        <p:spPr>
          <a:xfrm>
            <a:off x="790075" y="1395663"/>
            <a:ext cx="817344" cy="96253"/>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865391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C7DBAD2-D1C9-B749-9BB6-87939238CEBF}"/>
              </a:ext>
            </a:extLst>
          </p:cNvPr>
          <p:cNvSpPr>
            <a:spLocks noGrp="1"/>
          </p:cNvSpPr>
          <p:nvPr>
            <p:ph type="dt" sz="half" idx="10"/>
          </p:nvPr>
        </p:nvSpPr>
        <p:spPr/>
        <p:txBody>
          <a:bodyPr/>
          <a:lstStyle/>
          <a:p>
            <a:fld id="{091B6283-1F75-F24C-9B36-DF5387CA9455}" type="datetimeFigureOut">
              <a:rPr lang="en-US" smtClean="0"/>
              <a:t>7/29/25</a:t>
            </a:fld>
            <a:endParaRPr lang="en-US"/>
          </a:p>
        </p:txBody>
      </p:sp>
      <p:sp>
        <p:nvSpPr>
          <p:cNvPr id="6" name="Slide Number Placeholder 5">
            <a:extLst>
              <a:ext uri="{FF2B5EF4-FFF2-40B4-BE49-F238E27FC236}">
                <a16:creationId xmlns:a16="http://schemas.microsoft.com/office/drawing/2014/main" id="{89972527-3930-F47F-75A9-149C79C55334}"/>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9" name="Rectangle 8">
            <a:extLst>
              <a:ext uri="{FF2B5EF4-FFF2-40B4-BE49-F238E27FC236}">
                <a16:creationId xmlns:a16="http://schemas.microsoft.com/office/drawing/2014/main" id="{181A6B09-B23B-DA22-8A85-CB034080EEB2}"/>
              </a:ext>
            </a:extLst>
          </p:cNvPr>
          <p:cNvSpPr/>
          <p:nvPr userDrawn="1"/>
        </p:nvSpPr>
        <p:spPr>
          <a:xfrm rot="16200000" flipV="1">
            <a:off x="2160979" y="3120072"/>
            <a:ext cx="5548100"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B528CB94-E155-CA11-321A-2A214E5AAB85}"/>
              </a:ext>
            </a:extLst>
          </p:cNvPr>
          <p:cNvGrpSpPr/>
          <p:nvPr userDrawn="1"/>
        </p:nvGrpSpPr>
        <p:grpSpPr>
          <a:xfrm>
            <a:off x="5418469" y="924941"/>
            <a:ext cx="629265" cy="629265"/>
            <a:chOff x="2135864" y="2830781"/>
            <a:chExt cx="629265" cy="629265"/>
          </a:xfrm>
        </p:grpSpPr>
        <p:sp>
          <p:nvSpPr>
            <p:cNvPr id="11" name="Oval 10">
              <a:extLst>
                <a:ext uri="{FF2B5EF4-FFF2-40B4-BE49-F238E27FC236}">
                  <a16:creationId xmlns:a16="http://schemas.microsoft.com/office/drawing/2014/main" id="{03A515C1-824A-04F9-BA2C-9696AE970C67}"/>
                </a:ext>
              </a:extLst>
            </p:cNvPr>
            <p:cNvSpPr/>
            <p:nvPr userDrawn="1"/>
          </p:nvSpPr>
          <p:spPr>
            <a:xfrm>
              <a:off x="2135864" y="2830781"/>
              <a:ext cx="629265" cy="6292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cap="none" spc="0" dirty="0">
                <a:ln w="0"/>
                <a:solidFill>
                  <a:schemeClr val="accent1"/>
                </a:solidFill>
                <a:effectLst>
                  <a:outerShdw blurRad="38100" dist="25400" dir="5400000" algn="ctr" rotWithShape="0">
                    <a:srgbClr val="6E747A">
                      <a:alpha val="43000"/>
                    </a:srgbClr>
                  </a:outerShdw>
                </a:effectLst>
              </a:endParaRPr>
            </a:p>
          </p:txBody>
        </p:sp>
        <p:sp>
          <p:nvSpPr>
            <p:cNvPr id="12" name="Title 1">
              <a:extLst>
                <a:ext uri="{FF2B5EF4-FFF2-40B4-BE49-F238E27FC236}">
                  <a16:creationId xmlns:a16="http://schemas.microsoft.com/office/drawing/2014/main" id="{61A3E40A-353A-223B-C457-7F3BD9FDA4F0}"/>
                </a:ext>
              </a:extLst>
            </p:cNvPr>
            <p:cNvSpPr txBox="1">
              <a:spLocks/>
            </p:cNvSpPr>
            <p:nvPr userDrawn="1"/>
          </p:nvSpPr>
          <p:spPr>
            <a:xfrm>
              <a:off x="2266652" y="2937334"/>
              <a:ext cx="344128" cy="440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1</a:t>
              </a:r>
            </a:p>
          </p:txBody>
        </p:sp>
      </p:grpSp>
      <p:grpSp>
        <p:nvGrpSpPr>
          <p:cNvPr id="13" name="Group 12">
            <a:extLst>
              <a:ext uri="{FF2B5EF4-FFF2-40B4-BE49-F238E27FC236}">
                <a16:creationId xmlns:a16="http://schemas.microsoft.com/office/drawing/2014/main" id="{F146FBDA-A41F-4B58-C2BA-E6DB941702D7}"/>
              </a:ext>
            </a:extLst>
          </p:cNvPr>
          <p:cNvGrpSpPr/>
          <p:nvPr userDrawn="1"/>
        </p:nvGrpSpPr>
        <p:grpSpPr>
          <a:xfrm>
            <a:off x="5418469" y="2496510"/>
            <a:ext cx="629265" cy="629265"/>
            <a:chOff x="5812174" y="2830781"/>
            <a:chExt cx="629265" cy="629265"/>
          </a:xfrm>
        </p:grpSpPr>
        <p:sp>
          <p:nvSpPr>
            <p:cNvPr id="14" name="Oval 13">
              <a:extLst>
                <a:ext uri="{FF2B5EF4-FFF2-40B4-BE49-F238E27FC236}">
                  <a16:creationId xmlns:a16="http://schemas.microsoft.com/office/drawing/2014/main" id="{F3ABBC38-1DFD-E15E-927C-191CC1F3DBE9}"/>
                </a:ext>
              </a:extLst>
            </p:cNvPr>
            <p:cNvSpPr/>
            <p:nvPr userDrawn="1"/>
          </p:nvSpPr>
          <p:spPr>
            <a:xfrm>
              <a:off x="5812174" y="2830781"/>
              <a:ext cx="629265" cy="6292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a16="http://schemas.microsoft.com/office/drawing/2014/main" id="{376C8397-5C2C-7CEB-5C76-175BB1144978}"/>
                </a:ext>
              </a:extLst>
            </p:cNvPr>
            <p:cNvSpPr txBox="1">
              <a:spLocks/>
            </p:cNvSpPr>
            <p:nvPr userDrawn="1"/>
          </p:nvSpPr>
          <p:spPr>
            <a:xfrm>
              <a:off x="5960186" y="2970073"/>
              <a:ext cx="344128" cy="379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2</a:t>
              </a:r>
            </a:p>
          </p:txBody>
        </p:sp>
      </p:grpSp>
      <p:grpSp>
        <p:nvGrpSpPr>
          <p:cNvPr id="16" name="Group 15">
            <a:extLst>
              <a:ext uri="{FF2B5EF4-FFF2-40B4-BE49-F238E27FC236}">
                <a16:creationId xmlns:a16="http://schemas.microsoft.com/office/drawing/2014/main" id="{657B9BBB-893F-0657-D4A0-FB2303E33433}"/>
              </a:ext>
            </a:extLst>
          </p:cNvPr>
          <p:cNvGrpSpPr/>
          <p:nvPr userDrawn="1"/>
        </p:nvGrpSpPr>
        <p:grpSpPr>
          <a:xfrm>
            <a:off x="5418469" y="4204714"/>
            <a:ext cx="629265" cy="629265"/>
            <a:chOff x="9494420" y="2830781"/>
            <a:chExt cx="629265" cy="629265"/>
          </a:xfrm>
        </p:grpSpPr>
        <p:sp>
          <p:nvSpPr>
            <p:cNvPr id="17" name="Oval 16">
              <a:extLst>
                <a:ext uri="{FF2B5EF4-FFF2-40B4-BE49-F238E27FC236}">
                  <a16:creationId xmlns:a16="http://schemas.microsoft.com/office/drawing/2014/main" id="{E0BCB30A-2955-6852-A520-414B9F538A45}"/>
                </a:ext>
              </a:extLst>
            </p:cNvPr>
            <p:cNvSpPr/>
            <p:nvPr userDrawn="1"/>
          </p:nvSpPr>
          <p:spPr>
            <a:xfrm>
              <a:off x="9494420" y="2830781"/>
              <a:ext cx="629265" cy="62926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9C70B771-C8AE-FBEB-0937-B7DA97C14062}"/>
                </a:ext>
              </a:extLst>
            </p:cNvPr>
            <p:cNvSpPr txBox="1">
              <a:spLocks/>
            </p:cNvSpPr>
            <p:nvPr userDrawn="1"/>
          </p:nvSpPr>
          <p:spPr>
            <a:xfrm>
              <a:off x="9641671" y="2973473"/>
              <a:ext cx="344128" cy="379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r>
                <a:rPr lang="en-US" sz="2000" dirty="0">
                  <a:solidFill>
                    <a:schemeClr val="bg1"/>
                  </a:solidFill>
                </a:rPr>
                <a:t>3</a:t>
              </a:r>
            </a:p>
          </p:txBody>
        </p:sp>
      </p:grpSp>
      <p:sp>
        <p:nvSpPr>
          <p:cNvPr id="19" name="Title 1">
            <a:extLst>
              <a:ext uri="{FF2B5EF4-FFF2-40B4-BE49-F238E27FC236}">
                <a16:creationId xmlns:a16="http://schemas.microsoft.com/office/drawing/2014/main" id="{BDADCF75-1C42-F159-A505-37CBAFDC145C}"/>
              </a:ext>
            </a:extLst>
          </p:cNvPr>
          <p:cNvSpPr>
            <a:spLocks noGrp="1"/>
          </p:cNvSpPr>
          <p:nvPr>
            <p:ph type="title" hasCustomPrompt="1"/>
          </p:nvPr>
        </p:nvSpPr>
        <p:spPr>
          <a:xfrm>
            <a:off x="753291" y="924940"/>
            <a:ext cx="3698298" cy="4992041"/>
          </a:xfrm>
        </p:spPr>
        <p:txBody>
          <a:bodyPr lIns="91440" rIns="0" anchor="t" anchorCtr="0">
            <a:normAutofit/>
          </a:bodyPr>
          <a:lstStyle>
            <a:lvl1pPr algn="r">
              <a:defRPr sz="4400" b="1" i="0">
                <a:solidFill>
                  <a:schemeClr val="bg1"/>
                </a:solidFill>
                <a:latin typeface="Arial" panose="020B0604020202020204" pitchFamily="34" charset="0"/>
                <a:cs typeface="Arial Black" panose="020B0604020202020204" pitchFamily="34" charset="0"/>
              </a:defRPr>
            </a:lvl1pPr>
          </a:lstStyle>
          <a:p>
            <a:r>
              <a:rPr lang="en-US" dirty="0"/>
              <a:t>Title </a:t>
            </a:r>
            <a:br>
              <a:rPr lang="en-US" dirty="0"/>
            </a:br>
            <a:r>
              <a:rPr lang="en-US" dirty="0"/>
              <a:t>Goes </a:t>
            </a:r>
            <a:br>
              <a:rPr lang="en-US" dirty="0"/>
            </a:br>
            <a:r>
              <a:rPr lang="en-US" dirty="0"/>
              <a:t>Here</a:t>
            </a:r>
            <a:br>
              <a:rPr lang="en-US" dirty="0"/>
            </a:br>
            <a:r>
              <a:rPr lang="en-US" dirty="0"/>
              <a:t>Click To </a:t>
            </a:r>
            <a:br>
              <a:rPr lang="en-US" dirty="0"/>
            </a:br>
            <a:r>
              <a:rPr lang="en-US" dirty="0"/>
              <a:t>Edit</a:t>
            </a:r>
          </a:p>
        </p:txBody>
      </p:sp>
      <p:sp>
        <p:nvSpPr>
          <p:cNvPr id="20" name="Text Placeholder 5">
            <a:extLst>
              <a:ext uri="{FF2B5EF4-FFF2-40B4-BE49-F238E27FC236}">
                <a16:creationId xmlns:a16="http://schemas.microsoft.com/office/drawing/2014/main" id="{4C84FFD9-8BDD-64EA-9E82-82332ADE60A4}"/>
              </a:ext>
            </a:extLst>
          </p:cNvPr>
          <p:cNvSpPr>
            <a:spLocks noGrp="1"/>
          </p:cNvSpPr>
          <p:nvPr>
            <p:ph type="body" sz="quarter" idx="16" hasCustomPrompt="1"/>
          </p:nvPr>
        </p:nvSpPr>
        <p:spPr>
          <a:xfrm>
            <a:off x="6162641" y="924941"/>
            <a:ext cx="4942413" cy="492125"/>
          </a:xfrm>
        </p:spPr>
        <p:txBody>
          <a:bodyPr lIns="0"/>
          <a:lstStyle>
            <a:lvl1pPr marL="0" indent="0" algn="l">
              <a:buNone/>
              <a:defRPr b="1" i="0">
                <a:solidFill>
                  <a:schemeClr val="bg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21" name="Text Placeholder 9">
            <a:extLst>
              <a:ext uri="{FF2B5EF4-FFF2-40B4-BE49-F238E27FC236}">
                <a16:creationId xmlns:a16="http://schemas.microsoft.com/office/drawing/2014/main" id="{A0DED19B-A527-E440-F9AC-344CBF01B9FA}"/>
              </a:ext>
            </a:extLst>
          </p:cNvPr>
          <p:cNvSpPr>
            <a:spLocks noGrp="1"/>
          </p:cNvSpPr>
          <p:nvPr>
            <p:ph type="body" sz="quarter" idx="20"/>
          </p:nvPr>
        </p:nvSpPr>
        <p:spPr>
          <a:xfrm>
            <a:off x="6156708" y="1417065"/>
            <a:ext cx="4942413" cy="790896"/>
          </a:xfrm>
        </p:spPr>
        <p:txBody>
          <a:bodyPr lIns="0"/>
          <a:lstStyle>
            <a:lvl1pPr marL="0" indent="0" algn="l">
              <a:lnSpc>
                <a:spcPct val="100000"/>
              </a:lnSpc>
              <a:buNone/>
              <a:defRPr sz="1800" b="0" i="0">
                <a:solidFill>
                  <a:schemeClr val="bg1"/>
                </a:solidFill>
                <a:latin typeface="Arial" panose="020B0604020202020204" pitchFamily="34" charset="0"/>
                <a:cs typeface="Arial" panose="020B0604020202020204" pitchFamily="34" charset="0"/>
              </a:defRPr>
            </a:lvl1pPr>
            <a:lvl2pPr marL="457200" indent="0" algn="l">
              <a:lnSpc>
                <a:spcPct val="100000"/>
              </a:lnSpc>
              <a:buNone/>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2" name="Text Placeholder 5">
            <a:extLst>
              <a:ext uri="{FF2B5EF4-FFF2-40B4-BE49-F238E27FC236}">
                <a16:creationId xmlns:a16="http://schemas.microsoft.com/office/drawing/2014/main" id="{917924C0-2BB0-4563-4C13-F9B79FD79931}"/>
              </a:ext>
            </a:extLst>
          </p:cNvPr>
          <p:cNvSpPr>
            <a:spLocks noGrp="1"/>
          </p:cNvSpPr>
          <p:nvPr>
            <p:ph type="body" sz="quarter" idx="21" hasCustomPrompt="1"/>
          </p:nvPr>
        </p:nvSpPr>
        <p:spPr>
          <a:xfrm>
            <a:off x="6162641" y="2496510"/>
            <a:ext cx="4942413" cy="492125"/>
          </a:xfrm>
        </p:spPr>
        <p:txBody>
          <a:bodyPr lIns="0"/>
          <a:lstStyle>
            <a:lvl1pPr marL="0" indent="0" algn="l">
              <a:buNone/>
              <a:defRPr b="1" i="0">
                <a:solidFill>
                  <a:schemeClr val="bg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23" name="Text Placeholder 9">
            <a:extLst>
              <a:ext uri="{FF2B5EF4-FFF2-40B4-BE49-F238E27FC236}">
                <a16:creationId xmlns:a16="http://schemas.microsoft.com/office/drawing/2014/main" id="{0C203EED-BF3A-A2AC-C295-9022FE6AA6CE}"/>
              </a:ext>
            </a:extLst>
          </p:cNvPr>
          <p:cNvSpPr>
            <a:spLocks noGrp="1"/>
          </p:cNvSpPr>
          <p:nvPr>
            <p:ph type="body" sz="quarter" idx="22"/>
          </p:nvPr>
        </p:nvSpPr>
        <p:spPr>
          <a:xfrm>
            <a:off x="6156708" y="2988634"/>
            <a:ext cx="4942413" cy="711169"/>
          </a:xfrm>
        </p:spPr>
        <p:txBody>
          <a:bodyPr lIns="0"/>
          <a:lstStyle>
            <a:lvl1pPr marL="0" indent="0" algn="l">
              <a:lnSpc>
                <a:spcPct val="100000"/>
              </a:lnSpc>
              <a:buNone/>
              <a:defRPr sz="1800" b="0" i="0">
                <a:solidFill>
                  <a:schemeClr val="bg1"/>
                </a:solidFill>
                <a:latin typeface="Arial" panose="020B0604020202020204" pitchFamily="34" charset="0"/>
                <a:cs typeface="Arial" panose="020B0604020202020204" pitchFamily="34" charset="0"/>
              </a:defRPr>
            </a:lvl1pPr>
            <a:lvl2pPr algn="l">
              <a:lnSpc>
                <a:spcPct val="100000"/>
              </a:lnSpc>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4" name="Text Placeholder 5">
            <a:extLst>
              <a:ext uri="{FF2B5EF4-FFF2-40B4-BE49-F238E27FC236}">
                <a16:creationId xmlns:a16="http://schemas.microsoft.com/office/drawing/2014/main" id="{9769CB96-72E6-EA84-B1D2-D5321B695CB2}"/>
              </a:ext>
            </a:extLst>
          </p:cNvPr>
          <p:cNvSpPr>
            <a:spLocks noGrp="1"/>
          </p:cNvSpPr>
          <p:nvPr>
            <p:ph type="body" sz="quarter" idx="23" hasCustomPrompt="1"/>
          </p:nvPr>
        </p:nvSpPr>
        <p:spPr>
          <a:xfrm>
            <a:off x="6156708" y="4204714"/>
            <a:ext cx="4948346" cy="492125"/>
          </a:xfrm>
        </p:spPr>
        <p:txBody>
          <a:bodyPr lIns="0"/>
          <a:lstStyle>
            <a:lvl1pPr marL="0" indent="0" algn="l">
              <a:buNone/>
              <a:defRPr b="1" i="0">
                <a:solidFill>
                  <a:schemeClr val="bg1"/>
                </a:solidFill>
                <a:latin typeface="Arial" panose="020B0604020202020204" pitchFamily="34" charset="0"/>
                <a:cs typeface="Arial Black" panose="020B0604020202020204" pitchFamily="34" charset="0"/>
              </a:defRPr>
            </a:lvl1pPr>
          </a:lstStyle>
          <a:p>
            <a:pPr lvl="0"/>
            <a:r>
              <a:rPr lang="en-US" dirty="0"/>
              <a:t>Title Goes Here</a:t>
            </a:r>
          </a:p>
        </p:txBody>
      </p:sp>
      <p:sp>
        <p:nvSpPr>
          <p:cNvPr id="25" name="Text Placeholder 9">
            <a:extLst>
              <a:ext uri="{FF2B5EF4-FFF2-40B4-BE49-F238E27FC236}">
                <a16:creationId xmlns:a16="http://schemas.microsoft.com/office/drawing/2014/main" id="{C31641CC-A6B2-DE71-6E34-9E8D7D61453F}"/>
              </a:ext>
            </a:extLst>
          </p:cNvPr>
          <p:cNvSpPr>
            <a:spLocks noGrp="1"/>
          </p:cNvSpPr>
          <p:nvPr>
            <p:ph type="body" sz="quarter" idx="24"/>
          </p:nvPr>
        </p:nvSpPr>
        <p:spPr>
          <a:xfrm>
            <a:off x="6150775" y="4833979"/>
            <a:ext cx="4942413" cy="712454"/>
          </a:xfrm>
        </p:spPr>
        <p:txBody>
          <a:bodyPr lIns="0"/>
          <a:lstStyle>
            <a:lvl1pPr marL="0" indent="0" algn="l">
              <a:lnSpc>
                <a:spcPct val="100000"/>
              </a:lnSpc>
              <a:buNone/>
              <a:defRPr sz="1800" b="0" i="0">
                <a:solidFill>
                  <a:schemeClr val="bg1"/>
                </a:solidFill>
                <a:latin typeface="Arial" panose="020B0604020202020204" pitchFamily="34" charset="0"/>
                <a:cs typeface="Arial" panose="020B0604020202020204" pitchFamily="34" charset="0"/>
              </a:defRPr>
            </a:lvl1pPr>
            <a:lvl2pPr algn="l">
              <a:lnSpc>
                <a:spcPct val="100000"/>
              </a:lnSpc>
              <a:defRPr sz="1600" b="0" i="0">
                <a:solidFill>
                  <a:schemeClr val="tx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2072566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4A840-F16B-EE95-BE7F-5F7E63B4A0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DD3314-C518-445F-7D39-21CC669B8189}"/>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B0CE66-5E07-C06F-D861-308FC86C47A1}"/>
              </a:ext>
            </a:extLst>
          </p:cNvPr>
          <p:cNvSpPr>
            <a:spLocks noGrp="1"/>
          </p:cNvSpPr>
          <p:nvPr>
            <p:ph type="dt" sz="half" idx="10"/>
          </p:nvPr>
        </p:nvSpPr>
        <p:spPr/>
        <p:txBody>
          <a:bodyPr/>
          <a:lstStyle/>
          <a:p>
            <a:fld id="{091B6283-1F75-F24C-9B36-DF5387CA9455}" type="datetimeFigureOut">
              <a:rPr lang="en-US" smtClean="0"/>
              <a:t>7/29/25</a:t>
            </a:fld>
            <a:endParaRPr lang="en-US"/>
          </a:p>
        </p:txBody>
      </p:sp>
      <p:sp>
        <p:nvSpPr>
          <p:cNvPr id="6" name="Slide Number Placeholder 5">
            <a:extLst>
              <a:ext uri="{FF2B5EF4-FFF2-40B4-BE49-F238E27FC236}">
                <a16:creationId xmlns:a16="http://schemas.microsoft.com/office/drawing/2014/main" id="{1BF9E56D-33D2-B770-E79D-5F6D1AA4FECA}"/>
              </a:ext>
            </a:extLst>
          </p:cNvPr>
          <p:cNvSpPr>
            <a:spLocks noGrp="1"/>
          </p:cNvSpPr>
          <p:nvPr>
            <p:ph type="sldNum" sz="quarter" idx="12"/>
          </p:nvPr>
        </p:nvSpPr>
        <p:spPr/>
        <p:txBody>
          <a:bodyPr/>
          <a:lstStyle/>
          <a:p>
            <a:fld id="{8084A765-C080-334D-AAEB-440BEFF2F582}" type="slidenum">
              <a:rPr lang="en-US" smtClean="0"/>
              <a:t>‹#›</a:t>
            </a:fld>
            <a:endParaRPr lang="en-US"/>
          </a:p>
        </p:txBody>
      </p:sp>
    </p:spTree>
    <p:extLst>
      <p:ext uri="{BB962C8B-B14F-4D97-AF65-F5344CB8AC3E}">
        <p14:creationId xmlns:p14="http://schemas.microsoft.com/office/powerpoint/2010/main" val="4180041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9EB49-5764-BF97-9A09-549CCE465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2644AA-278D-439D-669D-D8DBD4FD1D88}"/>
              </a:ext>
            </a:extLst>
          </p:cNvPr>
          <p:cNvSpPr>
            <a:spLocks noGrp="1"/>
          </p:cNvSpPr>
          <p:nvPr>
            <p:ph sz="half" idx="1"/>
          </p:nvPr>
        </p:nvSpPr>
        <p:spPr>
          <a:xfrm>
            <a:off x="6645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533F04-9F3D-7922-102A-DAE6C701026A}"/>
              </a:ext>
            </a:extLst>
          </p:cNvPr>
          <p:cNvSpPr>
            <a:spLocks noGrp="1"/>
          </p:cNvSpPr>
          <p:nvPr>
            <p:ph sz="half" idx="2"/>
          </p:nvPr>
        </p:nvSpPr>
        <p:spPr>
          <a:xfrm>
            <a:off x="5998575"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B7A8CF-6F06-02F5-B6CC-C7B5FC5503E0}"/>
              </a:ext>
            </a:extLst>
          </p:cNvPr>
          <p:cNvSpPr>
            <a:spLocks noGrp="1"/>
          </p:cNvSpPr>
          <p:nvPr>
            <p:ph type="dt" sz="half" idx="10"/>
          </p:nvPr>
        </p:nvSpPr>
        <p:spPr/>
        <p:txBody>
          <a:bodyPr/>
          <a:lstStyle/>
          <a:p>
            <a:fld id="{091B6283-1F75-F24C-9B36-DF5387CA9455}" type="datetimeFigureOut">
              <a:rPr lang="en-US" smtClean="0"/>
              <a:t>7/29/25</a:t>
            </a:fld>
            <a:endParaRPr lang="en-US"/>
          </a:p>
        </p:txBody>
      </p:sp>
      <p:sp>
        <p:nvSpPr>
          <p:cNvPr id="7" name="Slide Number Placeholder 6">
            <a:extLst>
              <a:ext uri="{FF2B5EF4-FFF2-40B4-BE49-F238E27FC236}">
                <a16:creationId xmlns:a16="http://schemas.microsoft.com/office/drawing/2014/main" id="{FD2D682D-1B29-386D-2767-5BD4B5EA558F}"/>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8" name="Rectangle 7">
            <a:extLst>
              <a:ext uri="{FF2B5EF4-FFF2-40B4-BE49-F238E27FC236}">
                <a16:creationId xmlns:a16="http://schemas.microsoft.com/office/drawing/2014/main" id="{05A47454-9A0B-08D7-1063-1749FEFAC8DB}"/>
              </a:ext>
            </a:extLst>
          </p:cNvPr>
          <p:cNvSpPr/>
          <p:nvPr userDrawn="1"/>
        </p:nvSpPr>
        <p:spPr>
          <a:xfrm>
            <a:off x="790075" y="1395663"/>
            <a:ext cx="817344" cy="96253"/>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350097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2B42-730B-DE42-9F04-CB17BA230E94}"/>
              </a:ext>
            </a:extLst>
          </p:cNvPr>
          <p:cNvSpPr>
            <a:spLocks noGrp="1"/>
          </p:cNvSpPr>
          <p:nvPr>
            <p:ph type="title"/>
          </p:nvPr>
        </p:nvSpPr>
        <p:spPr>
          <a:xfrm>
            <a:off x="666163"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2373F-0D16-F967-EE2B-FDAFED763858}"/>
              </a:ext>
            </a:extLst>
          </p:cNvPr>
          <p:cNvSpPr>
            <a:spLocks noGrp="1"/>
          </p:cNvSpPr>
          <p:nvPr>
            <p:ph type="body" idx="1"/>
          </p:nvPr>
        </p:nvSpPr>
        <p:spPr>
          <a:xfrm>
            <a:off x="666163"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CE9FAD-8AE7-C1E5-7029-DB72C18BE8F8}"/>
              </a:ext>
            </a:extLst>
          </p:cNvPr>
          <p:cNvSpPr>
            <a:spLocks noGrp="1"/>
          </p:cNvSpPr>
          <p:nvPr>
            <p:ph sz="half" idx="2"/>
          </p:nvPr>
        </p:nvSpPr>
        <p:spPr>
          <a:xfrm>
            <a:off x="666163"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3B0090-B29F-4212-68DE-4D70F69771BF}"/>
              </a:ext>
            </a:extLst>
          </p:cNvPr>
          <p:cNvSpPr>
            <a:spLocks noGrp="1"/>
          </p:cNvSpPr>
          <p:nvPr>
            <p:ph type="body" sz="quarter" idx="3"/>
          </p:nvPr>
        </p:nvSpPr>
        <p:spPr>
          <a:xfrm>
            <a:off x="5998575"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E91BDA-06DE-94E0-CD84-9CD13227DF84}"/>
              </a:ext>
            </a:extLst>
          </p:cNvPr>
          <p:cNvSpPr>
            <a:spLocks noGrp="1"/>
          </p:cNvSpPr>
          <p:nvPr>
            <p:ph sz="quarter" idx="4"/>
          </p:nvPr>
        </p:nvSpPr>
        <p:spPr>
          <a:xfrm>
            <a:off x="599857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908373-775D-708F-7494-FC3C6D7769FC}"/>
              </a:ext>
            </a:extLst>
          </p:cNvPr>
          <p:cNvSpPr>
            <a:spLocks noGrp="1"/>
          </p:cNvSpPr>
          <p:nvPr>
            <p:ph type="dt" sz="half" idx="10"/>
          </p:nvPr>
        </p:nvSpPr>
        <p:spPr/>
        <p:txBody>
          <a:bodyPr/>
          <a:lstStyle/>
          <a:p>
            <a:fld id="{091B6283-1F75-F24C-9B36-DF5387CA9455}" type="datetimeFigureOut">
              <a:rPr lang="en-US" smtClean="0"/>
              <a:t>7/29/25</a:t>
            </a:fld>
            <a:endParaRPr lang="en-US"/>
          </a:p>
        </p:txBody>
      </p:sp>
      <p:sp>
        <p:nvSpPr>
          <p:cNvPr id="9" name="Slide Number Placeholder 8">
            <a:extLst>
              <a:ext uri="{FF2B5EF4-FFF2-40B4-BE49-F238E27FC236}">
                <a16:creationId xmlns:a16="http://schemas.microsoft.com/office/drawing/2014/main" id="{4D776CC8-EAC1-C157-A37D-2B3616C95685}"/>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12" name="Rectangle 11">
            <a:extLst>
              <a:ext uri="{FF2B5EF4-FFF2-40B4-BE49-F238E27FC236}">
                <a16:creationId xmlns:a16="http://schemas.microsoft.com/office/drawing/2014/main" id="{395F1292-34ED-EF1E-FFEB-218FD6A61862}"/>
              </a:ext>
            </a:extLst>
          </p:cNvPr>
          <p:cNvSpPr/>
          <p:nvPr userDrawn="1"/>
        </p:nvSpPr>
        <p:spPr>
          <a:xfrm>
            <a:off x="790075" y="1395663"/>
            <a:ext cx="817344" cy="96253"/>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226508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964C-7260-CC84-7FCC-C837D92E0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E8F3759-5139-F76B-7F8D-3A302DF09F51}"/>
              </a:ext>
            </a:extLst>
          </p:cNvPr>
          <p:cNvSpPr>
            <a:spLocks noGrp="1"/>
          </p:cNvSpPr>
          <p:nvPr>
            <p:ph type="dt" sz="half" idx="10"/>
          </p:nvPr>
        </p:nvSpPr>
        <p:spPr/>
        <p:txBody>
          <a:bodyPr/>
          <a:lstStyle/>
          <a:p>
            <a:fld id="{091B6283-1F75-F24C-9B36-DF5387CA9455}" type="datetimeFigureOut">
              <a:rPr lang="en-US" smtClean="0"/>
              <a:t>7/29/25</a:t>
            </a:fld>
            <a:endParaRPr lang="en-US"/>
          </a:p>
        </p:txBody>
      </p:sp>
      <p:sp>
        <p:nvSpPr>
          <p:cNvPr id="5" name="Slide Number Placeholder 4">
            <a:extLst>
              <a:ext uri="{FF2B5EF4-FFF2-40B4-BE49-F238E27FC236}">
                <a16:creationId xmlns:a16="http://schemas.microsoft.com/office/drawing/2014/main" id="{CB4850DE-F9EB-8DD2-2B34-440F3CCA0AA2}"/>
              </a:ext>
            </a:extLst>
          </p:cNvPr>
          <p:cNvSpPr>
            <a:spLocks noGrp="1"/>
          </p:cNvSpPr>
          <p:nvPr>
            <p:ph type="sldNum" sz="quarter" idx="12"/>
          </p:nvPr>
        </p:nvSpPr>
        <p:spPr/>
        <p:txBody>
          <a:bodyPr/>
          <a:lstStyle/>
          <a:p>
            <a:fld id="{8084A765-C080-334D-AAEB-440BEFF2F582}" type="slidenum">
              <a:rPr lang="en-US" smtClean="0"/>
              <a:t>‹#›</a:t>
            </a:fld>
            <a:endParaRPr lang="en-US"/>
          </a:p>
        </p:txBody>
      </p:sp>
      <p:sp>
        <p:nvSpPr>
          <p:cNvPr id="6" name="Rectangle 5">
            <a:extLst>
              <a:ext uri="{FF2B5EF4-FFF2-40B4-BE49-F238E27FC236}">
                <a16:creationId xmlns:a16="http://schemas.microsoft.com/office/drawing/2014/main" id="{3A6928FA-4B02-380F-0F44-3C33E2DAB473}"/>
              </a:ext>
            </a:extLst>
          </p:cNvPr>
          <p:cNvSpPr/>
          <p:nvPr userDrawn="1"/>
        </p:nvSpPr>
        <p:spPr>
          <a:xfrm>
            <a:off x="790075" y="1395663"/>
            <a:ext cx="817344" cy="96253"/>
          </a:xfrm>
          <a:prstGeom prst="rect">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3545166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714346-9D3F-894B-49BE-73E305D9768C}"/>
              </a:ext>
            </a:extLst>
          </p:cNvPr>
          <p:cNvPicPr>
            <a:picLocks noChangeAspect="1"/>
          </p:cNvPicPr>
          <p:nvPr userDrawn="1"/>
        </p:nvPicPr>
        <p:blipFill rotWithShape="1">
          <a:blip r:embed="rId15"/>
          <a:srcRect l="1" r="735" b="1414"/>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870CD88-DFFA-9E0B-6A00-63E703A50B91}"/>
              </a:ext>
            </a:extLst>
          </p:cNvPr>
          <p:cNvSpPr>
            <a:spLocks noGrp="1"/>
          </p:cNvSpPr>
          <p:nvPr>
            <p:ph type="title"/>
          </p:nvPr>
        </p:nvSpPr>
        <p:spPr>
          <a:xfrm>
            <a:off x="664578"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6A9840-0042-A258-5487-50F0006C3CBD}"/>
              </a:ext>
            </a:extLst>
          </p:cNvPr>
          <p:cNvSpPr>
            <a:spLocks noGrp="1"/>
          </p:cNvSpPr>
          <p:nvPr>
            <p:ph type="body" idx="1"/>
          </p:nvPr>
        </p:nvSpPr>
        <p:spPr>
          <a:xfrm>
            <a:off x="664578"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6C4AB1-AD39-2A60-B1B7-BF28EAAD4049}"/>
              </a:ext>
            </a:extLst>
          </p:cNvPr>
          <p:cNvSpPr>
            <a:spLocks noGrp="1"/>
          </p:cNvSpPr>
          <p:nvPr>
            <p:ph type="dt" sz="half" idx="2"/>
          </p:nvPr>
        </p:nvSpPr>
        <p:spPr>
          <a:xfrm>
            <a:off x="7845392" y="6356350"/>
            <a:ext cx="2743200" cy="365125"/>
          </a:xfrm>
          <a:prstGeom prst="rect">
            <a:avLst/>
          </a:prstGeom>
        </p:spPr>
        <p:txBody>
          <a:bodyPr vert="horz" lIns="91440" tIns="45720" rIns="91440" bIns="45720" rtlCol="0" anchor="ctr"/>
          <a:lstStyle>
            <a:lvl1pPr algn="r">
              <a:defRPr sz="1100" b="0" i="0">
                <a:solidFill>
                  <a:schemeClr val="bg1"/>
                </a:solidFill>
                <a:latin typeface="Arial" panose="020B0604020202020204" pitchFamily="34" charset="0"/>
              </a:defRPr>
            </a:lvl1pPr>
          </a:lstStyle>
          <a:p>
            <a:fld id="{091B6283-1F75-F24C-9B36-DF5387CA9455}" type="datetimeFigureOut">
              <a:rPr lang="en-US" smtClean="0"/>
              <a:pPr/>
              <a:t>7/29/25</a:t>
            </a:fld>
            <a:endParaRPr lang="en-US" dirty="0"/>
          </a:p>
        </p:txBody>
      </p:sp>
      <p:sp>
        <p:nvSpPr>
          <p:cNvPr id="6" name="Slide Number Placeholder 5">
            <a:extLst>
              <a:ext uri="{FF2B5EF4-FFF2-40B4-BE49-F238E27FC236}">
                <a16:creationId xmlns:a16="http://schemas.microsoft.com/office/drawing/2014/main" id="{FB95073C-605E-9BB0-E448-8D03E3328428}"/>
              </a:ext>
            </a:extLst>
          </p:cNvPr>
          <p:cNvSpPr>
            <a:spLocks noGrp="1"/>
          </p:cNvSpPr>
          <p:nvPr>
            <p:ph type="sldNum" sz="quarter" idx="4"/>
          </p:nvPr>
        </p:nvSpPr>
        <p:spPr>
          <a:xfrm>
            <a:off x="10895798" y="6356350"/>
            <a:ext cx="458002" cy="365125"/>
          </a:xfrm>
          <a:prstGeom prst="rect">
            <a:avLst/>
          </a:prstGeom>
        </p:spPr>
        <p:txBody>
          <a:bodyPr vert="horz" lIns="91440" tIns="45720" rIns="91440" bIns="45720" rtlCol="0" anchor="ctr"/>
          <a:lstStyle>
            <a:lvl1pPr algn="r">
              <a:defRPr sz="1100" b="0" i="0">
                <a:solidFill>
                  <a:schemeClr val="bg1"/>
                </a:solidFill>
                <a:latin typeface="Arial" panose="020B0604020202020204" pitchFamily="34" charset="0"/>
              </a:defRPr>
            </a:lvl1pPr>
          </a:lstStyle>
          <a:p>
            <a:fld id="{8084A765-C080-334D-AAEB-440BEFF2F582}" type="slidenum">
              <a:rPr lang="en-US" smtClean="0"/>
              <a:pPr/>
              <a:t>‹#›</a:t>
            </a:fld>
            <a:endParaRPr lang="en-US" dirty="0"/>
          </a:p>
        </p:txBody>
      </p:sp>
      <p:pic>
        <p:nvPicPr>
          <p:cNvPr id="11" name="Picture 10">
            <a:extLst>
              <a:ext uri="{FF2B5EF4-FFF2-40B4-BE49-F238E27FC236}">
                <a16:creationId xmlns:a16="http://schemas.microsoft.com/office/drawing/2014/main" id="{53663935-D726-D2DD-9C06-CA0F1614B97D}"/>
              </a:ext>
            </a:extLst>
          </p:cNvPr>
          <p:cNvPicPr>
            <a:picLocks noChangeAspect="1"/>
          </p:cNvPicPr>
          <p:nvPr userDrawn="1"/>
        </p:nvPicPr>
        <p:blipFill>
          <a:blip r:embed="rId16"/>
          <a:stretch>
            <a:fillRect/>
          </a:stretch>
        </p:blipFill>
        <p:spPr>
          <a:xfrm>
            <a:off x="838200" y="6403252"/>
            <a:ext cx="4062266" cy="271320"/>
          </a:xfrm>
          <a:prstGeom prst="rect">
            <a:avLst/>
          </a:prstGeom>
        </p:spPr>
      </p:pic>
    </p:spTree>
    <p:extLst>
      <p:ext uri="{BB962C8B-B14F-4D97-AF65-F5344CB8AC3E}">
        <p14:creationId xmlns:p14="http://schemas.microsoft.com/office/powerpoint/2010/main" val="636422780"/>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61" r:id="rId13"/>
  </p:sldLayoutIdLst>
  <p:txStyles>
    <p:titleStyle>
      <a:lvl1pPr algn="l" defTabSz="914400" rtl="0" eaLnBrk="1" latinLnBrk="0" hangingPunct="1">
        <a:lnSpc>
          <a:spcPct val="90000"/>
        </a:lnSpc>
        <a:spcBef>
          <a:spcPct val="0"/>
        </a:spcBef>
        <a:buNone/>
        <a:defRPr sz="4400" b="1" i="0" kern="1200" spc="-15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nam02.safelinks.protection.outlook.com/?url=https%3A%2F%2Fwww.youtube.com%2Fwatch%3Fv%3DAi2wVbWh4ic&amp;data=05%7C02%7Csfuller%40whoi.edu%7Ce20e98173e8f40bde9ff08ddbd7b238f%7Cd44c5cc6d18c46cc8abd4fdf5b6e5944%7C0%7C0%7C638875058780139192%7CUnknown%7CTWFpbGZsb3d8eyJFbXB0eU1hcGkiOnRydWUsIlYiOiIwLjAuMDAwMCIsIlAiOiJXaW4zMiIsIkFOIjoiTWFpbCIsIldUIjoyfQ%3D%3D%7C0%7C%7C%7C&amp;sdata=693U7PkXPof2igLFhBiJwJCqa%2FEDy556Yg9KBh5bIaw%3D&amp;reserved=0"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s://www.youtube.com/watch?v=WDl0HMxgxhI"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3" Type="http://schemas.openxmlformats.org/officeDocument/2006/relationships/image" Target="../media/image19.jpeg"/><Relationship Id="rId18" Type="http://schemas.openxmlformats.org/officeDocument/2006/relationships/image" Target="../media/image24.jpeg"/><Relationship Id="rId26" Type="http://schemas.openxmlformats.org/officeDocument/2006/relationships/image" Target="../media/image32.JPG"/><Relationship Id="rId39" Type="http://schemas.openxmlformats.org/officeDocument/2006/relationships/image" Target="../media/image45.jpg"/><Relationship Id="rId21" Type="http://schemas.openxmlformats.org/officeDocument/2006/relationships/image" Target="../media/image27.jpeg"/><Relationship Id="rId34" Type="http://schemas.openxmlformats.org/officeDocument/2006/relationships/image" Target="../media/image40.jpeg"/><Relationship Id="rId7" Type="http://schemas.openxmlformats.org/officeDocument/2006/relationships/image" Target="../media/image13.jpg"/><Relationship Id="rId12" Type="http://schemas.openxmlformats.org/officeDocument/2006/relationships/image" Target="../media/image18.jpeg"/><Relationship Id="rId17" Type="http://schemas.openxmlformats.org/officeDocument/2006/relationships/image" Target="../media/image23.jpeg"/><Relationship Id="rId25" Type="http://schemas.openxmlformats.org/officeDocument/2006/relationships/image" Target="../media/image31.JPG"/><Relationship Id="rId33" Type="http://schemas.openxmlformats.org/officeDocument/2006/relationships/image" Target="../media/image39.jpg"/><Relationship Id="rId38" Type="http://schemas.openxmlformats.org/officeDocument/2006/relationships/image" Target="../media/image44.jpeg"/><Relationship Id="rId2" Type="http://schemas.openxmlformats.org/officeDocument/2006/relationships/notesSlide" Target="../notesSlides/notesSlide8.xml"/><Relationship Id="rId16" Type="http://schemas.openxmlformats.org/officeDocument/2006/relationships/image" Target="../media/image22.jpeg"/><Relationship Id="rId20" Type="http://schemas.openxmlformats.org/officeDocument/2006/relationships/image" Target="../media/image26.jpeg"/><Relationship Id="rId29"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7.jpeg"/><Relationship Id="rId24" Type="http://schemas.openxmlformats.org/officeDocument/2006/relationships/image" Target="../media/image30.jpeg"/><Relationship Id="rId32" Type="http://schemas.openxmlformats.org/officeDocument/2006/relationships/image" Target="../media/image38.jpeg"/><Relationship Id="rId37" Type="http://schemas.openxmlformats.org/officeDocument/2006/relationships/image" Target="../media/image43.jpeg"/><Relationship Id="rId40" Type="http://schemas.openxmlformats.org/officeDocument/2006/relationships/image" Target="../media/image46.jpg"/><Relationship Id="rId5" Type="http://schemas.openxmlformats.org/officeDocument/2006/relationships/image" Target="../media/image8.png"/><Relationship Id="rId15" Type="http://schemas.openxmlformats.org/officeDocument/2006/relationships/image" Target="../media/image21.jpeg"/><Relationship Id="rId23" Type="http://schemas.openxmlformats.org/officeDocument/2006/relationships/image" Target="../media/image29.png"/><Relationship Id="rId28" Type="http://schemas.openxmlformats.org/officeDocument/2006/relationships/image" Target="../media/image34.JPG"/><Relationship Id="rId36" Type="http://schemas.openxmlformats.org/officeDocument/2006/relationships/image" Target="../media/image42.jpeg"/><Relationship Id="rId10" Type="http://schemas.openxmlformats.org/officeDocument/2006/relationships/image" Target="../media/image16.jpeg"/><Relationship Id="rId19" Type="http://schemas.openxmlformats.org/officeDocument/2006/relationships/image" Target="../media/image25.jpg"/><Relationship Id="rId31" Type="http://schemas.openxmlformats.org/officeDocument/2006/relationships/image" Target="../media/image37.jpeg"/><Relationship Id="rId4" Type="http://schemas.openxmlformats.org/officeDocument/2006/relationships/image" Target="../media/image12.JPG"/><Relationship Id="rId9" Type="http://schemas.openxmlformats.org/officeDocument/2006/relationships/image" Target="../media/image15.JPG"/><Relationship Id="rId14" Type="http://schemas.openxmlformats.org/officeDocument/2006/relationships/image" Target="../media/image20.jpg"/><Relationship Id="rId22" Type="http://schemas.openxmlformats.org/officeDocument/2006/relationships/image" Target="../media/image28.jpeg"/><Relationship Id="rId27" Type="http://schemas.openxmlformats.org/officeDocument/2006/relationships/image" Target="../media/image33.JPG"/><Relationship Id="rId30" Type="http://schemas.openxmlformats.org/officeDocument/2006/relationships/image" Target="../media/image36.jpeg"/><Relationship Id="rId35" Type="http://schemas.openxmlformats.org/officeDocument/2006/relationships/image" Target="../media/image41.jpeg"/><Relationship Id="rId8" Type="http://schemas.openxmlformats.org/officeDocument/2006/relationships/image" Target="../media/image14.jpg"/><Relationship Id="rId3"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65046D7-3341-E23F-D29B-E7D238723BC0}"/>
              </a:ext>
            </a:extLst>
          </p:cNvPr>
          <p:cNvSpPr>
            <a:spLocks noGrp="1"/>
          </p:cNvSpPr>
          <p:nvPr>
            <p:ph type="title" idx="4294967295"/>
          </p:nvPr>
        </p:nvSpPr>
        <p:spPr>
          <a:xfrm>
            <a:off x="0" y="184150"/>
            <a:ext cx="12192000" cy="1325563"/>
          </a:xfrm>
        </p:spPr>
        <p:txBody>
          <a:bodyPr>
            <a:normAutofit/>
          </a:bodyPr>
          <a:lstStyle/>
          <a:p>
            <a:pPr algn="ctr"/>
            <a:r>
              <a:rPr lang="en-US" sz="4000" u="sng" dirty="0">
                <a:solidFill>
                  <a:schemeClr val="tx1"/>
                </a:solidFill>
              </a:rPr>
              <a:t>R</a:t>
            </a:r>
            <a:r>
              <a:rPr lang="en-US" sz="4000" dirty="0">
                <a:solidFill>
                  <a:schemeClr val="tx1"/>
                </a:solidFill>
              </a:rPr>
              <a:t>esearch </a:t>
            </a:r>
            <a:r>
              <a:rPr lang="en-US" sz="4000" u="sng" dirty="0">
                <a:solidFill>
                  <a:schemeClr val="tx1"/>
                </a:solidFill>
              </a:rPr>
              <a:t>V</a:t>
            </a:r>
            <a:r>
              <a:rPr lang="en-US" sz="4000" dirty="0">
                <a:solidFill>
                  <a:schemeClr val="tx1"/>
                </a:solidFill>
              </a:rPr>
              <a:t>essel </a:t>
            </a:r>
            <a:r>
              <a:rPr lang="en-US" sz="4000" u="sng" dirty="0">
                <a:solidFill>
                  <a:schemeClr val="tx1"/>
                </a:solidFill>
              </a:rPr>
              <a:t>T</a:t>
            </a:r>
            <a:r>
              <a:rPr lang="en-US" sz="4000" dirty="0">
                <a:solidFill>
                  <a:schemeClr val="tx1"/>
                </a:solidFill>
              </a:rPr>
              <a:t>echnical </a:t>
            </a:r>
            <a:r>
              <a:rPr lang="en-US" sz="4000" u="sng" dirty="0">
                <a:solidFill>
                  <a:schemeClr val="tx1"/>
                </a:solidFill>
              </a:rPr>
              <a:t>E</a:t>
            </a:r>
            <a:r>
              <a:rPr lang="en-US" sz="4000" dirty="0">
                <a:solidFill>
                  <a:schemeClr val="tx1"/>
                </a:solidFill>
              </a:rPr>
              <a:t>nhancement </a:t>
            </a:r>
            <a:r>
              <a:rPr lang="en-US" sz="4000" u="sng" dirty="0">
                <a:solidFill>
                  <a:schemeClr val="tx1"/>
                </a:solidFill>
              </a:rPr>
              <a:t>C</a:t>
            </a:r>
            <a:r>
              <a:rPr lang="en-US" sz="4000" dirty="0">
                <a:solidFill>
                  <a:schemeClr val="tx1"/>
                </a:solidFill>
              </a:rPr>
              <a:t>ommittee</a:t>
            </a:r>
          </a:p>
        </p:txBody>
      </p:sp>
      <p:sp>
        <p:nvSpPr>
          <p:cNvPr id="5" name="Content Placeholder 4">
            <a:extLst>
              <a:ext uri="{FF2B5EF4-FFF2-40B4-BE49-F238E27FC236}">
                <a16:creationId xmlns:a16="http://schemas.microsoft.com/office/drawing/2014/main" id="{D237C485-0A1D-576B-90AB-5921F51BC94C}"/>
              </a:ext>
            </a:extLst>
          </p:cNvPr>
          <p:cNvSpPr>
            <a:spLocks noGrp="1"/>
          </p:cNvSpPr>
          <p:nvPr>
            <p:ph idx="4294967295"/>
          </p:nvPr>
        </p:nvSpPr>
        <p:spPr>
          <a:xfrm>
            <a:off x="1676400" y="1509713"/>
            <a:ext cx="10515600" cy="4208462"/>
          </a:xfrm>
        </p:spPr>
        <p:txBody>
          <a:bodyPr>
            <a:normAutofit/>
          </a:bodyPr>
          <a:lstStyle/>
          <a:p>
            <a:pPr marL="457200" indent="-457200">
              <a:lnSpc>
                <a:spcPct val="150000"/>
              </a:lnSpc>
              <a:buFont typeface="Arial" panose="020B0604020202020204" pitchFamily="34" charset="0"/>
              <a:buChar char="•"/>
            </a:pPr>
            <a:r>
              <a:rPr lang="en-US" dirty="0">
                <a:solidFill>
                  <a:schemeClr val="tx1"/>
                </a:solidFill>
              </a:rPr>
              <a:t>General Updates and Considerations</a:t>
            </a:r>
          </a:p>
          <a:p>
            <a:pPr marL="457200" indent="-457200">
              <a:lnSpc>
                <a:spcPct val="100000"/>
              </a:lnSpc>
              <a:spcAft>
                <a:spcPts val="600"/>
              </a:spcAft>
              <a:buFont typeface="Arial" panose="020B0604020202020204" pitchFamily="34" charset="0"/>
              <a:buChar char="•"/>
            </a:pPr>
            <a:r>
              <a:rPr lang="en-US" dirty="0">
                <a:solidFill>
                  <a:schemeClr val="tx1"/>
                </a:solidFill>
              </a:rPr>
              <a:t>Subcommittee Updates:</a:t>
            </a:r>
          </a:p>
          <a:p>
            <a:pPr marL="914400" lvl="1" indent="-457200">
              <a:lnSpc>
                <a:spcPct val="100000"/>
              </a:lnSpc>
              <a:spcAft>
                <a:spcPts val="600"/>
              </a:spcAft>
              <a:buFont typeface="Arial" panose="020B0604020202020204" pitchFamily="34" charset="0"/>
              <a:buChar char="•"/>
            </a:pPr>
            <a:r>
              <a:rPr lang="en-US" sz="2800" dirty="0" err="1">
                <a:solidFill>
                  <a:schemeClr val="tx1"/>
                </a:solidFill>
              </a:rPr>
              <a:t>SatNag</a:t>
            </a:r>
            <a:r>
              <a:rPr lang="en-US" sz="2800" dirty="0">
                <a:solidFill>
                  <a:schemeClr val="tx1"/>
                </a:solidFill>
              </a:rPr>
              <a:t> – Satellite Network Advisory Group</a:t>
            </a:r>
          </a:p>
          <a:p>
            <a:pPr marL="914400" lvl="1" indent="-457200">
              <a:lnSpc>
                <a:spcPct val="100000"/>
              </a:lnSpc>
              <a:spcAft>
                <a:spcPts val="600"/>
              </a:spcAft>
              <a:buFont typeface="Arial" panose="020B0604020202020204" pitchFamily="34" charset="0"/>
              <a:buChar char="•"/>
            </a:pPr>
            <a:r>
              <a:rPr lang="en-US" sz="2800" dirty="0">
                <a:solidFill>
                  <a:schemeClr val="tx1"/>
                </a:solidFill>
              </a:rPr>
              <a:t>CIWG – Cyber Infrastructure Working Group</a:t>
            </a:r>
          </a:p>
          <a:p>
            <a:pPr marL="914400" lvl="1" indent="-457200">
              <a:lnSpc>
                <a:spcPct val="100000"/>
              </a:lnSpc>
              <a:spcAft>
                <a:spcPts val="600"/>
              </a:spcAft>
              <a:buFont typeface="Arial" panose="020B0604020202020204" pitchFamily="34" charset="0"/>
              <a:buChar char="•"/>
            </a:pPr>
            <a:r>
              <a:rPr lang="en-US" sz="2800" dirty="0">
                <a:solidFill>
                  <a:schemeClr val="tx1"/>
                </a:solidFill>
              </a:rPr>
              <a:t>Tech Training – “What Went Wrong Wednesdays”</a:t>
            </a:r>
          </a:p>
          <a:p>
            <a:pPr marL="914400" lvl="1" indent="-457200">
              <a:lnSpc>
                <a:spcPct val="100000"/>
              </a:lnSpc>
              <a:spcAft>
                <a:spcPts val="600"/>
              </a:spcAft>
              <a:buFont typeface="Arial" panose="020B0604020202020204" pitchFamily="34" charset="0"/>
              <a:buChar char="•"/>
            </a:pPr>
            <a:r>
              <a:rPr lang="en-US" sz="2800" dirty="0">
                <a:solidFill>
                  <a:schemeClr val="tx1"/>
                </a:solidFill>
              </a:rPr>
              <a:t>MAC – Multibeam Advisory Committee</a:t>
            </a:r>
          </a:p>
          <a:p>
            <a:pPr marL="914400" lvl="1" indent="-457200">
              <a:lnSpc>
                <a:spcPct val="100000"/>
              </a:lnSpc>
              <a:spcAft>
                <a:spcPts val="600"/>
              </a:spcAft>
              <a:buFont typeface="Arial" panose="020B0604020202020204" pitchFamily="34" charset="0"/>
              <a:buChar char="•"/>
            </a:pPr>
            <a:r>
              <a:rPr lang="en-US" sz="2800" dirty="0"/>
              <a:t>Working Group</a:t>
            </a:r>
          </a:p>
        </p:txBody>
      </p:sp>
      <p:sp>
        <p:nvSpPr>
          <p:cNvPr id="13" name="TextBox 12">
            <a:extLst>
              <a:ext uri="{FF2B5EF4-FFF2-40B4-BE49-F238E27FC236}">
                <a16:creationId xmlns:a16="http://schemas.microsoft.com/office/drawing/2014/main" id="{4DAC4FA5-14AF-EF92-2327-F48B47D16A22}"/>
              </a:ext>
            </a:extLst>
          </p:cNvPr>
          <p:cNvSpPr txBox="1"/>
          <p:nvPr/>
        </p:nvSpPr>
        <p:spPr>
          <a:xfrm>
            <a:off x="0" y="5506398"/>
            <a:ext cx="12192000" cy="1363851"/>
          </a:xfrm>
          <a:prstGeom prst="rect">
            <a:avLst/>
          </a:prstGeom>
          <a:solidFill>
            <a:schemeClr val="bg1"/>
          </a:solidFill>
        </p:spPr>
        <p:txBody>
          <a:bodyPr wrap="square" rtlCol="0">
            <a:spAutoFit/>
          </a:bodyPr>
          <a:lstStyle/>
          <a:p>
            <a:endParaRPr lang="en-US" dirty="0"/>
          </a:p>
        </p:txBody>
      </p:sp>
      <p:pic>
        <p:nvPicPr>
          <p:cNvPr id="8" name="Picture 7" descr="A yellow rope with a logo of a ship&#10;&#10;Description automatically generated">
            <a:extLst>
              <a:ext uri="{FF2B5EF4-FFF2-40B4-BE49-F238E27FC236}">
                <a16:creationId xmlns:a16="http://schemas.microsoft.com/office/drawing/2014/main" id="{76D1ECAC-4ABA-4619-0147-8956D0567B00}"/>
              </a:ext>
            </a:extLst>
          </p:cNvPr>
          <p:cNvPicPr>
            <a:picLocks noChangeAspect="1"/>
          </p:cNvPicPr>
          <p:nvPr/>
        </p:nvPicPr>
        <p:blipFill>
          <a:blip r:embed="rId3"/>
          <a:stretch>
            <a:fillRect/>
          </a:stretch>
        </p:blipFill>
        <p:spPr>
          <a:xfrm>
            <a:off x="3842952" y="5221850"/>
            <a:ext cx="1648400" cy="1648400"/>
          </a:xfrm>
          <a:prstGeom prst="rect">
            <a:avLst/>
          </a:prstGeom>
        </p:spPr>
      </p:pic>
      <p:pic>
        <p:nvPicPr>
          <p:cNvPr id="12" name="Picture 11" descr="A circular logo with a ship in the middle&#10;&#10;Description automatically generated">
            <a:extLst>
              <a:ext uri="{FF2B5EF4-FFF2-40B4-BE49-F238E27FC236}">
                <a16:creationId xmlns:a16="http://schemas.microsoft.com/office/drawing/2014/main" id="{CA6CBB54-635F-4878-23C0-C063A94FADDC}"/>
              </a:ext>
            </a:extLst>
          </p:cNvPr>
          <p:cNvPicPr>
            <a:picLocks noChangeAspect="1"/>
          </p:cNvPicPr>
          <p:nvPr/>
        </p:nvPicPr>
        <p:blipFill>
          <a:blip r:embed="rId4"/>
          <a:stretch>
            <a:fillRect/>
          </a:stretch>
        </p:blipFill>
        <p:spPr>
          <a:xfrm>
            <a:off x="6441053" y="5221851"/>
            <a:ext cx="1651648" cy="1651648"/>
          </a:xfrm>
          <a:prstGeom prst="rect">
            <a:avLst/>
          </a:prstGeom>
        </p:spPr>
      </p:pic>
      <p:sp>
        <p:nvSpPr>
          <p:cNvPr id="2" name="TextBox 1">
            <a:extLst>
              <a:ext uri="{FF2B5EF4-FFF2-40B4-BE49-F238E27FC236}">
                <a16:creationId xmlns:a16="http://schemas.microsoft.com/office/drawing/2014/main" id="{D276D038-7DE0-D27D-8648-C47A56FD1C2C}"/>
              </a:ext>
            </a:extLst>
          </p:cNvPr>
          <p:cNvSpPr txBox="1"/>
          <p:nvPr/>
        </p:nvSpPr>
        <p:spPr>
          <a:xfrm>
            <a:off x="0" y="6488668"/>
            <a:ext cx="1345240" cy="369332"/>
          </a:xfrm>
          <a:prstGeom prst="rect">
            <a:avLst/>
          </a:prstGeom>
          <a:noFill/>
        </p:spPr>
        <p:txBody>
          <a:bodyPr wrap="none" rtlCol="0">
            <a:spAutoFit/>
          </a:bodyPr>
          <a:lstStyle/>
          <a:p>
            <a:r>
              <a:rPr lang="en-US" dirty="0"/>
              <a:t>11 July 2025</a:t>
            </a:r>
          </a:p>
        </p:txBody>
      </p:sp>
    </p:spTree>
    <p:extLst>
      <p:ext uri="{BB962C8B-B14F-4D97-AF65-F5344CB8AC3E}">
        <p14:creationId xmlns:p14="http://schemas.microsoft.com/office/powerpoint/2010/main" val="2787847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1ADF9-2317-CF9F-AA54-B12DA9576A7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B81A703-8846-08D0-FBD2-BAEC7ECF2CBF}"/>
              </a:ext>
            </a:extLst>
          </p:cNvPr>
          <p:cNvSpPr>
            <a:spLocks noGrp="1"/>
          </p:cNvSpPr>
          <p:nvPr>
            <p:ph type="title" idx="4294967295"/>
          </p:nvPr>
        </p:nvSpPr>
        <p:spPr>
          <a:xfrm>
            <a:off x="0" y="184150"/>
            <a:ext cx="12192000" cy="1325563"/>
          </a:xfrm>
        </p:spPr>
        <p:txBody>
          <a:bodyPr>
            <a:normAutofit/>
          </a:bodyPr>
          <a:lstStyle/>
          <a:p>
            <a:pPr algn="ctr"/>
            <a:r>
              <a:rPr lang="en-US" sz="4000" dirty="0">
                <a:solidFill>
                  <a:schemeClr val="tx1"/>
                </a:solidFill>
              </a:rPr>
              <a:t>RVTEC: General Updates</a:t>
            </a:r>
          </a:p>
        </p:txBody>
      </p:sp>
      <p:sp>
        <p:nvSpPr>
          <p:cNvPr id="5" name="Content Placeholder 4">
            <a:extLst>
              <a:ext uri="{FF2B5EF4-FFF2-40B4-BE49-F238E27FC236}">
                <a16:creationId xmlns:a16="http://schemas.microsoft.com/office/drawing/2014/main" id="{C445D625-DFF1-75C2-6392-7EF65353EFB9}"/>
              </a:ext>
            </a:extLst>
          </p:cNvPr>
          <p:cNvSpPr>
            <a:spLocks noGrp="1"/>
          </p:cNvSpPr>
          <p:nvPr>
            <p:ph idx="4294967295"/>
          </p:nvPr>
        </p:nvSpPr>
        <p:spPr>
          <a:xfrm>
            <a:off x="1676400" y="1549448"/>
            <a:ext cx="10515600" cy="3952875"/>
          </a:xfrm>
        </p:spPr>
        <p:txBody>
          <a:bodyPr>
            <a:normAutofit/>
          </a:bodyPr>
          <a:lstStyle/>
          <a:p>
            <a:pPr marL="457200" indent="-457200">
              <a:lnSpc>
                <a:spcPct val="100000"/>
              </a:lnSpc>
              <a:spcBef>
                <a:spcPts val="0"/>
              </a:spcBef>
              <a:buFont typeface="Arial" panose="020B0604020202020204" pitchFamily="34" charset="0"/>
              <a:buChar char="•"/>
            </a:pPr>
            <a:r>
              <a:rPr lang="en-US" sz="2800" dirty="0">
                <a:solidFill>
                  <a:schemeClr val="tx1"/>
                </a:solidFill>
              </a:rPr>
              <a:t>Budgets: Grants	    </a:t>
            </a:r>
            <a:r>
              <a:rPr lang="en-US" dirty="0">
                <a:solidFill>
                  <a:schemeClr val="tx1"/>
                </a:solidFill>
              </a:rPr>
              <a:t>C</a:t>
            </a:r>
            <a:r>
              <a:rPr lang="en-US" sz="2800" dirty="0">
                <a:solidFill>
                  <a:schemeClr val="tx1"/>
                </a:solidFill>
              </a:rPr>
              <a:t>ooperative </a:t>
            </a:r>
            <a:r>
              <a:rPr lang="en-US" dirty="0">
                <a:solidFill>
                  <a:schemeClr val="tx1"/>
                </a:solidFill>
              </a:rPr>
              <a:t>A</a:t>
            </a:r>
            <a:r>
              <a:rPr lang="en-US" sz="2800" dirty="0">
                <a:solidFill>
                  <a:schemeClr val="tx1"/>
                </a:solidFill>
              </a:rPr>
              <a:t>greements</a:t>
            </a:r>
          </a:p>
          <a:p>
            <a:pPr marL="457200" indent="-457200">
              <a:lnSpc>
                <a:spcPct val="100000"/>
              </a:lnSpc>
              <a:spcBef>
                <a:spcPts val="0"/>
              </a:spcBef>
              <a:buFont typeface="Arial" panose="020B0604020202020204" pitchFamily="34" charset="0"/>
              <a:buChar char="•"/>
            </a:pPr>
            <a:r>
              <a:rPr lang="en-US" dirty="0">
                <a:solidFill>
                  <a:schemeClr val="tx1"/>
                </a:solidFill>
              </a:rPr>
              <a:t>Tech Pool &amp; Tech Exchanges</a:t>
            </a:r>
          </a:p>
          <a:p>
            <a:pPr marL="457200" indent="-457200">
              <a:lnSpc>
                <a:spcPct val="100000"/>
              </a:lnSpc>
              <a:spcBef>
                <a:spcPts val="0"/>
              </a:spcBef>
              <a:buFont typeface="Arial" panose="020B0604020202020204" pitchFamily="34" charset="0"/>
              <a:buChar char="•"/>
            </a:pPr>
            <a:r>
              <a:rPr lang="en-US" dirty="0">
                <a:solidFill>
                  <a:schemeClr val="tx1"/>
                </a:solidFill>
              </a:rPr>
              <a:t>Vendor support</a:t>
            </a:r>
          </a:p>
          <a:p>
            <a:pPr marL="457200" indent="-457200">
              <a:lnSpc>
                <a:spcPct val="100000"/>
              </a:lnSpc>
              <a:spcBef>
                <a:spcPts val="0"/>
              </a:spcBef>
              <a:buFont typeface="Arial" panose="020B0604020202020204" pitchFamily="34" charset="0"/>
              <a:buChar char="•"/>
            </a:pPr>
            <a:r>
              <a:rPr lang="en-US" dirty="0">
                <a:solidFill>
                  <a:schemeClr val="tx1"/>
                </a:solidFill>
              </a:rPr>
              <a:t>Shipping delays</a:t>
            </a:r>
          </a:p>
          <a:p>
            <a:pPr marL="457200" indent="-457200">
              <a:lnSpc>
                <a:spcPct val="100000"/>
              </a:lnSpc>
              <a:spcBef>
                <a:spcPts val="0"/>
              </a:spcBef>
              <a:buFont typeface="Arial" panose="020B0604020202020204" pitchFamily="34" charset="0"/>
              <a:buChar char="•"/>
            </a:pPr>
            <a:r>
              <a:rPr lang="en-US" sz="2800" dirty="0">
                <a:solidFill>
                  <a:schemeClr val="tx1"/>
                </a:solidFill>
              </a:rPr>
              <a:t>Tariff impacts</a:t>
            </a:r>
            <a:endParaRPr lang="en-US" dirty="0">
              <a:solidFill>
                <a:schemeClr val="tx1"/>
              </a:solidFill>
            </a:endParaRPr>
          </a:p>
          <a:p>
            <a:pPr marL="457200" indent="-457200">
              <a:lnSpc>
                <a:spcPct val="100000"/>
              </a:lnSpc>
              <a:spcBef>
                <a:spcPts val="0"/>
              </a:spcBef>
              <a:buFont typeface="Arial" panose="020B0604020202020204" pitchFamily="34" charset="0"/>
              <a:buChar char="•"/>
            </a:pPr>
            <a:r>
              <a:rPr lang="en-US" sz="2800" dirty="0">
                <a:solidFill>
                  <a:schemeClr val="tx1"/>
                </a:solidFill>
              </a:rPr>
              <a:t>RVTEC Conference, November 3 – 7 @ SIO</a:t>
            </a:r>
          </a:p>
          <a:p>
            <a:pPr marL="457200" indent="-457200">
              <a:lnSpc>
                <a:spcPct val="100000"/>
              </a:lnSpc>
              <a:spcBef>
                <a:spcPts val="0"/>
              </a:spcBef>
              <a:buFont typeface="Arial" panose="020B0604020202020204" pitchFamily="34" charset="0"/>
              <a:buChar char="•"/>
            </a:pPr>
            <a:r>
              <a:rPr lang="en-US" dirty="0">
                <a:solidFill>
                  <a:schemeClr val="tx1"/>
                </a:solidFill>
              </a:rPr>
              <a:t>Increased comradery across operators</a:t>
            </a:r>
          </a:p>
          <a:p>
            <a:pPr marL="457200" indent="-457200">
              <a:lnSpc>
                <a:spcPct val="100000"/>
              </a:lnSpc>
              <a:spcBef>
                <a:spcPts val="0"/>
              </a:spcBef>
            </a:pPr>
            <a:r>
              <a:rPr lang="en-US" sz="2800" dirty="0">
                <a:solidFill>
                  <a:schemeClr val="tx1"/>
                </a:solidFill>
              </a:rPr>
              <a:t>Cruise plan early and accurately</a:t>
            </a:r>
          </a:p>
          <a:p>
            <a:pPr marL="457200" indent="-457200">
              <a:lnSpc>
                <a:spcPct val="100000"/>
              </a:lnSpc>
              <a:spcBef>
                <a:spcPts val="0"/>
              </a:spcBef>
              <a:buFont typeface="Arial" panose="020B0604020202020204" pitchFamily="34" charset="0"/>
              <a:buChar char="•"/>
            </a:pPr>
            <a:endParaRPr lang="en-US" sz="2800" dirty="0"/>
          </a:p>
        </p:txBody>
      </p:sp>
      <p:sp>
        <p:nvSpPr>
          <p:cNvPr id="13" name="TextBox 12">
            <a:extLst>
              <a:ext uri="{FF2B5EF4-FFF2-40B4-BE49-F238E27FC236}">
                <a16:creationId xmlns:a16="http://schemas.microsoft.com/office/drawing/2014/main" id="{7AA554B6-0CAB-E524-AE97-85DD7B291179}"/>
              </a:ext>
            </a:extLst>
          </p:cNvPr>
          <p:cNvSpPr txBox="1"/>
          <p:nvPr/>
        </p:nvSpPr>
        <p:spPr>
          <a:xfrm>
            <a:off x="0" y="6102965"/>
            <a:ext cx="12192000" cy="380442"/>
          </a:xfrm>
          <a:prstGeom prst="rect">
            <a:avLst/>
          </a:prstGeom>
          <a:solidFill>
            <a:srgbClr val="000A3D"/>
          </a:solidFill>
        </p:spPr>
        <p:txBody>
          <a:bodyPr wrap="square" rtlCol="0">
            <a:spAutoFit/>
          </a:bodyPr>
          <a:lstStyle/>
          <a:p>
            <a:endParaRPr lang="en-US" dirty="0"/>
          </a:p>
        </p:txBody>
      </p:sp>
      <p:sp>
        <p:nvSpPr>
          <p:cNvPr id="2" name="Right Arrow 1">
            <a:extLst>
              <a:ext uri="{FF2B5EF4-FFF2-40B4-BE49-F238E27FC236}">
                <a16:creationId xmlns:a16="http://schemas.microsoft.com/office/drawing/2014/main" id="{38913A24-512D-AF79-5DF3-D42CBE65EA38}"/>
              </a:ext>
            </a:extLst>
          </p:cNvPr>
          <p:cNvSpPr/>
          <p:nvPr/>
        </p:nvSpPr>
        <p:spPr>
          <a:xfrm flipV="1">
            <a:off x="4927190" y="1688701"/>
            <a:ext cx="723900" cy="242665"/>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descr="A yellow rope with a logo of a ship&#10;&#10;Description automatically generated">
            <a:extLst>
              <a:ext uri="{FF2B5EF4-FFF2-40B4-BE49-F238E27FC236}">
                <a16:creationId xmlns:a16="http://schemas.microsoft.com/office/drawing/2014/main" id="{D48CA761-3399-BFF8-B8E2-D49BDEBAD65C}"/>
              </a:ext>
            </a:extLst>
          </p:cNvPr>
          <p:cNvPicPr>
            <a:picLocks noChangeAspect="1"/>
          </p:cNvPicPr>
          <p:nvPr/>
        </p:nvPicPr>
        <p:blipFill>
          <a:blip r:embed="rId3"/>
          <a:stretch>
            <a:fillRect/>
          </a:stretch>
        </p:blipFill>
        <p:spPr>
          <a:xfrm>
            <a:off x="10028903" y="4887599"/>
            <a:ext cx="1970401" cy="1970401"/>
          </a:xfrm>
          <a:prstGeom prst="rect">
            <a:avLst/>
          </a:prstGeom>
        </p:spPr>
      </p:pic>
      <p:sp>
        <p:nvSpPr>
          <p:cNvPr id="4" name="TextBox 3">
            <a:extLst>
              <a:ext uri="{FF2B5EF4-FFF2-40B4-BE49-F238E27FC236}">
                <a16:creationId xmlns:a16="http://schemas.microsoft.com/office/drawing/2014/main" id="{981943C7-3EFD-5A8E-1ABA-35F0CADEC52E}"/>
              </a:ext>
            </a:extLst>
          </p:cNvPr>
          <p:cNvSpPr txBox="1"/>
          <p:nvPr/>
        </p:nvSpPr>
        <p:spPr>
          <a:xfrm>
            <a:off x="0" y="6488668"/>
            <a:ext cx="1345240" cy="369332"/>
          </a:xfrm>
          <a:prstGeom prst="rect">
            <a:avLst/>
          </a:prstGeom>
          <a:noFill/>
        </p:spPr>
        <p:txBody>
          <a:bodyPr wrap="none" rtlCol="0">
            <a:spAutoFit/>
          </a:bodyPr>
          <a:lstStyle/>
          <a:p>
            <a:r>
              <a:rPr lang="en-US" dirty="0"/>
              <a:t>11 July 2025</a:t>
            </a:r>
          </a:p>
        </p:txBody>
      </p:sp>
    </p:spTree>
    <p:extLst>
      <p:ext uri="{BB962C8B-B14F-4D97-AF65-F5344CB8AC3E}">
        <p14:creationId xmlns:p14="http://schemas.microsoft.com/office/powerpoint/2010/main" val="1402127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3BA0DF-7721-E528-9DFF-95AAFAB58D57}"/>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903DF8C-5CA8-F036-D7D9-53D7E25DA35A}"/>
              </a:ext>
            </a:extLst>
          </p:cNvPr>
          <p:cNvSpPr>
            <a:spLocks noGrp="1"/>
          </p:cNvSpPr>
          <p:nvPr>
            <p:ph type="title" idx="4294967295"/>
          </p:nvPr>
        </p:nvSpPr>
        <p:spPr>
          <a:xfrm>
            <a:off x="0" y="184150"/>
            <a:ext cx="12192000" cy="1325563"/>
          </a:xfrm>
        </p:spPr>
        <p:txBody>
          <a:bodyPr>
            <a:normAutofit/>
          </a:bodyPr>
          <a:lstStyle/>
          <a:p>
            <a:pPr algn="ctr"/>
            <a:r>
              <a:rPr lang="en-US" sz="4000" dirty="0">
                <a:solidFill>
                  <a:schemeClr val="tx1"/>
                </a:solidFill>
              </a:rPr>
              <a:t>Satellite Network Advisory Group (</a:t>
            </a:r>
            <a:r>
              <a:rPr lang="en-US" sz="4000" dirty="0" err="1">
                <a:solidFill>
                  <a:schemeClr val="tx1"/>
                </a:solidFill>
              </a:rPr>
              <a:t>SatNAG</a:t>
            </a:r>
            <a:r>
              <a:rPr lang="en-US" sz="4000" dirty="0">
                <a:solidFill>
                  <a:schemeClr val="tx1"/>
                </a:solidFill>
              </a:rPr>
              <a:t>)</a:t>
            </a:r>
          </a:p>
        </p:txBody>
      </p:sp>
      <p:sp>
        <p:nvSpPr>
          <p:cNvPr id="5" name="Content Placeholder 4">
            <a:extLst>
              <a:ext uri="{FF2B5EF4-FFF2-40B4-BE49-F238E27FC236}">
                <a16:creationId xmlns:a16="http://schemas.microsoft.com/office/drawing/2014/main" id="{D3E80546-3DF0-6FBE-9CDB-456B7B77AE7A}"/>
              </a:ext>
            </a:extLst>
          </p:cNvPr>
          <p:cNvSpPr>
            <a:spLocks noGrp="1"/>
          </p:cNvSpPr>
          <p:nvPr>
            <p:ph idx="4294967295"/>
          </p:nvPr>
        </p:nvSpPr>
        <p:spPr>
          <a:xfrm>
            <a:off x="1676400" y="1549448"/>
            <a:ext cx="10515600" cy="3952875"/>
          </a:xfrm>
        </p:spPr>
        <p:txBody>
          <a:bodyPr>
            <a:normAutofit fontScale="92500" lnSpcReduction="10000"/>
          </a:bodyPr>
          <a:lstStyle/>
          <a:p>
            <a:pPr>
              <a:spcBef>
                <a:spcPts val="1600"/>
              </a:spcBef>
            </a:pPr>
            <a:r>
              <a:rPr lang="en-US" b="1" dirty="0">
                <a:solidFill>
                  <a:schemeClr val="tx1"/>
                </a:solidFill>
              </a:rPr>
              <a:t>Cyber Infrastructure Working Group (CIWG)</a:t>
            </a:r>
          </a:p>
          <a:p>
            <a:pPr lvl="1">
              <a:spcBef>
                <a:spcPts val="0"/>
              </a:spcBef>
            </a:pPr>
            <a:r>
              <a:rPr lang="en-US" sz="2800" dirty="0">
                <a:solidFill>
                  <a:schemeClr val="tx1"/>
                </a:solidFill>
              </a:rPr>
              <a:t>Technical consulting and liaison role</a:t>
            </a:r>
            <a:endParaRPr lang="en-US" sz="2800" dirty="0">
              <a:solidFill>
                <a:schemeClr val="tx1"/>
              </a:solidFill>
              <a:highlight>
                <a:schemeClr val="lt1"/>
              </a:highlight>
            </a:endParaRPr>
          </a:p>
          <a:p>
            <a:r>
              <a:rPr lang="en-US" b="1" dirty="0">
                <a:solidFill>
                  <a:schemeClr val="tx1"/>
                </a:solidFill>
              </a:rPr>
              <a:t>Cyber Training Cruises</a:t>
            </a:r>
          </a:p>
          <a:p>
            <a:pPr lvl="1">
              <a:spcBef>
                <a:spcPts val="0"/>
              </a:spcBef>
            </a:pPr>
            <a:r>
              <a:rPr lang="en-US" sz="2800" dirty="0">
                <a:solidFill>
                  <a:schemeClr val="tx1"/>
                </a:solidFill>
              </a:rPr>
              <a:t>RV Endeavor (December 2024)</a:t>
            </a:r>
          </a:p>
          <a:p>
            <a:pPr lvl="1">
              <a:spcBef>
                <a:spcPts val="0"/>
              </a:spcBef>
            </a:pPr>
            <a:r>
              <a:rPr lang="en-US" sz="2800" dirty="0">
                <a:solidFill>
                  <a:schemeClr val="tx1"/>
                </a:solidFill>
              </a:rPr>
              <a:t>RV </a:t>
            </a:r>
            <a:r>
              <a:rPr lang="en-US" sz="2800" dirty="0" err="1">
                <a:solidFill>
                  <a:schemeClr val="tx1"/>
                </a:solidFill>
              </a:rPr>
              <a:t>Sikuliaq</a:t>
            </a:r>
            <a:r>
              <a:rPr lang="en-US" sz="2800" dirty="0">
                <a:solidFill>
                  <a:schemeClr val="tx1"/>
                </a:solidFill>
              </a:rPr>
              <a:t> (April 2025) </a:t>
            </a:r>
          </a:p>
          <a:p>
            <a:r>
              <a:rPr lang="en-US" b="1" dirty="0">
                <a:solidFill>
                  <a:schemeClr val="tx1"/>
                </a:solidFill>
              </a:rPr>
              <a:t>Next Generation Firewall - </a:t>
            </a:r>
            <a:r>
              <a:rPr lang="en-US" b="1" dirty="0" err="1">
                <a:solidFill>
                  <a:schemeClr val="tx1"/>
                </a:solidFill>
              </a:rPr>
              <a:t>Fortigate</a:t>
            </a:r>
            <a:endParaRPr lang="en-US" dirty="0">
              <a:solidFill>
                <a:schemeClr val="tx1"/>
              </a:solidFill>
            </a:endParaRPr>
          </a:p>
          <a:p>
            <a:r>
              <a:rPr lang="en-US" dirty="0">
                <a:solidFill>
                  <a:schemeClr val="tx1"/>
                </a:solidFill>
              </a:rPr>
              <a:t>Help Organize </a:t>
            </a:r>
            <a:r>
              <a:rPr lang="en-US" b="1" dirty="0">
                <a:solidFill>
                  <a:schemeClr val="tx1"/>
                </a:solidFill>
              </a:rPr>
              <a:t>RVTEC Cyber Monday</a:t>
            </a:r>
          </a:p>
          <a:p>
            <a:r>
              <a:rPr lang="en-US" b="1" dirty="0">
                <a:solidFill>
                  <a:schemeClr val="tx1"/>
                </a:solidFill>
              </a:rPr>
              <a:t>Advisory role for NSF Program Directors</a:t>
            </a:r>
          </a:p>
          <a:p>
            <a:pPr lvl="1">
              <a:spcBef>
                <a:spcPts val="0"/>
              </a:spcBef>
            </a:pPr>
            <a:r>
              <a:rPr lang="en-US" sz="2800" dirty="0">
                <a:solidFill>
                  <a:schemeClr val="tx1"/>
                </a:solidFill>
              </a:rPr>
              <a:t>Anchor Act</a:t>
            </a:r>
          </a:p>
          <a:p>
            <a:pPr lvl="1">
              <a:spcBef>
                <a:spcPts val="0"/>
              </a:spcBef>
            </a:pPr>
            <a:r>
              <a:rPr lang="en-US" sz="2800" dirty="0">
                <a:solidFill>
                  <a:schemeClr val="tx1"/>
                </a:solidFill>
              </a:rPr>
              <a:t>Safer Seas Act</a:t>
            </a:r>
          </a:p>
          <a:p>
            <a:pPr marL="457200" indent="-457200">
              <a:lnSpc>
                <a:spcPct val="100000"/>
              </a:lnSpc>
              <a:spcBef>
                <a:spcPts val="0"/>
              </a:spcBef>
              <a:buFont typeface="Arial" panose="020B0604020202020204" pitchFamily="34" charset="0"/>
              <a:buChar char="•"/>
            </a:pPr>
            <a:endParaRPr lang="en-US" sz="2800" dirty="0"/>
          </a:p>
        </p:txBody>
      </p:sp>
      <p:sp>
        <p:nvSpPr>
          <p:cNvPr id="13" name="TextBox 12">
            <a:extLst>
              <a:ext uri="{FF2B5EF4-FFF2-40B4-BE49-F238E27FC236}">
                <a16:creationId xmlns:a16="http://schemas.microsoft.com/office/drawing/2014/main" id="{452985AC-2BAA-D273-AEC0-6FED4196AE50}"/>
              </a:ext>
            </a:extLst>
          </p:cNvPr>
          <p:cNvSpPr txBox="1"/>
          <p:nvPr/>
        </p:nvSpPr>
        <p:spPr>
          <a:xfrm>
            <a:off x="0" y="6102965"/>
            <a:ext cx="12192000" cy="380442"/>
          </a:xfrm>
          <a:prstGeom prst="rect">
            <a:avLst/>
          </a:prstGeom>
          <a:solidFill>
            <a:srgbClr val="000A3D"/>
          </a:solidFill>
        </p:spPr>
        <p:txBody>
          <a:bodyPr wrap="square" rtlCol="0">
            <a:spAutoFit/>
          </a:bodyPr>
          <a:lstStyle/>
          <a:p>
            <a:endParaRPr lang="en-US" dirty="0"/>
          </a:p>
        </p:txBody>
      </p:sp>
      <p:pic>
        <p:nvPicPr>
          <p:cNvPr id="3" name="Picture 2" descr="A yellow rope with a logo of a ship&#10;&#10;Description automatically generated">
            <a:extLst>
              <a:ext uri="{FF2B5EF4-FFF2-40B4-BE49-F238E27FC236}">
                <a16:creationId xmlns:a16="http://schemas.microsoft.com/office/drawing/2014/main" id="{A167ECE1-4305-D30D-C118-CD4026929000}"/>
              </a:ext>
            </a:extLst>
          </p:cNvPr>
          <p:cNvPicPr>
            <a:picLocks noChangeAspect="1"/>
          </p:cNvPicPr>
          <p:nvPr/>
        </p:nvPicPr>
        <p:blipFill>
          <a:blip r:embed="rId3"/>
          <a:stretch>
            <a:fillRect/>
          </a:stretch>
        </p:blipFill>
        <p:spPr>
          <a:xfrm>
            <a:off x="10028903" y="4887599"/>
            <a:ext cx="1970401" cy="1970401"/>
          </a:xfrm>
          <a:prstGeom prst="rect">
            <a:avLst/>
          </a:prstGeom>
        </p:spPr>
      </p:pic>
      <p:sp>
        <p:nvSpPr>
          <p:cNvPr id="4" name="TextBox 3">
            <a:extLst>
              <a:ext uri="{FF2B5EF4-FFF2-40B4-BE49-F238E27FC236}">
                <a16:creationId xmlns:a16="http://schemas.microsoft.com/office/drawing/2014/main" id="{A072C0F5-BF8A-B0F1-577D-549B73CE6384}"/>
              </a:ext>
            </a:extLst>
          </p:cNvPr>
          <p:cNvSpPr txBox="1"/>
          <p:nvPr/>
        </p:nvSpPr>
        <p:spPr>
          <a:xfrm>
            <a:off x="0" y="6488668"/>
            <a:ext cx="1345240" cy="369332"/>
          </a:xfrm>
          <a:prstGeom prst="rect">
            <a:avLst/>
          </a:prstGeom>
          <a:noFill/>
        </p:spPr>
        <p:txBody>
          <a:bodyPr wrap="none" rtlCol="0">
            <a:spAutoFit/>
          </a:bodyPr>
          <a:lstStyle/>
          <a:p>
            <a:r>
              <a:rPr lang="en-US" dirty="0"/>
              <a:t>11 July 2025</a:t>
            </a:r>
          </a:p>
        </p:txBody>
      </p:sp>
    </p:spTree>
    <p:extLst>
      <p:ext uri="{BB962C8B-B14F-4D97-AF65-F5344CB8AC3E}">
        <p14:creationId xmlns:p14="http://schemas.microsoft.com/office/powerpoint/2010/main" val="30646597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A429D-F698-DC00-0005-25BAA07F1F6F}"/>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C0284555-2486-DE06-B6FD-8E1D7775F0F5}"/>
              </a:ext>
            </a:extLst>
          </p:cNvPr>
          <p:cNvSpPr>
            <a:spLocks noGrp="1"/>
          </p:cNvSpPr>
          <p:nvPr>
            <p:ph type="title" idx="4294967295"/>
          </p:nvPr>
        </p:nvSpPr>
        <p:spPr>
          <a:xfrm>
            <a:off x="0" y="184150"/>
            <a:ext cx="12192000" cy="1325563"/>
          </a:xfrm>
        </p:spPr>
        <p:txBody>
          <a:bodyPr>
            <a:normAutofit/>
          </a:bodyPr>
          <a:lstStyle/>
          <a:p>
            <a:pPr algn="ctr"/>
            <a:r>
              <a:rPr lang="en-US" sz="4000" dirty="0">
                <a:solidFill>
                  <a:schemeClr val="tx1"/>
                </a:solidFill>
              </a:rPr>
              <a:t>Cyber Infrastructure Working Group (CIWG)</a:t>
            </a:r>
          </a:p>
        </p:txBody>
      </p:sp>
      <p:sp>
        <p:nvSpPr>
          <p:cNvPr id="5" name="Content Placeholder 4">
            <a:extLst>
              <a:ext uri="{FF2B5EF4-FFF2-40B4-BE49-F238E27FC236}">
                <a16:creationId xmlns:a16="http://schemas.microsoft.com/office/drawing/2014/main" id="{F94FECD8-B717-9AC0-4D22-333DCEA8A1C2}"/>
              </a:ext>
            </a:extLst>
          </p:cNvPr>
          <p:cNvSpPr>
            <a:spLocks noGrp="1"/>
          </p:cNvSpPr>
          <p:nvPr>
            <p:ph idx="4294967295"/>
          </p:nvPr>
        </p:nvSpPr>
        <p:spPr>
          <a:xfrm>
            <a:off x="1676400" y="1549448"/>
            <a:ext cx="10515600" cy="3952875"/>
          </a:xfrm>
        </p:spPr>
        <p:txBody>
          <a:bodyPr>
            <a:normAutofit/>
          </a:bodyPr>
          <a:lstStyle/>
          <a:p>
            <a:pPr algn="l"/>
            <a:r>
              <a:rPr lang="en-US" dirty="0">
                <a:solidFill>
                  <a:srgbClr val="000000"/>
                </a:solidFill>
                <a:latin typeface="Aptos" panose="020B0004020202020204" pitchFamily="34" charset="0"/>
              </a:rPr>
              <a:t>U</a:t>
            </a:r>
            <a:r>
              <a:rPr lang="en-US" b="0" i="0" u="none" strike="noStrike" dirty="0">
                <a:solidFill>
                  <a:srgbClr val="000000"/>
                </a:solidFill>
                <a:effectLst/>
                <a:latin typeface="Aptos" panose="020B0004020202020204" pitchFamily="34" charset="0"/>
              </a:rPr>
              <a:t>pdates on SASH (see other updates on </a:t>
            </a:r>
            <a:r>
              <a:rPr lang="en-US" b="0" i="0" u="none" strike="noStrike" dirty="0" err="1">
                <a:solidFill>
                  <a:srgbClr val="000000"/>
                </a:solidFill>
                <a:effectLst/>
                <a:latin typeface="Aptos" panose="020B0004020202020204" pitchFamily="34" charset="0"/>
              </a:rPr>
              <a:t>Digigone</a:t>
            </a:r>
            <a:r>
              <a:rPr lang="en-US" b="0" i="0" u="none" strike="noStrike" dirty="0">
                <a:solidFill>
                  <a:srgbClr val="000000"/>
                </a:solidFill>
                <a:effectLst/>
                <a:latin typeface="Aptos" panose="020B0004020202020204" pitchFamily="34" charset="0"/>
              </a:rPr>
              <a:t>)</a:t>
            </a:r>
          </a:p>
          <a:p>
            <a:pPr algn="l"/>
            <a:r>
              <a:rPr lang="en-US" dirty="0">
                <a:solidFill>
                  <a:srgbClr val="000000"/>
                </a:solidFill>
                <a:latin typeface="Aptos" panose="020B0004020202020204" pitchFamily="34" charset="0"/>
              </a:rPr>
              <a:t>I</a:t>
            </a:r>
            <a:r>
              <a:rPr lang="en-US" b="0" i="0" u="none" strike="noStrike" dirty="0">
                <a:solidFill>
                  <a:srgbClr val="000000"/>
                </a:solidFill>
                <a:effectLst/>
                <a:latin typeface="Aptos" panose="020B0004020202020204" pitchFamily="34" charset="0"/>
              </a:rPr>
              <a:t>ncreased awareness of documentation requirements for regulatory requirements</a:t>
            </a:r>
          </a:p>
          <a:p>
            <a:pPr algn="l"/>
            <a:r>
              <a:rPr lang="en-US" dirty="0">
                <a:solidFill>
                  <a:srgbClr val="000000"/>
                </a:solidFill>
                <a:latin typeface="Aptos" panose="020B0004020202020204" pitchFamily="34" charset="0"/>
              </a:rPr>
              <a:t>O</a:t>
            </a:r>
            <a:r>
              <a:rPr lang="en-US" b="0" i="0" u="none" strike="noStrike" dirty="0">
                <a:solidFill>
                  <a:srgbClr val="000000"/>
                </a:solidFill>
                <a:effectLst/>
                <a:latin typeface="Aptos" panose="020B0004020202020204" pitchFamily="34" charset="0"/>
              </a:rPr>
              <a:t>pportunities to form working groups on CI/CS topics</a:t>
            </a:r>
          </a:p>
          <a:p>
            <a:pPr marL="457200" indent="-457200">
              <a:lnSpc>
                <a:spcPct val="100000"/>
              </a:lnSpc>
              <a:spcBef>
                <a:spcPts val="0"/>
              </a:spcBef>
              <a:buFont typeface="Arial" panose="020B0604020202020204" pitchFamily="34" charset="0"/>
              <a:buChar char="•"/>
            </a:pPr>
            <a:endParaRPr lang="en-US" sz="2800" dirty="0"/>
          </a:p>
        </p:txBody>
      </p:sp>
      <p:sp>
        <p:nvSpPr>
          <p:cNvPr id="13" name="TextBox 12">
            <a:extLst>
              <a:ext uri="{FF2B5EF4-FFF2-40B4-BE49-F238E27FC236}">
                <a16:creationId xmlns:a16="http://schemas.microsoft.com/office/drawing/2014/main" id="{2447ADBA-C295-3733-4332-5C60765F2BFE}"/>
              </a:ext>
            </a:extLst>
          </p:cNvPr>
          <p:cNvSpPr txBox="1"/>
          <p:nvPr/>
        </p:nvSpPr>
        <p:spPr>
          <a:xfrm>
            <a:off x="0" y="6102965"/>
            <a:ext cx="12192000" cy="380442"/>
          </a:xfrm>
          <a:prstGeom prst="rect">
            <a:avLst/>
          </a:prstGeom>
          <a:solidFill>
            <a:srgbClr val="000A3D"/>
          </a:solidFill>
        </p:spPr>
        <p:txBody>
          <a:bodyPr wrap="square" rtlCol="0">
            <a:spAutoFit/>
          </a:bodyPr>
          <a:lstStyle/>
          <a:p>
            <a:endParaRPr lang="en-US" dirty="0"/>
          </a:p>
        </p:txBody>
      </p:sp>
      <p:pic>
        <p:nvPicPr>
          <p:cNvPr id="3" name="Picture 2" descr="A yellow rope with a logo of a ship&#10;&#10;Description automatically generated">
            <a:extLst>
              <a:ext uri="{FF2B5EF4-FFF2-40B4-BE49-F238E27FC236}">
                <a16:creationId xmlns:a16="http://schemas.microsoft.com/office/drawing/2014/main" id="{A4CBD039-549E-7196-A0AE-748207C26D1E}"/>
              </a:ext>
            </a:extLst>
          </p:cNvPr>
          <p:cNvPicPr>
            <a:picLocks noChangeAspect="1"/>
          </p:cNvPicPr>
          <p:nvPr/>
        </p:nvPicPr>
        <p:blipFill>
          <a:blip r:embed="rId3"/>
          <a:stretch>
            <a:fillRect/>
          </a:stretch>
        </p:blipFill>
        <p:spPr>
          <a:xfrm>
            <a:off x="10028903" y="4887599"/>
            <a:ext cx="1970401" cy="1970401"/>
          </a:xfrm>
          <a:prstGeom prst="rect">
            <a:avLst/>
          </a:prstGeom>
        </p:spPr>
      </p:pic>
      <p:sp>
        <p:nvSpPr>
          <p:cNvPr id="4" name="TextBox 3">
            <a:extLst>
              <a:ext uri="{FF2B5EF4-FFF2-40B4-BE49-F238E27FC236}">
                <a16:creationId xmlns:a16="http://schemas.microsoft.com/office/drawing/2014/main" id="{EB38681D-626F-BC4A-D700-946B2843DBC3}"/>
              </a:ext>
            </a:extLst>
          </p:cNvPr>
          <p:cNvSpPr txBox="1"/>
          <p:nvPr/>
        </p:nvSpPr>
        <p:spPr>
          <a:xfrm>
            <a:off x="0" y="6488668"/>
            <a:ext cx="1345240" cy="369332"/>
          </a:xfrm>
          <a:prstGeom prst="rect">
            <a:avLst/>
          </a:prstGeom>
          <a:noFill/>
        </p:spPr>
        <p:txBody>
          <a:bodyPr wrap="none" rtlCol="0">
            <a:spAutoFit/>
          </a:bodyPr>
          <a:lstStyle/>
          <a:p>
            <a:r>
              <a:rPr lang="en-US" dirty="0"/>
              <a:t>11 July 2025</a:t>
            </a:r>
          </a:p>
        </p:txBody>
      </p:sp>
    </p:spTree>
    <p:extLst>
      <p:ext uri="{BB962C8B-B14F-4D97-AF65-F5344CB8AC3E}">
        <p14:creationId xmlns:p14="http://schemas.microsoft.com/office/powerpoint/2010/main" val="113782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AA4BC-D63C-05CA-011C-96E6FDB6CF5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24C61181-D52A-D2FB-94F1-C3F469331FE7}"/>
              </a:ext>
            </a:extLst>
          </p:cNvPr>
          <p:cNvSpPr>
            <a:spLocks noGrp="1"/>
          </p:cNvSpPr>
          <p:nvPr>
            <p:ph type="title" idx="4294967295"/>
          </p:nvPr>
        </p:nvSpPr>
        <p:spPr>
          <a:xfrm>
            <a:off x="0" y="184150"/>
            <a:ext cx="12192000" cy="1325563"/>
          </a:xfrm>
        </p:spPr>
        <p:txBody>
          <a:bodyPr>
            <a:normAutofit/>
          </a:bodyPr>
          <a:lstStyle/>
          <a:p>
            <a:pPr algn="ctr"/>
            <a:r>
              <a:rPr lang="en-US" sz="4000" dirty="0">
                <a:solidFill>
                  <a:schemeClr val="tx1"/>
                </a:solidFill>
              </a:rPr>
              <a:t>Tech Training Committee</a:t>
            </a:r>
          </a:p>
        </p:txBody>
      </p:sp>
      <p:sp>
        <p:nvSpPr>
          <p:cNvPr id="5" name="Content Placeholder 4">
            <a:extLst>
              <a:ext uri="{FF2B5EF4-FFF2-40B4-BE49-F238E27FC236}">
                <a16:creationId xmlns:a16="http://schemas.microsoft.com/office/drawing/2014/main" id="{9BEC6F69-4626-9E75-8F84-E248E20D5F06}"/>
              </a:ext>
            </a:extLst>
          </p:cNvPr>
          <p:cNvSpPr>
            <a:spLocks noGrp="1"/>
          </p:cNvSpPr>
          <p:nvPr>
            <p:ph idx="4294967295"/>
          </p:nvPr>
        </p:nvSpPr>
        <p:spPr>
          <a:xfrm>
            <a:off x="838200" y="1509713"/>
            <a:ext cx="10515600" cy="3952875"/>
          </a:xfrm>
        </p:spPr>
        <p:txBody>
          <a:bodyPr>
            <a:normAutofit fontScale="32500" lnSpcReduction="20000"/>
          </a:bodyPr>
          <a:lstStyle/>
          <a:p>
            <a:pPr algn="l"/>
            <a:r>
              <a:rPr lang="en-US" sz="8000" b="1" i="0" u="none" strike="noStrike" dirty="0">
                <a:solidFill>
                  <a:srgbClr val="000000"/>
                </a:solidFill>
                <a:effectLst/>
                <a:cs typeface="Arial" panose="020B0604020202020204" pitchFamily="34" charset="0"/>
              </a:rPr>
              <a:t>What Went Wrong Wednesday (WWWW) Webinars </a:t>
            </a:r>
          </a:p>
          <a:p>
            <a:pPr lvl="1"/>
            <a:r>
              <a:rPr lang="en-US" sz="6800" b="0" i="0" u="none" strike="noStrike" dirty="0">
                <a:solidFill>
                  <a:srgbClr val="000000"/>
                </a:solidFill>
                <a:effectLst/>
                <a:cs typeface="Arial" panose="020B0604020202020204" pitchFamily="34" charset="0"/>
              </a:rPr>
              <a:t>CORIORLIX: 16 April 2025 (</a:t>
            </a:r>
            <a:r>
              <a:rPr lang="en-US" sz="6800" b="0" i="0" u="none" strike="noStrike" dirty="0">
                <a:solidFill>
                  <a:srgbClr val="000000"/>
                </a:solidFill>
                <a:effectLst/>
                <a:cs typeface="Arial" panose="020B0604020202020204" pitchFamily="34" charset="0"/>
                <a:hlinkClick r:id="rId3" tooltip="https://nam02.safelinks.protection.outlook.com/?url=https%3A%2F%2Fwww.youtube.com%2Fwatch%3Fv%3DAi2wVbWh4ic&amp;data=05%7C02%7Csfuller%40whoi.edu%7Ce20e98173e8f40bde9ff08ddbd7b238f%7Cd44c5cc6d18c46cc8abd4fdf5b6e5944%7C0%7C0%7C638875058780139192%7CUnknown%7CTWFpbGZsb3d8eyJFbXB0eU1hcGkiOnRydWUsIlYiOiIwLjAuMDAwMCIsIlAiOiJXaW4zMiIsIkFOIjoiTWFpbCIsIldUIjoyfQ%3D%3D%7C0%7C%7C%7C&amp;sdata=693U7PkXPof2igLFhBiJwJCqa%2FEDy556Yg9KBh5bIaw%3D&amp;reserved=0"/>
              </a:rPr>
              <a:t>https://www.youtube.com/watch?v=Ai2wVbWh4ic</a:t>
            </a:r>
            <a:r>
              <a:rPr lang="en-US" sz="6800" b="0" i="0" u="none" strike="noStrike" dirty="0">
                <a:solidFill>
                  <a:srgbClr val="000000"/>
                </a:solidFill>
                <a:effectLst/>
                <a:cs typeface="Arial" panose="020B0604020202020204" pitchFamily="34" charset="0"/>
              </a:rPr>
              <a:t>) </a:t>
            </a:r>
          </a:p>
          <a:p>
            <a:pPr lvl="1">
              <a:spcBef>
                <a:spcPts val="1100"/>
              </a:spcBef>
            </a:pPr>
            <a:r>
              <a:rPr lang="en-US" sz="6800" b="0" i="0" u="none" strike="noStrike" dirty="0">
                <a:solidFill>
                  <a:srgbClr val="000000"/>
                </a:solidFill>
                <a:effectLst/>
                <a:cs typeface="Arial" panose="020B0604020202020204" pitchFamily="34" charset="0"/>
              </a:rPr>
              <a:t>UHDAS and ADCPs: 21 August 2024  *working on getting the upload now*</a:t>
            </a:r>
          </a:p>
          <a:p>
            <a:pPr lvl="1">
              <a:spcBef>
                <a:spcPts val="1100"/>
              </a:spcBef>
            </a:pPr>
            <a:r>
              <a:rPr lang="en-US" sz="6800" b="0" i="0" u="none" strike="noStrike" dirty="0">
                <a:solidFill>
                  <a:srgbClr val="000000"/>
                </a:solidFill>
                <a:effectLst/>
                <a:cs typeface="Arial" panose="020B0604020202020204" pitchFamily="34" charset="0"/>
              </a:rPr>
              <a:t>pCO2 Systems: 24 April 2024 (</a:t>
            </a:r>
            <a:r>
              <a:rPr lang="en-US" sz="6800" b="0" i="0" u="none" strike="noStrike" dirty="0">
                <a:solidFill>
                  <a:srgbClr val="000000"/>
                </a:solidFill>
                <a:effectLst/>
                <a:cs typeface="Arial" panose="020B0604020202020204" pitchFamily="34" charset="0"/>
                <a:hlinkClick r:id="rId4" tooltip="https://nam02.safelinks.protection.outlook.com/?url=https%3A%2F%2Fwww.youtube.com%2Fwatch%3Fv%3DWDl0HMxgxhI&amp;data=05%7C02%7Csfuller%40whoi.edu%7Ce20e98173e8f40bde9ff08ddbd7b238f%7Cd44c5cc6d18c46cc8abd4fdf5b6e5944%7C0%7C0%7C638875058780166507%7CUnknown%7CTWFpbGZsb3d8eyJFbXB0eU1hcGkiOnRydWUsIlYiOiIwLjAuMDAwMCIsIlAiOiJXaW4zMiIsIkFOIjoiTWFpbCIsIldUIjoyfQ%3D%3D%7C0%7C%7C%7C&amp;sdata=qY58%2BZCvsJpqm4U9Jfzwvv41aWcpxd2aT5prLlB9Sik%3D&amp;reserved=0"/>
              </a:rPr>
              <a:t>https://www.youtube.com/watch?v=WDl0HMxgxhI</a:t>
            </a:r>
            <a:r>
              <a:rPr lang="en-US" sz="6800" b="0" i="0" u="none" strike="noStrike" dirty="0">
                <a:solidFill>
                  <a:srgbClr val="000000"/>
                </a:solidFill>
                <a:effectLst/>
                <a:cs typeface="Arial" panose="020B0604020202020204" pitchFamily="34" charset="0"/>
              </a:rPr>
              <a:t>)</a:t>
            </a:r>
          </a:p>
          <a:p>
            <a:pPr lvl="1">
              <a:spcBef>
                <a:spcPts val="1100"/>
              </a:spcBef>
            </a:pPr>
            <a:r>
              <a:rPr lang="en-US" sz="6800" b="0" i="0" u="none" strike="noStrike" dirty="0">
                <a:solidFill>
                  <a:srgbClr val="000000"/>
                </a:solidFill>
                <a:effectLst/>
                <a:cs typeface="Arial" panose="020B0604020202020204" pitchFamily="34" charset="0"/>
              </a:rPr>
              <a:t>TBD </a:t>
            </a:r>
            <a:r>
              <a:rPr lang="en-US" sz="6800" dirty="0">
                <a:solidFill>
                  <a:srgbClr val="000000"/>
                </a:solidFill>
                <a:cs typeface="Arial" panose="020B0604020202020204" pitchFamily="34" charset="0"/>
              </a:rPr>
              <a:t>Aug 2025: </a:t>
            </a:r>
            <a:r>
              <a:rPr lang="en-US" sz="6800" b="0" i="0" u="none" strike="noStrike" dirty="0">
                <a:solidFill>
                  <a:srgbClr val="000000"/>
                </a:solidFill>
                <a:effectLst/>
                <a:cs typeface="Arial" panose="020B0604020202020204" pitchFamily="34" charset="0"/>
              </a:rPr>
              <a:t>USGS sub-bottom expert to present on SBP-29, TOPAS, and Knudsen 3.5 kHz systems</a:t>
            </a:r>
            <a:br>
              <a:rPr lang="en-US" sz="6100" b="0" i="0" u="none" strike="noStrike" dirty="0">
                <a:solidFill>
                  <a:srgbClr val="000000"/>
                </a:solidFill>
                <a:effectLst/>
                <a:cs typeface="Arial" panose="020B0604020202020204" pitchFamily="34" charset="0"/>
              </a:rPr>
            </a:br>
            <a:endParaRPr lang="en-US" sz="6100" b="0" i="0" u="none" strike="noStrike" dirty="0">
              <a:solidFill>
                <a:srgbClr val="000000"/>
              </a:solidFill>
              <a:effectLst/>
              <a:cs typeface="Arial" panose="020B0604020202020204" pitchFamily="34" charset="0"/>
            </a:endParaRPr>
          </a:p>
          <a:p>
            <a:r>
              <a:rPr lang="en-US" sz="8000" b="1" i="0" u="none" strike="noStrike" dirty="0">
                <a:solidFill>
                  <a:srgbClr val="000000"/>
                </a:solidFill>
                <a:effectLst/>
                <a:cs typeface="Arial" panose="020B0604020202020204" pitchFamily="34" charset="0"/>
              </a:rPr>
              <a:t>RVTEC Wiki</a:t>
            </a:r>
          </a:p>
          <a:p>
            <a:pPr algn="l">
              <a:buFont typeface="Arial" panose="020B0604020202020204" pitchFamily="34" charset="0"/>
              <a:buChar char="•"/>
            </a:pPr>
            <a:r>
              <a:rPr lang="en-US" sz="8000" b="1" i="0" u="none" strike="noStrike" dirty="0">
                <a:solidFill>
                  <a:srgbClr val="000000"/>
                </a:solidFill>
                <a:effectLst/>
                <a:cs typeface="Arial" panose="020B0604020202020204" pitchFamily="34" charset="0"/>
              </a:rPr>
              <a:t>Assisting with coordinating other training activities, as needed by the community. </a:t>
            </a:r>
          </a:p>
          <a:p>
            <a:pPr marL="457200" indent="-457200">
              <a:lnSpc>
                <a:spcPct val="100000"/>
              </a:lnSpc>
              <a:spcBef>
                <a:spcPts val="0"/>
              </a:spcBef>
              <a:buFont typeface="Arial" panose="020B0604020202020204" pitchFamily="34" charset="0"/>
              <a:buChar char="•"/>
            </a:pPr>
            <a:endParaRPr lang="en-US" sz="2800" dirty="0"/>
          </a:p>
        </p:txBody>
      </p:sp>
      <p:sp>
        <p:nvSpPr>
          <p:cNvPr id="13" name="TextBox 12">
            <a:extLst>
              <a:ext uri="{FF2B5EF4-FFF2-40B4-BE49-F238E27FC236}">
                <a16:creationId xmlns:a16="http://schemas.microsoft.com/office/drawing/2014/main" id="{80BEC406-39E7-9150-FBCC-AE48F919126D}"/>
              </a:ext>
            </a:extLst>
          </p:cNvPr>
          <p:cNvSpPr txBox="1"/>
          <p:nvPr/>
        </p:nvSpPr>
        <p:spPr>
          <a:xfrm>
            <a:off x="0" y="6102965"/>
            <a:ext cx="12192000" cy="380442"/>
          </a:xfrm>
          <a:prstGeom prst="rect">
            <a:avLst/>
          </a:prstGeom>
          <a:solidFill>
            <a:srgbClr val="000A3D"/>
          </a:solidFill>
        </p:spPr>
        <p:txBody>
          <a:bodyPr wrap="square" rtlCol="0">
            <a:spAutoFit/>
          </a:bodyPr>
          <a:lstStyle/>
          <a:p>
            <a:endParaRPr lang="en-US" dirty="0"/>
          </a:p>
        </p:txBody>
      </p:sp>
      <p:pic>
        <p:nvPicPr>
          <p:cNvPr id="3" name="Picture 2" descr="A yellow rope with a logo of a ship&#10;&#10;Description automatically generated">
            <a:extLst>
              <a:ext uri="{FF2B5EF4-FFF2-40B4-BE49-F238E27FC236}">
                <a16:creationId xmlns:a16="http://schemas.microsoft.com/office/drawing/2014/main" id="{A52569F1-DFEA-9655-F579-7DB5387D15B8}"/>
              </a:ext>
            </a:extLst>
          </p:cNvPr>
          <p:cNvPicPr>
            <a:picLocks noChangeAspect="1"/>
          </p:cNvPicPr>
          <p:nvPr/>
        </p:nvPicPr>
        <p:blipFill>
          <a:blip r:embed="rId5"/>
          <a:stretch>
            <a:fillRect/>
          </a:stretch>
        </p:blipFill>
        <p:spPr>
          <a:xfrm>
            <a:off x="10028903" y="4887599"/>
            <a:ext cx="1970401" cy="1970401"/>
          </a:xfrm>
          <a:prstGeom prst="rect">
            <a:avLst/>
          </a:prstGeom>
        </p:spPr>
      </p:pic>
      <p:sp>
        <p:nvSpPr>
          <p:cNvPr id="4" name="TextBox 3">
            <a:extLst>
              <a:ext uri="{FF2B5EF4-FFF2-40B4-BE49-F238E27FC236}">
                <a16:creationId xmlns:a16="http://schemas.microsoft.com/office/drawing/2014/main" id="{03CAC423-BCDB-AEA6-D861-A402A943486A}"/>
              </a:ext>
            </a:extLst>
          </p:cNvPr>
          <p:cNvSpPr txBox="1"/>
          <p:nvPr/>
        </p:nvSpPr>
        <p:spPr>
          <a:xfrm>
            <a:off x="0" y="6488668"/>
            <a:ext cx="1345240" cy="369332"/>
          </a:xfrm>
          <a:prstGeom prst="rect">
            <a:avLst/>
          </a:prstGeom>
          <a:noFill/>
        </p:spPr>
        <p:txBody>
          <a:bodyPr wrap="none" rtlCol="0">
            <a:spAutoFit/>
          </a:bodyPr>
          <a:lstStyle/>
          <a:p>
            <a:r>
              <a:rPr lang="en-US" dirty="0"/>
              <a:t>11 July 2025</a:t>
            </a:r>
          </a:p>
        </p:txBody>
      </p:sp>
    </p:spTree>
    <p:extLst>
      <p:ext uri="{BB962C8B-B14F-4D97-AF65-F5344CB8AC3E}">
        <p14:creationId xmlns:p14="http://schemas.microsoft.com/office/powerpoint/2010/main" val="3962988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229F77-A484-6408-82F1-E3A108A4F40C}"/>
              </a:ext>
            </a:extLst>
          </p:cNvPr>
          <p:cNvGraphicFramePr>
            <a:graphicFrameLocks noGrp="1"/>
          </p:cNvGraphicFramePr>
          <p:nvPr/>
        </p:nvGraphicFramePr>
        <p:xfrm>
          <a:off x="213212" y="794766"/>
          <a:ext cx="11753850" cy="5274247"/>
        </p:xfrm>
        <a:graphic>
          <a:graphicData uri="http://schemas.openxmlformats.org/drawingml/2006/table">
            <a:tbl>
              <a:tblPr/>
              <a:tblGrid>
                <a:gridCol w="1800225">
                  <a:extLst>
                    <a:ext uri="{9D8B030D-6E8A-4147-A177-3AD203B41FA5}">
                      <a16:colId xmlns:a16="http://schemas.microsoft.com/office/drawing/2014/main" val="1077280967"/>
                    </a:ext>
                  </a:extLst>
                </a:gridCol>
                <a:gridCol w="2152650">
                  <a:extLst>
                    <a:ext uri="{9D8B030D-6E8A-4147-A177-3AD203B41FA5}">
                      <a16:colId xmlns:a16="http://schemas.microsoft.com/office/drawing/2014/main" val="2390782915"/>
                    </a:ext>
                  </a:extLst>
                </a:gridCol>
                <a:gridCol w="2190750">
                  <a:extLst>
                    <a:ext uri="{9D8B030D-6E8A-4147-A177-3AD203B41FA5}">
                      <a16:colId xmlns:a16="http://schemas.microsoft.com/office/drawing/2014/main" val="1340819066"/>
                    </a:ext>
                  </a:extLst>
                </a:gridCol>
                <a:gridCol w="1371600">
                  <a:extLst>
                    <a:ext uri="{9D8B030D-6E8A-4147-A177-3AD203B41FA5}">
                      <a16:colId xmlns:a16="http://schemas.microsoft.com/office/drawing/2014/main" val="3567975894"/>
                    </a:ext>
                  </a:extLst>
                </a:gridCol>
                <a:gridCol w="2895600">
                  <a:extLst>
                    <a:ext uri="{9D8B030D-6E8A-4147-A177-3AD203B41FA5}">
                      <a16:colId xmlns:a16="http://schemas.microsoft.com/office/drawing/2014/main" val="206006474"/>
                    </a:ext>
                  </a:extLst>
                </a:gridCol>
                <a:gridCol w="1343025">
                  <a:extLst>
                    <a:ext uri="{9D8B030D-6E8A-4147-A177-3AD203B41FA5}">
                      <a16:colId xmlns:a16="http://schemas.microsoft.com/office/drawing/2014/main" val="2408328954"/>
                    </a:ext>
                  </a:extLst>
                </a:gridCol>
              </a:tblGrid>
              <a:tr h="390525">
                <a:tc>
                  <a:txBody>
                    <a:bodyPr/>
                    <a:lstStyle/>
                    <a:p>
                      <a:pPr algn="l" fontAlgn="base">
                        <a:lnSpc>
                          <a:spcPts val="1950"/>
                        </a:lnSpc>
                        <a:buNone/>
                      </a:pPr>
                      <a:r>
                        <a:rPr lang="en-US" sz="1600" b="1" i="0" u="none" strike="noStrike">
                          <a:solidFill>
                            <a:srgbClr val="FFFFFF"/>
                          </a:solidFill>
                          <a:effectLst/>
                          <a:latin typeface="Arial" panose="020B0604020202020204" pitchFamily="34" charset="0"/>
                        </a:rPr>
                        <a:t>Ship</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1" i="0" u="none" strike="noStrike">
                          <a:solidFill>
                            <a:srgbClr val="FFFFFF"/>
                          </a:solidFill>
                          <a:effectLst/>
                          <a:latin typeface="Arial" panose="020B0604020202020204" pitchFamily="34" charset="0"/>
                        </a:rPr>
                        <a:t>System(s)</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1" i="0" u="none" strike="noStrike">
                          <a:solidFill>
                            <a:srgbClr val="FFFFFF"/>
                          </a:solidFill>
                          <a:effectLst/>
                          <a:latin typeface="Arial" panose="020B0604020202020204" pitchFamily="34" charset="0"/>
                        </a:rPr>
                        <a:t>Arrays</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1" i="0" u="none" strike="noStrike">
                          <a:solidFill>
                            <a:srgbClr val="FFFFFF"/>
                          </a:solidFill>
                          <a:effectLst/>
                          <a:latin typeface="Arial" panose="020B0604020202020204" pitchFamily="34" charset="0"/>
                        </a:rPr>
                        <a:t>Life Cycle</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1" i="0" u="none" strike="noStrike">
                          <a:solidFill>
                            <a:srgbClr val="FFFFFF"/>
                          </a:solidFill>
                          <a:effectLst/>
                          <a:latin typeface="Arial" panose="020B0604020202020204" pitchFamily="34" charset="0"/>
                        </a:rPr>
                        <a:t>MAC Visits </a:t>
                      </a:r>
                      <a:r>
                        <a:rPr lang="en-US" sz="1600" b="0" i="0" u="none" strike="noStrike">
                          <a:solidFill>
                            <a:srgbClr val="FFFFFF"/>
                          </a:solidFill>
                          <a:effectLst/>
                          <a:latin typeface="Arial" panose="020B0604020202020204" pitchFamily="34" charset="0"/>
                        </a:rPr>
                        <a:t>(Most Recent)</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1" i="0" u="none" strike="noStrike">
                          <a:solidFill>
                            <a:srgbClr val="FFFFFF"/>
                          </a:solidFill>
                          <a:effectLst/>
                          <a:latin typeface="Arial" panose="020B0604020202020204" pitchFamily="34" charset="0"/>
                        </a:rPr>
                        <a:t>2025 Plans</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485203011"/>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Atlantis</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EM124</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2021</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Early</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FFFFFF"/>
                          </a:solidFill>
                          <a:effectLst/>
                          <a:latin typeface="Arial" panose="020B0604020202020204" pitchFamily="34" charset="0"/>
                        </a:rPr>
                        <a:t>ANT, SAT* (2021), </a:t>
                      </a:r>
                      <a:r>
                        <a:rPr lang="en-US" sz="1600" b="0" i="0" u="none" strike="noStrike" dirty="0">
                          <a:solidFill>
                            <a:srgbClr val="00FF00"/>
                          </a:solidFill>
                          <a:effectLst/>
                          <a:latin typeface="Arial" panose="020B0604020202020204" pitchFamily="34" charset="0"/>
                        </a:rPr>
                        <a:t>QAT* (2024) </a:t>
                      </a:r>
                      <a:r>
                        <a:rPr lang="en-US" sz="1600" b="0" i="0" dirty="0">
                          <a:solidFill>
                            <a:srgbClr val="FFFFFF"/>
                          </a:solidFill>
                          <a:effectLst/>
                          <a:latin typeface="Arial" panose="020B0604020202020204" pitchFamily="34" charset="0"/>
                        </a:rPr>
                        <a:t>​</a:t>
                      </a:r>
                      <a:endParaRPr lang="en-US"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QAT*</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217610872"/>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Healy</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EM122</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2010 / 2023 RX</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Late</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FFFFFF"/>
                          </a:solidFill>
                          <a:effectLst/>
                          <a:latin typeface="Arial" panose="020B0604020202020204" pitchFamily="34" charset="0"/>
                        </a:rPr>
                        <a:t>ANT, SAT,</a:t>
                      </a:r>
                      <a:r>
                        <a:rPr lang="en-US" sz="1600" b="0" i="0" u="none" strike="noStrike" dirty="0">
                          <a:solidFill>
                            <a:srgbClr val="00FF00"/>
                          </a:solidFill>
                          <a:effectLst/>
                          <a:latin typeface="Arial" panose="020B0604020202020204" pitchFamily="34" charset="0"/>
                        </a:rPr>
                        <a:t> QAT* (2025)</a:t>
                      </a:r>
                      <a:r>
                        <a:rPr lang="en-US" sz="1600" b="0" i="0" dirty="0">
                          <a:solidFill>
                            <a:srgbClr val="FFFFFF"/>
                          </a:solidFill>
                          <a:effectLst/>
                          <a:latin typeface="Arial" panose="020B0604020202020204" pitchFamily="34" charset="0"/>
                        </a:rPr>
                        <a:t>​</a:t>
                      </a:r>
                      <a:endParaRPr lang="en-US"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00FF00"/>
                          </a:solidFill>
                          <a:effectLst/>
                          <a:latin typeface="Arial" panose="020B0604020202020204" pitchFamily="34" charset="0"/>
                        </a:rPr>
                        <a:t>QAT*</a:t>
                      </a:r>
                      <a:r>
                        <a:rPr lang="en-US" sz="1600" b="0" i="0" dirty="0">
                          <a:solidFill>
                            <a:srgbClr val="FFFFFF"/>
                          </a:solidFill>
                          <a:effectLst/>
                          <a:latin typeface="Arial" panose="020B0604020202020204" pitchFamily="34" charset="0"/>
                        </a:rPr>
                        <a:t>​</a:t>
                      </a:r>
                      <a:endParaRPr lang="en-US"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644148484"/>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Hugh R. Sharp</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EM2040P</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2024</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Early</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FFFFFF"/>
                          </a:solidFill>
                          <a:effectLst/>
                          <a:latin typeface="Arial" panose="020B0604020202020204" pitchFamily="34" charset="0"/>
                        </a:rPr>
                        <a:t>QAT (2016), </a:t>
                      </a:r>
                      <a:r>
                        <a:rPr lang="en-US" sz="1600" b="0" i="0" u="none" strike="noStrike" dirty="0">
                          <a:solidFill>
                            <a:srgbClr val="00FF00"/>
                          </a:solidFill>
                          <a:effectLst/>
                          <a:latin typeface="Arial" panose="020B0604020202020204" pitchFamily="34" charset="0"/>
                        </a:rPr>
                        <a:t>SAT* (2025)</a:t>
                      </a:r>
                      <a:r>
                        <a:rPr lang="en-US" sz="1600" b="0" i="0" dirty="0">
                          <a:solidFill>
                            <a:srgbClr val="FFFFFF"/>
                          </a:solidFill>
                          <a:effectLst/>
                          <a:latin typeface="Arial" panose="020B0604020202020204" pitchFamily="34" charset="0"/>
                        </a:rPr>
                        <a:t>​</a:t>
                      </a:r>
                      <a:endParaRPr lang="en-US"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00FF00"/>
                          </a:solidFill>
                          <a:effectLst/>
                          <a:latin typeface="Arial" panose="020B0604020202020204" pitchFamily="34" charset="0"/>
                        </a:rPr>
                        <a:t>SAT*</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678421652"/>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Kilo Moana</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EM122 / EM710</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2012</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Late</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FFFFFF"/>
                          </a:solidFill>
                          <a:effectLst/>
                          <a:latin typeface="Arial" panose="020B0604020202020204" pitchFamily="34" charset="0"/>
                        </a:rPr>
                        <a:t>ANT, </a:t>
                      </a:r>
                      <a:r>
                        <a:rPr lang="en-US" sz="1600" b="0" i="0" u="none" strike="noStrike" dirty="0">
                          <a:solidFill>
                            <a:schemeClr val="bg1"/>
                          </a:solidFill>
                          <a:effectLst/>
                          <a:latin typeface="Arial" panose="020B0604020202020204" pitchFamily="34" charset="0"/>
                        </a:rPr>
                        <a:t>QAT* (</a:t>
                      </a:r>
                      <a:r>
                        <a:rPr lang="en-US" sz="1600" b="0" i="0" u="none" strike="noStrike" dirty="0">
                          <a:solidFill>
                            <a:srgbClr val="FFFFFF"/>
                          </a:solidFill>
                          <a:effectLst/>
                          <a:latin typeface="Arial" panose="020B0604020202020204" pitchFamily="34" charset="0"/>
                        </a:rPr>
                        <a:t>2023,</a:t>
                      </a:r>
                      <a:r>
                        <a:rPr lang="en-US" sz="1600" b="0" i="0" u="none" strike="noStrike" dirty="0">
                          <a:solidFill>
                            <a:srgbClr val="00FF00"/>
                          </a:solidFill>
                          <a:effectLst/>
                          <a:latin typeface="Arial" panose="020B0604020202020204" pitchFamily="34" charset="0"/>
                        </a:rPr>
                        <a:t> this week</a:t>
                      </a:r>
                      <a:r>
                        <a:rPr lang="en-US" sz="1600" b="0" i="0" u="none" strike="noStrike" dirty="0">
                          <a:solidFill>
                            <a:srgbClr val="FFFFFF"/>
                          </a:solidFill>
                          <a:effectLst/>
                          <a:latin typeface="Arial" panose="020B0604020202020204" pitchFamily="34" charset="0"/>
                        </a:rPr>
                        <a:t>) </a:t>
                      </a:r>
                      <a:r>
                        <a:rPr lang="en-US" sz="1600" b="0" i="0" dirty="0">
                          <a:solidFill>
                            <a:srgbClr val="FFFFFF"/>
                          </a:solidFill>
                          <a:effectLst/>
                          <a:latin typeface="Arial" panose="020B0604020202020204" pitchFamily="34" charset="0"/>
                        </a:rPr>
                        <a:t>​</a:t>
                      </a:r>
                      <a:endParaRPr lang="en-US"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00FF00"/>
                          </a:solidFill>
                          <a:effectLst/>
                          <a:latin typeface="Arial" panose="020B0604020202020204" pitchFamily="34" charset="0"/>
                        </a:rPr>
                        <a:t>QAT*</a:t>
                      </a:r>
                      <a:r>
                        <a:rPr lang="en-US" sz="1600" b="0" i="0" dirty="0">
                          <a:solidFill>
                            <a:srgbClr val="FFFFFF"/>
                          </a:solidFill>
                          <a:effectLst/>
                          <a:latin typeface="Arial" panose="020B0604020202020204" pitchFamily="34" charset="0"/>
                        </a:rPr>
                        <a:t>​</a:t>
                      </a:r>
                      <a:endParaRPr lang="en-US" sz="1600"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74141707"/>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M.G. Langseth</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EM122</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2007 TX / 2010 RX</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Late</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FFFFFF"/>
                          </a:solidFill>
                          <a:effectLst/>
                          <a:latin typeface="Arial" panose="020B0604020202020204" pitchFamily="34" charset="0"/>
                        </a:rPr>
                        <a:t>ANT, QAT (2023)</a:t>
                      </a:r>
                      <a:r>
                        <a:rPr lang="en-US" sz="1600" b="0" i="0" dirty="0">
                          <a:solidFill>
                            <a:srgbClr val="FFFFFF"/>
                          </a:solidFill>
                          <a:effectLst/>
                          <a:latin typeface="Arial" panose="020B0604020202020204" pitchFamily="34" charset="0"/>
                        </a:rPr>
                        <a:t>​</a:t>
                      </a:r>
                      <a:endParaRPr lang="en-US"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QAT</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778914966"/>
                  </a:ext>
                </a:extLst>
              </a:tr>
              <a:tr h="390525">
                <a:tc>
                  <a:txBody>
                    <a:bodyPr/>
                    <a:lstStyle/>
                    <a:p>
                      <a:pPr algn="l" fontAlgn="base">
                        <a:lnSpc>
                          <a:spcPts val="1950"/>
                        </a:lnSpc>
                        <a:buNone/>
                      </a:pPr>
                      <a:r>
                        <a:rPr lang="en-US" sz="1600" b="0" i="1" u="none" strike="noStrike" dirty="0">
                          <a:solidFill>
                            <a:srgbClr val="FFFFFF"/>
                          </a:solidFill>
                          <a:effectLst/>
                          <a:latin typeface="Arial" panose="020B0604020202020204" pitchFamily="34" charset="0"/>
                        </a:rPr>
                        <a:t>N.B. </a:t>
                      </a:r>
                      <a:r>
                        <a:rPr lang="en-US" sz="1600" b="0" i="1" u="none" strike="noStrike">
                          <a:solidFill>
                            <a:srgbClr val="FFFFFF"/>
                          </a:solidFill>
                          <a:effectLst/>
                          <a:latin typeface="Arial" panose="020B0604020202020204" pitchFamily="34" charset="0"/>
                        </a:rPr>
                        <a:t>Palmer</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EM122</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2015</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Late</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da-DK" sz="1600" b="0" i="0" u="none" strike="noStrike" dirty="0">
                          <a:solidFill>
                            <a:srgbClr val="FFFFFF"/>
                          </a:solidFill>
                          <a:effectLst/>
                          <a:latin typeface="Arial" panose="020B0604020202020204" pitchFamily="34" charset="0"/>
                        </a:rPr>
                        <a:t>SAT, ANT, QAT (2015), </a:t>
                      </a:r>
                      <a:r>
                        <a:rPr lang="da-DK" sz="1600" b="0" i="0" u="none" strike="noStrike" dirty="0" err="1">
                          <a:solidFill>
                            <a:srgbClr val="FFFFFF"/>
                          </a:solidFill>
                          <a:effectLst/>
                          <a:latin typeface="Arial" panose="020B0604020202020204" pitchFamily="34" charset="0"/>
                        </a:rPr>
                        <a:t>Misc</a:t>
                      </a:r>
                      <a:r>
                        <a:rPr lang="da-DK" sz="1600" b="0" i="0" u="none" strike="noStrike" dirty="0">
                          <a:solidFill>
                            <a:srgbClr val="FFFFFF"/>
                          </a:solidFill>
                          <a:effectLst/>
                          <a:latin typeface="Arial" panose="020B0604020202020204" pitchFamily="34" charset="0"/>
                        </a:rPr>
                        <a:t>.</a:t>
                      </a:r>
                      <a:r>
                        <a:rPr lang="da-DK" sz="1600" b="0" i="0" dirty="0">
                          <a:solidFill>
                            <a:srgbClr val="FFFFFF"/>
                          </a:solidFill>
                          <a:effectLst/>
                          <a:latin typeface="Arial" panose="020B0604020202020204" pitchFamily="34" charset="0"/>
                        </a:rPr>
                        <a:t>​</a:t>
                      </a:r>
                      <a:endParaRPr lang="da-DK"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TBD</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810277056"/>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Neil Armstrong</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1" i="0">
                          <a:solidFill>
                            <a:srgbClr val="FFFFFF"/>
                          </a:solidFill>
                          <a:effectLst/>
                          <a:latin typeface="Arial" panose="020B0604020202020204" pitchFamily="34" charset="0"/>
                        </a:rPr>
                        <a:t>EM124 / EM712</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2024 (2016 710 RX)</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Early</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00FF00"/>
                          </a:solidFill>
                          <a:effectLst/>
                          <a:latin typeface="Arial" panose="020B0604020202020204" pitchFamily="34" charset="0"/>
                        </a:rPr>
                        <a:t>ANT, SAT* (2024)</a:t>
                      </a:r>
                      <a:r>
                        <a:rPr lang="en-US" sz="1600" b="0" i="0" dirty="0">
                          <a:solidFill>
                            <a:srgbClr val="FFFFFF"/>
                          </a:solidFill>
                          <a:effectLst/>
                          <a:latin typeface="Arial" panose="020B0604020202020204" pitchFamily="34" charset="0"/>
                        </a:rPr>
                        <a:t>​</a:t>
                      </a:r>
                      <a:endParaRPr lang="en-US"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QAT*</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4144089651"/>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Rachel Carson</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1" i="0">
                          <a:solidFill>
                            <a:srgbClr val="FFFFFF"/>
                          </a:solidFill>
                          <a:effectLst/>
                          <a:latin typeface="Arial" panose="020B0604020202020204" pitchFamily="34" charset="0"/>
                        </a:rPr>
                        <a:t>EM2040</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2024</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Early</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00FF00"/>
                          </a:solidFill>
                          <a:effectLst/>
                          <a:latin typeface="Arial" panose="020B0604020202020204" pitchFamily="34" charset="0"/>
                        </a:rPr>
                        <a:t>SAT* (2024)</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QAT*</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1881040698"/>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Roger Revelle</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EM124 / EM712</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2020</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Mid</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SAT*, </a:t>
                      </a:r>
                      <a:r>
                        <a:rPr lang="en-US" sz="1600" b="0" i="0" u="none" strike="noStrike">
                          <a:solidFill>
                            <a:srgbClr val="00FF00"/>
                          </a:solidFill>
                          <a:effectLst/>
                          <a:latin typeface="Arial" panose="020B0604020202020204" pitchFamily="34" charset="0"/>
                        </a:rPr>
                        <a:t>QAT* (2025)</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00FF00"/>
                          </a:solidFill>
                          <a:effectLst/>
                          <a:latin typeface="Arial" panose="020B0604020202020204" pitchFamily="34" charset="0"/>
                        </a:rPr>
                        <a:t>QAT* </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2809466107"/>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Sikuliaq</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1" i="0">
                          <a:solidFill>
                            <a:srgbClr val="FFFFFF"/>
                          </a:solidFill>
                          <a:effectLst/>
                          <a:latin typeface="Arial" panose="020B0604020202020204" pitchFamily="34" charset="0"/>
                        </a:rPr>
                        <a:t>EM304 MKII</a:t>
                      </a:r>
                      <a:r>
                        <a:rPr lang="en-US" sz="1600" b="0" i="0" u="none" strike="noStrike">
                          <a:solidFill>
                            <a:srgbClr val="FFFFFF"/>
                          </a:solidFill>
                          <a:effectLst/>
                          <a:latin typeface="Arial" panose="020B0604020202020204" pitchFamily="34" charset="0"/>
                        </a:rPr>
                        <a:t> / EM710</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2024 / 2014</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Early/Late</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SAT,</a:t>
                      </a:r>
                      <a:r>
                        <a:rPr lang="en-US" sz="1600" b="0" i="0" u="none" strike="noStrike">
                          <a:solidFill>
                            <a:srgbClr val="00FF00"/>
                          </a:solidFill>
                          <a:effectLst/>
                          <a:latin typeface="Arial" panose="020B0604020202020204" pitchFamily="34" charset="0"/>
                        </a:rPr>
                        <a:t> QAT (2025)</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00FF00"/>
                          </a:solidFill>
                          <a:effectLst/>
                          <a:latin typeface="Arial" panose="020B0604020202020204" pitchFamily="34" charset="0"/>
                        </a:rPr>
                        <a:t>QAT</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848609474"/>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Sally Ride</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EM124 / EM712</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2016</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Mid</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SAT (2021),</a:t>
                      </a:r>
                      <a:r>
                        <a:rPr lang="en-US" sz="1600" b="0" i="0" u="none" strike="noStrike">
                          <a:solidFill>
                            <a:srgbClr val="00FF00"/>
                          </a:solidFill>
                          <a:effectLst/>
                          <a:latin typeface="Arial" panose="020B0604020202020204" pitchFamily="34" charset="0"/>
                        </a:rPr>
                        <a:t> QAT* (2025)</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00FF00"/>
                          </a:solidFill>
                          <a:effectLst/>
                          <a:latin typeface="Arial" panose="020B0604020202020204" pitchFamily="34" charset="0"/>
                        </a:rPr>
                        <a:t>QAT</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3190416053"/>
                  </a:ext>
                </a:extLst>
              </a:tr>
              <a:tr h="390525">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T.G. Thompson</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1" u="none" strike="noStrike">
                          <a:solidFill>
                            <a:srgbClr val="FFFFFF"/>
                          </a:solidFill>
                          <a:effectLst/>
                          <a:latin typeface="Arial" panose="020B0604020202020204" pitchFamily="34" charset="0"/>
                        </a:rPr>
                        <a:t>EM302</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2018</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ctr" fontAlgn="base">
                        <a:lnSpc>
                          <a:spcPts val="1950"/>
                        </a:lnSpc>
                        <a:buNone/>
                      </a:pPr>
                      <a:r>
                        <a:rPr lang="en-US" sz="1600" b="0" i="0" u="none" strike="noStrike">
                          <a:solidFill>
                            <a:srgbClr val="FFFFFF"/>
                          </a:solidFill>
                          <a:effectLst/>
                          <a:latin typeface="Arial" panose="020B0604020202020204" pitchFamily="34" charset="0"/>
                        </a:rPr>
                        <a:t>Mid</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a:solidFill>
                            <a:srgbClr val="FFFFFF"/>
                          </a:solidFill>
                          <a:effectLst/>
                          <a:latin typeface="Arial" panose="020B0604020202020204" pitchFamily="34" charset="0"/>
                        </a:rPr>
                        <a:t>SAT, QAT* (2023)</a:t>
                      </a:r>
                      <a:r>
                        <a:rPr lang="en-US" sz="1600" b="0" i="0">
                          <a:solidFill>
                            <a:srgbClr val="FFFFFF"/>
                          </a:solidFill>
                          <a:effectLst/>
                          <a:latin typeface="Arial" panose="020B0604020202020204" pitchFamily="34" charset="0"/>
                        </a:rPr>
                        <a:t>​</a:t>
                      </a:r>
                      <a:endParaRPr lang="en-US" b="0" i="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tc>
                  <a:txBody>
                    <a:bodyPr/>
                    <a:lstStyle/>
                    <a:p>
                      <a:pPr algn="l" fontAlgn="base">
                        <a:lnSpc>
                          <a:spcPts val="1950"/>
                        </a:lnSpc>
                        <a:buNone/>
                      </a:pPr>
                      <a:r>
                        <a:rPr lang="en-US" sz="1600" b="0" i="0" u="none" strike="noStrike" dirty="0">
                          <a:solidFill>
                            <a:srgbClr val="FFFFFF"/>
                          </a:solidFill>
                          <a:effectLst/>
                          <a:latin typeface="Arial" panose="020B0604020202020204" pitchFamily="34" charset="0"/>
                        </a:rPr>
                        <a:t>SAT</a:t>
                      </a:r>
                      <a:r>
                        <a:rPr lang="en-US" sz="1600" b="0" i="0" dirty="0">
                          <a:solidFill>
                            <a:srgbClr val="FFFFFF"/>
                          </a:solidFill>
                          <a:effectLst/>
                          <a:latin typeface="Arial" panose="020B0604020202020204" pitchFamily="34" charset="0"/>
                        </a:rPr>
                        <a:t>​</a:t>
                      </a:r>
                      <a:endParaRPr lang="en-US" b="0" i="0" dirty="0">
                        <a:solidFill>
                          <a:srgbClr val="FFFFFF"/>
                        </a:solidFill>
                        <a:effectLst/>
                      </a:endParaRPr>
                    </a:p>
                  </a:txBody>
                  <a:tcPr>
                    <a:lnL w="11306" cap="flat" cmpd="sng" algn="ctr">
                      <a:solidFill>
                        <a:srgbClr val="9E9E9E"/>
                      </a:solidFill>
                      <a:prstDash val="solid"/>
                      <a:round/>
                      <a:headEnd type="none" w="med" len="med"/>
                      <a:tailEnd type="none" w="med" len="med"/>
                    </a:lnL>
                    <a:lnR w="11306" cap="flat" cmpd="sng" algn="ctr">
                      <a:solidFill>
                        <a:srgbClr val="9E9E9E"/>
                      </a:solidFill>
                      <a:prstDash val="solid"/>
                      <a:round/>
                      <a:headEnd type="none" w="med" len="med"/>
                      <a:tailEnd type="none" w="med" len="med"/>
                    </a:lnR>
                    <a:lnT w="11306" cap="flat" cmpd="sng" algn="ctr">
                      <a:solidFill>
                        <a:srgbClr val="9E9E9E"/>
                      </a:solidFill>
                      <a:prstDash val="solid"/>
                      <a:round/>
                      <a:headEnd type="none" w="med" len="med"/>
                      <a:tailEnd type="none" w="med" len="med"/>
                    </a:lnT>
                    <a:lnB w="11306" cap="flat" cmpd="sng" algn="ctr">
                      <a:solidFill>
                        <a:srgbClr val="9E9E9E"/>
                      </a:solidFill>
                      <a:prstDash val="solid"/>
                      <a:round/>
                      <a:headEnd type="none" w="med" len="med"/>
                      <a:tailEnd type="none" w="med" len="med"/>
                    </a:lnB>
                    <a:noFill/>
                  </a:tcPr>
                </a:tc>
                <a:extLst>
                  <a:ext uri="{0D108BD9-81ED-4DB2-BD59-A6C34878D82A}">
                    <a16:rowId xmlns:a16="http://schemas.microsoft.com/office/drawing/2014/main" val="766014770"/>
                  </a:ext>
                </a:extLst>
              </a:tr>
            </a:tbl>
          </a:graphicData>
        </a:graphic>
      </p:graphicFrame>
      <p:sp>
        <p:nvSpPr>
          <p:cNvPr id="3" name="Rectangle 1">
            <a:extLst>
              <a:ext uri="{FF2B5EF4-FFF2-40B4-BE49-F238E27FC236}">
                <a16:creationId xmlns:a16="http://schemas.microsoft.com/office/drawing/2014/main" id="{02D576BC-E977-CF87-E2A6-FC100E5C36D5}"/>
              </a:ext>
            </a:extLst>
          </p:cNvPr>
          <p:cNvSpPr>
            <a:spLocks noChangeArrowheads="1"/>
          </p:cNvSpPr>
          <p:nvPr/>
        </p:nvSpPr>
        <p:spPr bwMode="auto">
          <a:xfrm>
            <a:off x="219075" y="1335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Google Shape;196;p21">
            <a:extLst>
              <a:ext uri="{FF2B5EF4-FFF2-40B4-BE49-F238E27FC236}">
                <a16:creationId xmlns:a16="http://schemas.microsoft.com/office/drawing/2014/main" id="{CA8F0D3C-67E2-1305-24FA-63353D733D1C}"/>
              </a:ext>
            </a:extLst>
          </p:cNvPr>
          <p:cNvSpPr txBox="1">
            <a:spLocks/>
          </p:cNvSpPr>
          <p:nvPr/>
        </p:nvSpPr>
        <p:spPr>
          <a:xfrm>
            <a:off x="0" y="0"/>
            <a:ext cx="12192000" cy="7728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4000"/>
            </a:pPr>
            <a:r>
              <a:rPr kumimoji="0" lang="en-US" sz="4400" b="0" i="0" u="none" strike="noStrike" kern="0" cap="none" spc="0" normalizeH="0" baseline="0" noProof="0" dirty="0">
                <a:ln>
                  <a:noFill/>
                </a:ln>
                <a:solidFill>
                  <a:srgbClr val="FFFFFF"/>
                </a:solidFill>
                <a:effectLst/>
                <a:uLnTx/>
                <a:uFillTx/>
                <a:latin typeface="Calibri"/>
                <a:ea typeface="Calibri"/>
                <a:cs typeface="Calibri"/>
                <a:sym typeface="Calibri"/>
              </a:rPr>
              <a:t>Recent </a:t>
            </a:r>
            <a:r>
              <a:rPr kumimoji="0" lang="en-US" sz="4400" b="0" i="0" u="none" strike="noStrike" kern="0" cap="none" spc="0" normalizeH="0" baseline="0" noProof="0" dirty="0" err="1">
                <a:ln>
                  <a:noFill/>
                </a:ln>
                <a:solidFill>
                  <a:srgbClr val="FFFFFF"/>
                </a:solidFill>
                <a:effectLst/>
                <a:uLnTx/>
                <a:uFillTx/>
                <a:latin typeface="Calibri"/>
                <a:ea typeface="Calibri"/>
                <a:cs typeface="Calibri"/>
                <a:sym typeface="Calibri"/>
              </a:rPr>
              <a:t>MACtivity</a:t>
            </a:r>
            <a:r>
              <a:rPr kumimoji="0" lang="en-US" sz="4400" b="0" i="0" u="none" strike="noStrike" kern="0" cap="none" spc="0" normalizeH="0" baseline="0" noProof="0" dirty="0">
                <a:ln>
                  <a:noFill/>
                </a:ln>
                <a:solidFill>
                  <a:srgbClr val="FFFFFF"/>
                </a:solidFill>
                <a:effectLst/>
                <a:uLnTx/>
                <a:uFillTx/>
                <a:latin typeface="Calibri"/>
                <a:ea typeface="Calibri"/>
                <a:cs typeface="Calibri"/>
                <a:sym typeface="Calibri"/>
              </a:rPr>
              <a:t>: USARF Support 2024-25</a:t>
            </a:r>
            <a:endParaRPr lang="en-US" sz="4000" dirty="0"/>
          </a:p>
        </p:txBody>
      </p:sp>
      <p:sp>
        <p:nvSpPr>
          <p:cNvPr id="6" name="TextBox 5">
            <a:extLst>
              <a:ext uri="{FF2B5EF4-FFF2-40B4-BE49-F238E27FC236}">
                <a16:creationId xmlns:a16="http://schemas.microsoft.com/office/drawing/2014/main" id="{B8C7D40D-66C1-AA41-4721-5D4024AED2AB}"/>
              </a:ext>
            </a:extLst>
          </p:cNvPr>
          <p:cNvSpPr txBox="1"/>
          <p:nvPr/>
        </p:nvSpPr>
        <p:spPr>
          <a:xfrm>
            <a:off x="4931510" y="5945739"/>
            <a:ext cx="3071446" cy="523220"/>
          </a:xfrm>
          <a:prstGeom prst="rect">
            <a:avLst/>
          </a:prstGeom>
          <a:noFill/>
        </p:spPr>
        <p:txBody>
          <a:bodyPr wrap="square">
            <a:spAutoFit/>
          </a:bodyPr>
          <a:lstStyle/>
          <a:p>
            <a:pPr rtl="0">
              <a:buNone/>
            </a:pPr>
            <a:r>
              <a:rPr lang="en-US" sz="1400" b="0" i="0" u="none" strike="noStrike" dirty="0">
                <a:solidFill>
                  <a:schemeClr val="bg1"/>
                </a:solidFill>
                <a:effectLst/>
                <a:latin typeface="Arial" panose="020B0604020202020204" pitchFamily="34" charset="0"/>
              </a:rPr>
              <a:t>*Indicates remote support</a:t>
            </a:r>
          </a:p>
          <a:p>
            <a:pPr rtl="0">
              <a:buNone/>
            </a:pPr>
            <a:r>
              <a:rPr lang="en-US" b="1" dirty="0">
                <a:solidFill>
                  <a:srgbClr val="FFFFFF"/>
                </a:solidFill>
                <a:effectLst/>
                <a:latin typeface="Arial" panose="020B0604020202020204" pitchFamily="34" charset="0"/>
              </a:rPr>
              <a:t>Bold</a:t>
            </a:r>
            <a:r>
              <a:rPr lang="en-US" b="0" dirty="0">
                <a:solidFill>
                  <a:srgbClr val="FFFFFF"/>
                </a:solidFill>
                <a:effectLst/>
                <a:latin typeface="Arial" panose="020B0604020202020204" pitchFamily="34" charset="0"/>
              </a:rPr>
              <a:t> indicates recent install</a:t>
            </a:r>
            <a:endParaRPr lang="en-US" b="0" dirty="0">
              <a:effectLst/>
            </a:endParaRPr>
          </a:p>
        </p:txBody>
      </p:sp>
      <p:sp>
        <p:nvSpPr>
          <p:cNvPr id="8" name="TextBox 7">
            <a:extLst>
              <a:ext uri="{FF2B5EF4-FFF2-40B4-BE49-F238E27FC236}">
                <a16:creationId xmlns:a16="http://schemas.microsoft.com/office/drawing/2014/main" id="{4A5BC356-D0E3-C595-4623-E2847B0EA4FA}"/>
              </a:ext>
            </a:extLst>
          </p:cNvPr>
          <p:cNvSpPr txBox="1"/>
          <p:nvPr/>
        </p:nvSpPr>
        <p:spPr>
          <a:xfrm>
            <a:off x="7728069" y="6040746"/>
            <a:ext cx="6221046" cy="1169551"/>
          </a:xfrm>
          <a:prstGeom prst="rect">
            <a:avLst/>
          </a:prstGeom>
          <a:noFill/>
        </p:spPr>
        <p:txBody>
          <a:bodyPr wrap="square">
            <a:spAutoFit/>
          </a:bodyPr>
          <a:lstStyle/>
          <a:p>
            <a:pPr rtl="0">
              <a:buNone/>
            </a:pPr>
            <a:r>
              <a:rPr lang="en-US" sz="1400" b="0" i="1" u="none" strike="noStrike" dirty="0">
                <a:solidFill>
                  <a:srgbClr val="FFFFFF"/>
                </a:solidFill>
                <a:effectLst/>
                <a:latin typeface="Arial" panose="020B0604020202020204" pitchFamily="34" charset="0"/>
              </a:rPr>
              <a:t>Italic = pending replacement (2025+)</a:t>
            </a:r>
            <a:endParaRPr lang="en-US" b="0" dirty="0">
              <a:effectLst/>
            </a:endParaRPr>
          </a:p>
          <a:p>
            <a:pPr rtl="0">
              <a:buNone/>
            </a:pPr>
            <a:r>
              <a:rPr lang="en-US" sz="1400" b="0" i="0" u="none" strike="noStrike" dirty="0">
                <a:solidFill>
                  <a:srgbClr val="00FF00"/>
                </a:solidFill>
                <a:effectLst/>
                <a:latin typeface="Arial" panose="020B0604020202020204" pitchFamily="34" charset="0"/>
              </a:rPr>
              <a:t>Green = testing in last year</a:t>
            </a:r>
            <a:endParaRPr lang="en-US" b="0" dirty="0">
              <a:effectLst/>
            </a:endParaRPr>
          </a:p>
          <a:p>
            <a:pPr rtl="0">
              <a:buNone/>
            </a:pPr>
            <a:r>
              <a:rPr lang="en-US" sz="1400" b="0" i="0" u="none" strike="noStrike" dirty="0">
                <a:solidFill>
                  <a:srgbClr val="FFFFFF"/>
                </a:solidFill>
                <a:effectLst/>
                <a:latin typeface="Arial" panose="020B0604020202020204" pitchFamily="34" charset="0"/>
              </a:rPr>
              <a:t>ANT = Acoustic Noise Test (Gates)</a:t>
            </a:r>
            <a:endParaRPr lang="en-US" b="0" dirty="0">
              <a:effectLst/>
            </a:endParaRPr>
          </a:p>
          <a:p>
            <a:pPr>
              <a:buNone/>
            </a:pPr>
            <a:br>
              <a:rPr lang="en-US" dirty="0"/>
            </a:br>
            <a:endParaRPr lang="en-US" dirty="0"/>
          </a:p>
        </p:txBody>
      </p:sp>
      <p:sp>
        <p:nvSpPr>
          <p:cNvPr id="5" name="TextBox 4">
            <a:extLst>
              <a:ext uri="{FF2B5EF4-FFF2-40B4-BE49-F238E27FC236}">
                <a16:creationId xmlns:a16="http://schemas.microsoft.com/office/drawing/2014/main" id="{501B82E1-5E2B-20F7-C892-A09D208A4024}"/>
              </a:ext>
            </a:extLst>
          </p:cNvPr>
          <p:cNvSpPr txBox="1"/>
          <p:nvPr/>
        </p:nvSpPr>
        <p:spPr>
          <a:xfrm>
            <a:off x="457200" y="6351373"/>
            <a:ext cx="4474310" cy="395416"/>
          </a:xfrm>
          <a:prstGeom prst="rect">
            <a:avLst/>
          </a:prstGeom>
          <a:solidFill>
            <a:srgbClr val="000A3D"/>
          </a:solidFill>
        </p:spPr>
        <p:txBody>
          <a:bodyPr wrap="square" rtlCol="0">
            <a:spAutoFit/>
          </a:bodyPr>
          <a:lstStyle/>
          <a:p>
            <a:endParaRPr lang="en-US" dirty="0"/>
          </a:p>
        </p:txBody>
      </p:sp>
      <p:pic>
        <p:nvPicPr>
          <p:cNvPr id="7" name="Picture 6" descr="A yellow rope with a logo of a ship&#10;&#10;Description automatically generated">
            <a:extLst>
              <a:ext uri="{FF2B5EF4-FFF2-40B4-BE49-F238E27FC236}">
                <a16:creationId xmlns:a16="http://schemas.microsoft.com/office/drawing/2014/main" id="{B79A7944-3DE1-9A14-CC9D-AB05028F555B}"/>
              </a:ext>
            </a:extLst>
          </p:cNvPr>
          <p:cNvPicPr>
            <a:picLocks noChangeAspect="1"/>
          </p:cNvPicPr>
          <p:nvPr/>
        </p:nvPicPr>
        <p:blipFill>
          <a:blip r:embed="rId3"/>
          <a:stretch>
            <a:fillRect/>
          </a:stretch>
        </p:blipFill>
        <p:spPr>
          <a:xfrm>
            <a:off x="11349494" y="6091042"/>
            <a:ext cx="770612" cy="7706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D1EBAF-0AD6-4EFF-7B01-0C77C7B09EC9}"/>
              </a:ext>
            </a:extLst>
          </p:cNvPr>
          <p:cNvSpPr>
            <a:spLocks noGrp="1"/>
          </p:cNvSpPr>
          <p:nvPr>
            <p:ph type="body" idx="1"/>
          </p:nvPr>
        </p:nvSpPr>
        <p:spPr>
          <a:xfrm>
            <a:off x="31260" y="858982"/>
            <a:ext cx="12113846" cy="5612156"/>
          </a:xfrm>
        </p:spPr>
        <p:txBody>
          <a:bodyPr/>
          <a:lstStyle/>
          <a:p>
            <a:r>
              <a:rPr lang="en-US" sz="2600" dirty="0"/>
              <a:t>Echosounder Test Site Database, Python tools, Ocean Mapping Community Wiki</a:t>
            </a:r>
          </a:p>
          <a:p>
            <a:r>
              <a:rPr lang="en-US" sz="2600" dirty="0"/>
              <a:t>RVTEC planning (+ training)</a:t>
            </a:r>
          </a:p>
          <a:p>
            <a:r>
              <a:rPr lang="en-US" sz="2600" dirty="0"/>
              <a:t>Sound Speed Manager updates</a:t>
            </a:r>
            <a:endParaRPr lang="en-US" sz="2600" dirty="0">
              <a:sym typeface="Wingdings" panose="05000000000000000000" pitchFamily="2" charset="2"/>
            </a:endParaRPr>
          </a:p>
          <a:p>
            <a:r>
              <a:rPr lang="en-US" sz="2600" dirty="0"/>
              <a:t>Kongsberg-CCOM annual visit</a:t>
            </a:r>
          </a:p>
          <a:p>
            <a:r>
              <a:rPr lang="en-US" sz="2600" dirty="0"/>
              <a:t>Kongsberg technical feedback</a:t>
            </a:r>
            <a:br>
              <a:rPr lang="en-US" sz="2600" dirty="0"/>
            </a:br>
            <a:r>
              <a:rPr lang="en-US" sz="2600" dirty="0"/>
              <a:t>and documentation reviews</a:t>
            </a:r>
          </a:p>
          <a:p>
            <a:r>
              <a:rPr lang="en-US" sz="2600" dirty="0"/>
              <a:t>Non-routine support requests</a:t>
            </a:r>
          </a:p>
          <a:p>
            <a:r>
              <a:rPr lang="en-US" sz="2600" dirty="0">
                <a:sym typeface="Wingdings" panose="05000000000000000000" pitchFamily="2" charset="2"/>
              </a:rPr>
              <a:t>Outreach / collaboration with</a:t>
            </a:r>
            <a:br>
              <a:rPr lang="en-US" sz="2600" dirty="0">
                <a:sym typeface="Wingdings" panose="05000000000000000000" pitchFamily="2" charset="2"/>
              </a:rPr>
            </a:br>
            <a:r>
              <a:rPr lang="en-US" sz="2600" dirty="0">
                <a:sym typeface="Wingdings" panose="05000000000000000000" pitchFamily="2" charset="2"/>
              </a:rPr>
              <a:t>NOAA, CCOM, beyond USARF</a:t>
            </a:r>
          </a:p>
          <a:p>
            <a:r>
              <a:rPr lang="en-US" sz="2600" dirty="0"/>
              <a:t>Planning for MAC renewal </a:t>
            </a:r>
            <a:r>
              <a:rPr lang="en-US" sz="2600" dirty="0">
                <a:sym typeface="Wingdings" panose="05000000000000000000" pitchFamily="2" charset="2"/>
              </a:rPr>
              <a:t></a:t>
            </a:r>
          </a:p>
        </p:txBody>
      </p:sp>
      <p:sp>
        <p:nvSpPr>
          <p:cNvPr id="3" name="Title 2">
            <a:extLst>
              <a:ext uri="{FF2B5EF4-FFF2-40B4-BE49-F238E27FC236}">
                <a16:creationId xmlns:a16="http://schemas.microsoft.com/office/drawing/2014/main" id="{91EC059D-582B-4541-2A12-B4A9A57460CD}"/>
              </a:ext>
            </a:extLst>
          </p:cNvPr>
          <p:cNvSpPr>
            <a:spLocks noGrp="1"/>
          </p:cNvSpPr>
          <p:nvPr>
            <p:ph type="title"/>
          </p:nvPr>
        </p:nvSpPr>
        <p:spPr>
          <a:xfrm>
            <a:off x="689978" y="-163353"/>
            <a:ext cx="10515600" cy="1325563"/>
          </a:xfrm>
        </p:spPr>
        <p:txBody>
          <a:bodyPr/>
          <a:lstStyle/>
          <a:p>
            <a:r>
              <a:rPr lang="en-US" dirty="0"/>
              <a:t>Recent </a:t>
            </a:r>
            <a:r>
              <a:rPr lang="en-US" dirty="0" err="1"/>
              <a:t>MACtivity</a:t>
            </a:r>
            <a:r>
              <a:rPr lang="en-US" dirty="0"/>
              <a:t>: Other Projects</a:t>
            </a:r>
          </a:p>
        </p:txBody>
      </p:sp>
      <p:pic>
        <p:nvPicPr>
          <p:cNvPr id="2050" name="Picture 2" descr="A map of the earth&#10;&#10;AI-generated content may be incorrect.">
            <a:extLst>
              <a:ext uri="{FF2B5EF4-FFF2-40B4-BE49-F238E27FC236}">
                <a16:creationId xmlns:a16="http://schemas.microsoft.com/office/drawing/2014/main" id="{1A1766F6-2463-4919-9029-401B73359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0" y="1465438"/>
            <a:ext cx="6902137" cy="4873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2C5282-BC1D-3602-2556-EE6E02CA4F07}"/>
              </a:ext>
            </a:extLst>
          </p:cNvPr>
          <p:cNvSpPr txBox="1"/>
          <p:nvPr/>
        </p:nvSpPr>
        <p:spPr>
          <a:xfrm>
            <a:off x="457200" y="6351373"/>
            <a:ext cx="4474310" cy="395416"/>
          </a:xfrm>
          <a:prstGeom prst="rect">
            <a:avLst/>
          </a:prstGeom>
          <a:solidFill>
            <a:srgbClr val="000A3D"/>
          </a:solidFill>
        </p:spPr>
        <p:txBody>
          <a:bodyPr wrap="square" rtlCol="0">
            <a:spAutoFit/>
          </a:bodyPr>
          <a:lstStyle/>
          <a:p>
            <a:endParaRPr lang="en-US" dirty="0"/>
          </a:p>
        </p:txBody>
      </p:sp>
      <p:pic>
        <p:nvPicPr>
          <p:cNvPr id="5" name="Picture 4" descr="A yellow rope with a logo of a ship&#10;&#10;Description automatically generated">
            <a:extLst>
              <a:ext uri="{FF2B5EF4-FFF2-40B4-BE49-F238E27FC236}">
                <a16:creationId xmlns:a16="http://schemas.microsoft.com/office/drawing/2014/main" id="{47EA443B-6C89-119B-BB13-0C2D7EFBC78B}"/>
              </a:ext>
            </a:extLst>
          </p:cNvPr>
          <p:cNvPicPr>
            <a:picLocks noChangeAspect="1"/>
          </p:cNvPicPr>
          <p:nvPr/>
        </p:nvPicPr>
        <p:blipFill>
          <a:blip r:embed="rId4"/>
          <a:stretch>
            <a:fillRect/>
          </a:stretch>
        </p:blipFill>
        <p:spPr>
          <a:xfrm>
            <a:off x="11349494" y="6091042"/>
            <a:ext cx="770612" cy="770612"/>
          </a:xfrm>
          <a:prstGeom prst="rect">
            <a:avLst/>
          </a:prstGeom>
        </p:spPr>
      </p:pic>
    </p:spTree>
    <p:extLst>
      <p:ext uri="{BB962C8B-B14F-4D97-AF65-F5344CB8AC3E}">
        <p14:creationId xmlns:p14="http://schemas.microsoft.com/office/powerpoint/2010/main" val="1508820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erson sitting on the floor in a workshop&#10;&#10;Description automatically generated">
            <a:extLst>
              <a:ext uri="{FF2B5EF4-FFF2-40B4-BE49-F238E27FC236}">
                <a16:creationId xmlns:a16="http://schemas.microsoft.com/office/drawing/2014/main" id="{F5986D12-35E3-CB1B-6834-E5E0790F6AEE}"/>
              </a:ext>
            </a:extLst>
          </p:cNvPr>
          <p:cNvPicPr>
            <a:picLocks noChangeAspect="1"/>
          </p:cNvPicPr>
          <p:nvPr/>
        </p:nvPicPr>
        <p:blipFill>
          <a:blip r:embed="rId3"/>
          <a:srcRect t="22786"/>
          <a:stretch/>
        </p:blipFill>
        <p:spPr>
          <a:xfrm>
            <a:off x="-55921" y="0"/>
            <a:ext cx="6525728" cy="3779098"/>
          </a:xfrm>
          <a:prstGeom prst="rect">
            <a:avLst/>
          </a:prstGeom>
        </p:spPr>
      </p:pic>
      <p:pic>
        <p:nvPicPr>
          <p:cNvPr id="5" name="Picture 4" descr="Cable terminations">
            <a:extLst>
              <a:ext uri="{FF2B5EF4-FFF2-40B4-BE49-F238E27FC236}">
                <a16:creationId xmlns:a16="http://schemas.microsoft.com/office/drawing/2014/main" id="{63F23131-A301-1852-32C4-36D8E03A3627}"/>
              </a:ext>
            </a:extLst>
          </p:cNvPr>
          <p:cNvPicPr>
            <a:picLocks noChangeAspect="1"/>
          </p:cNvPicPr>
          <p:nvPr/>
        </p:nvPicPr>
        <p:blipFill>
          <a:blip r:embed="rId4"/>
          <a:srcRect l="21469" t="6264" r="14324" b="26887"/>
          <a:stretch/>
        </p:blipFill>
        <p:spPr>
          <a:xfrm>
            <a:off x="8152108" y="0"/>
            <a:ext cx="4039892" cy="3154641"/>
          </a:xfrm>
          <a:prstGeom prst="rect">
            <a:avLst/>
          </a:prstGeom>
        </p:spPr>
      </p:pic>
      <p:sp>
        <p:nvSpPr>
          <p:cNvPr id="8" name="TextBox 7">
            <a:extLst>
              <a:ext uri="{FF2B5EF4-FFF2-40B4-BE49-F238E27FC236}">
                <a16:creationId xmlns:a16="http://schemas.microsoft.com/office/drawing/2014/main" id="{1D450D49-8016-1194-8A7D-DAD8E27B8B4F}"/>
              </a:ext>
            </a:extLst>
          </p:cNvPr>
          <p:cNvSpPr txBox="1"/>
          <p:nvPr/>
        </p:nvSpPr>
        <p:spPr>
          <a:xfrm>
            <a:off x="7401" y="6309360"/>
            <a:ext cx="12192000" cy="548640"/>
          </a:xfrm>
          <a:prstGeom prst="rect">
            <a:avLst/>
          </a:prstGeom>
          <a:solidFill>
            <a:schemeClr val="bg1"/>
          </a:solidFill>
        </p:spPr>
        <p:txBody>
          <a:bodyPr wrap="square" rtlCol="0">
            <a:spAutoFit/>
          </a:bodyPr>
          <a:lstStyle/>
          <a:p>
            <a:endParaRPr lang="en-US" dirty="0"/>
          </a:p>
        </p:txBody>
      </p:sp>
      <p:pic>
        <p:nvPicPr>
          <p:cNvPr id="9" name="Picture 8" descr="A yellow rope with a logo of a ship&#10;&#10;Description automatically generated">
            <a:extLst>
              <a:ext uri="{FF2B5EF4-FFF2-40B4-BE49-F238E27FC236}">
                <a16:creationId xmlns:a16="http://schemas.microsoft.com/office/drawing/2014/main" id="{337B1C17-A7B7-8A51-B24A-52B55D87B7AF}"/>
              </a:ext>
            </a:extLst>
          </p:cNvPr>
          <p:cNvPicPr>
            <a:picLocks noChangeAspect="1"/>
          </p:cNvPicPr>
          <p:nvPr/>
        </p:nvPicPr>
        <p:blipFill>
          <a:blip r:embed="rId5"/>
          <a:stretch>
            <a:fillRect/>
          </a:stretch>
        </p:blipFill>
        <p:spPr>
          <a:xfrm>
            <a:off x="78656" y="6307977"/>
            <a:ext cx="546773" cy="546773"/>
          </a:xfrm>
          <a:prstGeom prst="rect">
            <a:avLst/>
          </a:prstGeom>
        </p:spPr>
      </p:pic>
      <p:pic>
        <p:nvPicPr>
          <p:cNvPr id="10" name="Picture 9" descr="A circular logo with a ship in the middle&#10;&#10;Description automatically generated">
            <a:extLst>
              <a:ext uri="{FF2B5EF4-FFF2-40B4-BE49-F238E27FC236}">
                <a16:creationId xmlns:a16="http://schemas.microsoft.com/office/drawing/2014/main" id="{B421D99E-4597-7B82-D8B4-EF9DFEE198EF}"/>
              </a:ext>
            </a:extLst>
          </p:cNvPr>
          <p:cNvPicPr>
            <a:picLocks noChangeAspect="1"/>
          </p:cNvPicPr>
          <p:nvPr/>
        </p:nvPicPr>
        <p:blipFill>
          <a:blip r:embed="rId6"/>
          <a:stretch>
            <a:fillRect/>
          </a:stretch>
        </p:blipFill>
        <p:spPr>
          <a:xfrm>
            <a:off x="790414" y="6311226"/>
            <a:ext cx="546773" cy="546773"/>
          </a:xfrm>
          <a:prstGeom prst="rect">
            <a:avLst/>
          </a:prstGeom>
        </p:spPr>
      </p:pic>
      <p:pic>
        <p:nvPicPr>
          <p:cNvPr id="7" name="Picture 6" descr="Overboard equipment safety">
            <a:extLst>
              <a:ext uri="{FF2B5EF4-FFF2-40B4-BE49-F238E27FC236}">
                <a16:creationId xmlns:a16="http://schemas.microsoft.com/office/drawing/2014/main" id="{F73781F8-08C3-9EB8-4E48-855F4B191E55}"/>
              </a:ext>
            </a:extLst>
          </p:cNvPr>
          <p:cNvPicPr>
            <a:picLocks noChangeAspect="1"/>
          </p:cNvPicPr>
          <p:nvPr/>
        </p:nvPicPr>
        <p:blipFill>
          <a:blip r:embed="rId7"/>
          <a:srcRect l="3271" t="24517" r="2413"/>
          <a:stretch/>
        </p:blipFill>
        <p:spPr>
          <a:xfrm>
            <a:off x="6777926" y="3947563"/>
            <a:ext cx="5414074" cy="2889827"/>
          </a:xfrm>
          <a:prstGeom prst="rect">
            <a:avLst/>
          </a:prstGeom>
        </p:spPr>
      </p:pic>
      <p:pic>
        <p:nvPicPr>
          <p:cNvPr id="12" name="Picture 11" descr="Satellite Communications">
            <a:extLst>
              <a:ext uri="{FF2B5EF4-FFF2-40B4-BE49-F238E27FC236}">
                <a16:creationId xmlns:a16="http://schemas.microsoft.com/office/drawing/2014/main" id="{81E5B0C0-AF67-4A64-69E2-62BDA4681472}"/>
              </a:ext>
            </a:extLst>
          </p:cNvPr>
          <p:cNvPicPr>
            <a:picLocks noChangeAspect="1"/>
          </p:cNvPicPr>
          <p:nvPr/>
        </p:nvPicPr>
        <p:blipFill>
          <a:blip r:embed="rId8"/>
          <a:srcRect l="9259" t="618" r="21852" b="8271"/>
          <a:stretch/>
        </p:blipFill>
        <p:spPr>
          <a:xfrm rot="5400000">
            <a:off x="-13062" y="3623929"/>
            <a:ext cx="3239223" cy="3213100"/>
          </a:xfrm>
          <a:prstGeom prst="rect">
            <a:avLst/>
          </a:prstGeom>
        </p:spPr>
      </p:pic>
      <p:pic>
        <p:nvPicPr>
          <p:cNvPr id="16" name="Picture 15">
            <a:extLst>
              <a:ext uri="{FF2B5EF4-FFF2-40B4-BE49-F238E27FC236}">
                <a16:creationId xmlns:a16="http://schemas.microsoft.com/office/drawing/2014/main" id="{BE4161A0-C374-2A7E-C5DF-3499CEF9631D}"/>
              </a:ext>
            </a:extLst>
          </p:cNvPr>
          <p:cNvPicPr>
            <a:picLocks noChangeAspect="1"/>
          </p:cNvPicPr>
          <p:nvPr/>
        </p:nvPicPr>
        <p:blipFill>
          <a:blip r:embed="rId9"/>
          <a:srcRect l="21682" t="37037" b="7395"/>
          <a:stretch/>
        </p:blipFill>
        <p:spPr>
          <a:xfrm>
            <a:off x="2064934" y="20609"/>
            <a:ext cx="6087174" cy="3239224"/>
          </a:xfrm>
          <a:prstGeom prst="rect">
            <a:avLst/>
          </a:prstGeom>
        </p:spPr>
      </p:pic>
      <p:sp>
        <p:nvSpPr>
          <p:cNvPr id="2" name="Title 1">
            <a:extLst>
              <a:ext uri="{FF2B5EF4-FFF2-40B4-BE49-F238E27FC236}">
                <a16:creationId xmlns:a16="http://schemas.microsoft.com/office/drawing/2014/main" id="{28F9A933-4F0A-3945-F624-437659ADB937}"/>
              </a:ext>
            </a:extLst>
          </p:cNvPr>
          <p:cNvSpPr>
            <a:spLocks noGrp="1"/>
          </p:cNvSpPr>
          <p:nvPr>
            <p:ph type="title"/>
          </p:nvPr>
        </p:nvSpPr>
        <p:spPr>
          <a:xfrm>
            <a:off x="628558" y="91411"/>
            <a:ext cx="10515600" cy="1325563"/>
          </a:xfrm>
        </p:spPr>
        <p:txBody>
          <a:bodyPr/>
          <a:lstStyle/>
          <a:p>
            <a:r>
              <a:rPr lang="en-US" dirty="0"/>
              <a:t>It’s all about the talent…</a:t>
            </a:r>
          </a:p>
        </p:txBody>
      </p:sp>
      <p:pic>
        <p:nvPicPr>
          <p:cNvPr id="18" name="Picture 17">
            <a:extLst>
              <a:ext uri="{FF2B5EF4-FFF2-40B4-BE49-F238E27FC236}">
                <a16:creationId xmlns:a16="http://schemas.microsoft.com/office/drawing/2014/main" id="{5B30E4E2-7E0F-65ED-F4C5-9ABF69886DCE}"/>
              </a:ext>
            </a:extLst>
          </p:cNvPr>
          <p:cNvPicPr>
            <a:picLocks noChangeAspect="1"/>
          </p:cNvPicPr>
          <p:nvPr/>
        </p:nvPicPr>
        <p:blipFill>
          <a:blip r:embed="rId10"/>
          <a:srcRect l="15128" t="24090" b="17951"/>
          <a:stretch/>
        </p:blipFill>
        <p:spPr>
          <a:xfrm>
            <a:off x="2281879" y="2510692"/>
            <a:ext cx="6596587" cy="2536157"/>
          </a:xfrm>
          <a:prstGeom prst="rect">
            <a:avLst/>
          </a:prstGeom>
        </p:spPr>
      </p:pic>
      <p:pic>
        <p:nvPicPr>
          <p:cNvPr id="20" name="Picture 19">
            <a:extLst>
              <a:ext uri="{FF2B5EF4-FFF2-40B4-BE49-F238E27FC236}">
                <a16:creationId xmlns:a16="http://schemas.microsoft.com/office/drawing/2014/main" id="{20B23C2A-F8AC-9F1C-B780-5CC513AC1551}"/>
              </a:ext>
            </a:extLst>
          </p:cNvPr>
          <p:cNvPicPr>
            <a:picLocks noChangeAspect="1"/>
          </p:cNvPicPr>
          <p:nvPr/>
        </p:nvPicPr>
        <p:blipFill>
          <a:blip r:embed="rId11"/>
          <a:srcRect t="5185" r="9881" b="8301"/>
          <a:stretch/>
        </p:blipFill>
        <p:spPr>
          <a:xfrm>
            <a:off x="8959798" y="1416974"/>
            <a:ext cx="3213101" cy="4112781"/>
          </a:xfrm>
          <a:prstGeom prst="rect">
            <a:avLst/>
          </a:prstGeom>
        </p:spPr>
      </p:pic>
      <p:pic>
        <p:nvPicPr>
          <p:cNvPr id="37" name="Picture 36" descr="A person in a helmet working on a pipe&#10;&#10;Description automatically generated">
            <a:extLst>
              <a:ext uri="{FF2B5EF4-FFF2-40B4-BE49-F238E27FC236}">
                <a16:creationId xmlns:a16="http://schemas.microsoft.com/office/drawing/2014/main" id="{0590BD86-E286-369C-2FC3-4C485D168410}"/>
              </a:ext>
            </a:extLst>
          </p:cNvPr>
          <p:cNvPicPr>
            <a:picLocks noChangeAspect="1"/>
          </p:cNvPicPr>
          <p:nvPr/>
        </p:nvPicPr>
        <p:blipFill>
          <a:blip r:embed="rId12"/>
          <a:stretch>
            <a:fillRect/>
          </a:stretch>
        </p:blipFill>
        <p:spPr>
          <a:xfrm>
            <a:off x="3061532" y="3210768"/>
            <a:ext cx="5102117" cy="3654361"/>
          </a:xfrm>
          <a:prstGeom prst="rect">
            <a:avLst/>
          </a:prstGeom>
        </p:spPr>
      </p:pic>
      <p:pic>
        <p:nvPicPr>
          <p:cNvPr id="22" name="Picture 21" descr="A person taking a selfie&#10;&#10;Description automatically generated">
            <a:extLst>
              <a:ext uri="{FF2B5EF4-FFF2-40B4-BE49-F238E27FC236}">
                <a16:creationId xmlns:a16="http://schemas.microsoft.com/office/drawing/2014/main" id="{C824BA51-42C9-FDE7-5AD6-32260779E5EF}"/>
              </a:ext>
            </a:extLst>
          </p:cNvPr>
          <p:cNvPicPr>
            <a:picLocks noChangeAspect="1"/>
          </p:cNvPicPr>
          <p:nvPr/>
        </p:nvPicPr>
        <p:blipFill>
          <a:blip r:embed="rId13"/>
          <a:stretch>
            <a:fillRect/>
          </a:stretch>
        </p:blipFill>
        <p:spPr>
          <a:xfrm rot="10800000">
            <a:off x="3095873" y="3987929"/>
            <a:ext cx="3799281" cy="2849461"/>
          </a:xfrm>
          <a:prstGeom prst="rect">
            <a:avLst/>
          </a:prstGeom>
        </p:spPr>
      </p:pic>
      <p:pic>
        <p:nvPicPr>
          <p:cNvPr id="24" name="Picture 23" descr="A person smiling at the camera&#10;&#10;Description automatically generated">
            <a:extLst>
              <a:ext uri="{FF2B5EF4-FFF2-40B4-BE49-F238E27FC236}">
                <a16:creationId xmlns:a16="http://schemas.microsoft.com/office/drawing/2014/main" id="{BB753B5A-BE15-1008-EE5D-6CD6734E87AE}"/>
              </a:ext>
            </a:extLst>
          </p:cNvPr>
          <p:cNvPicPr>
            <a:picLocks noChangeAspect="1"/>
          </p:cNvPicPr>
          <p:nvPr/>
        </p:nvPicPr>
        <p:blipFill>
          <a:blip r:embed="rId14"/>
          <a:stretch>
            <a:fillRect/>
          </a:stretch>
        </p:blipFill>
        <p:spPr>
          <a:xfrm>
            <a:off x="-23289" y="158"/>
            <a:ext cx="2971408" cy="3961877"/>
          </a:xfrm>
          <a:prstGeom prst="rect">
            <a:avLst/>
          </a:prstGeom>
        </p:spPr>
      </p:pic>
      <p:pic>
        <p:nvPicPr>
          <p:cNvPr id="26" name="Picture 25" descr="A person holding a pot&#10;&#10;Description automatically generated">
            <a:extLst>
              <a:ext uri="{FF2B5EF4-FFF2-40B4-BE49-F238E27FC236}">
                <a16:creationId xmlns:a16="http://schemas.microsoft.com/office/drawing/2014/main" id="{FBF6BA2D-0B22-311F-76C3-F11480BE9316}"/>
              </a:ext>
            </a:extLst>
          </p:cNvPr>
          <p:cNvPicPr>
            <a:picLocks noChangeAspect="1"/>
          </p:cNvPicPr>
          <p:nvPr/>
        </p:nvPicPr>
        <p:blipFill>
          <a:blip r:embed="rId15"/>
          <a:stretch>
            <a:fillRect/>
          </a:stretch>
        </p:blipFill>
        <p:spPr>
          <a:xfrm>
            <a:off x="2941192" y="-7658"/>
            <a:ext cx="3360379" cy="4480506"/>
          </a:xfrm>
          <a:prstGeom prst="rect">
            <a:avLst/>
          </a:prstGeom>
        </p:spPr>
      </p:pic>
      <p:pic>
        <p:nvPicPr>
          <p:cNvPr id="28" name="Picture 27" descr="A group of people working in a factory&#10;&#10;Description automatically generated">
            <a:extLst>
              <a:ext uri="{FF2B5EF4-FFF2-40B4-BE49-F238E27FC236}">
                <a16:creationId xmlns:a16="http://schemas.microsoft.com/office/drawing/2014/main" id="{FA3CCED1-D044-823F-356B-B0172ACC5E9B}"/>
              </a:ext>
            </a:extLst>
          </p:cNvPr>
          <p:cNvPicPr>
            <a:picLocks noChangeAspect="1"/>
          </p:cNvPicPr>
          <p:nvPr/>
        </p:nvPicPr>
        <p:blipFill>
          <a:blip r:embed="rId16"/>
          <a:srcRect l="12928" r="7752" b="11602"/>
          <a:stretch/>
        </p:blipFill>
        <p:spPr>
          <a:xfrm>
            <a:off x="5454252" y="2611703"/>
            <a:ext cx="6745149" cy="4232038"/>
          </a:xfrm>
          <a:prstGeom prst="rect">
            <a:avLst/>
          </a:prstGeom>
        </p:spPr>
      </p:pic>
      <p:pic>
        <p:nvPicPr>
          <p:cNvPr id="30" name="Picture 29" descr="A group of people standing in a boat&#10;&#10;Description automatically generated">
            <a:extLst>
              <a:ext uri="{FF2B5EF4-FFF2-40B4-BE49-F238E27FC236}">
                <a16:creationId xmlns:a16="http://schemas.microsoft.com/office/drawing/2014/main" id="{CDB5F838-5FEA-F629-C714-AA7FED44073C}"/>
              </a:ext>
            </a:extLst>
          </p:cNvPr>
          <p:cNvPicPr>
            <a:picLocks noChangeAspect="1"/>
          </p:cNvPicPr>
          <p:nvPr/>
        </p:nvPicPr>
        <p:blipFill>
          <a:blip r:embed="rId17"/>
          <a:srcRect l="11239" t="28787" r="1978" b="-272"/>
          <a:stretch/>
        </p:blipFill>
        <p:spPr>
          <a:xfrm>
            <a:off x="-44564" y="3193782"/>
            <a:ext cx="6745150" cy="3703201"/>
          </a:xfrm>
          <a:prstGeom prst="rect">
            <a:avLst/>
          </a:prstGeom>
        </p:spPr>
      </p:pic>
      <p:pic>
        <p:nvPicPr>
          <p:cNvPr id="56" name="Picture 55" descr="A person working on a machine&#10;&#10;Description automatically generated">
            <a:extLst>
              <a:ext uri="{FF2B5EF4-FFF2-40B4-BE49-F238E27FC236}">
                <a16:creationId xmlns:a16="http://schemas.microsoft.com/office/drawing/2014/main" id="{B4A7981D-DD53-17C0-5782-8F83C5D4534A}"/>
              </a:ext>
            </a:extLst>
          </p:cNvPr>
          <p:cNvPicPr>
            <a:picLocks noChangeAspect="1"/>
          </p:cNvPicPr>
          <p:nvPr/>
        </p:nvPicPr>
        <p:blipFill>
          <a:blip r:embed="rId18"/>
          <a:stretch>
            <a:fillRect/>
          </a:stretch>
        </p:blipFill>
        <p:spPr>
          <a:xfrm>
            <a:off x="8126084" y="-10249"/>
            <a:ext cx="4135184" cy="5513579"/>
          </a:xfrm>
          <a:prstGeom prst="rect">
            <a:avLst/>
          </a:prstGeom>
        </p:spPr>
      </p:pic>
      <p:pic>
        <p:nvPicPr>
          <p:cNvPr id="32" name="Picture 31" descr="A person and person looking at a computer&#10;&#10;Description automatically generated">
            <a:extLst>
              <a:ext uri="{FF2B5EF4-FFF2-40B4-BE49-F238E27FC236}">
                <a16:creationId xmlns:a16="http://schemas.microsoft.com/office/drawing/2014/main" id="{0D23C212-102C-3188-A76D-D4CA50E29827}"/>
              </a:ext>
            </a:extLst>
          </p:cNvPr>
          <p:cNvPicPr>
            <a:picLocks noChangeAspect="1"/>
          </p:cNvPicPr>
          <p:nvPr/>
        </p:nvPicPr>
        <p:blipFill>
          <a:blip r:embed="rId19"/>
          <a:srcRect l="22992" t="26160" r="11607" b="23412"/>
          <a:stretch/>
        </p:blipFill>
        <p:spPr>
          <a:xfrm>
            <a:off x="6173807" y="-21917"/>
            <a:ext cx="3363972" cy="3458417"/>
          </a:xfrm>
          <a:prstGeom prst="rect">
            <a:avLst/>
          </a:prstGeom>
        </p:spPr>
      </p:pic>
      <p:pic>
        <p:nvPicPr>
          <p:cNvPr id="34" name="Picture 33" descr="A group of men wearing safety helmets pointing&#10;&#10;Description automatically generated">
            <a:extLst>
              <a:ext uri="{FF2B5EF4-FFF2-40B4-BE49-F238E27FC236}">
                <a16:creationId xmlns:a16="http://schemas.microsoft.com/office/drawing/2014/main" id="{D3B3CB32-0BD6-C12B-B4C6-A79B2D5C7AC5}"/>
              </a:ext>
            </a:extLst>
          </p:cNvPr>
          <p:cNvPicPr>
            <a:picLocks noChangeAspect="1"/>
          </p:cNvPicPr>
          <p:nvPr/>
        </p:nvPicPr>
        <p:blipFill>
          <a:blip r:embed="rId20"/>
          <a:srcRect r="15128" b="10235"/>
          <a:stretch/>
        </p:blipFill>
        <p:spPr>
          <a:xfrm>
            <a:off x="8542723" y="-21917"/>
            <a:ext cx="3656678" cy="2674017"/>
          </a:xfrm>
          <a:prstGeom prst="rect">
            <a:avLst/>
          </a:prstGeom>
        </p:spPr>
      </p:pic>
      <p:pic>
        <p:nvPicPr>
          <p:cNvPr id="38" name="Picture 37" descr="A person working on a machine&#10;&#10;Description automatically generated">
            <a:extLst>
              <a:ext uri="{FF2B5EF4-FFF2-40B4-BE49-F238E27FC236}">
                <a16:creationId xmlns:a16="http://schemas.microsoft.com/office/drawing/2014/main" id="{066BB4FA-022F-FF7F-F8AC-AFDF16A92DDF}"/>
              </a:ext>
            </a:extLst>
          </p:cNvPr>
          <p:cNvPicPr>
            <a:picLocks noChangeAspect="1"/>
          </p:cNvPicPr>
          <p:nvPr/>
        </p:nvPicPr>
        <p:blipFill>
          <a:blip r:embed="rId21"/>
          <a:srcRect t="11719" r="9817"/>
          <a:stretch/>
        </p:blipFill>
        <p:spPr>
          <a:xfrm>
            <a:off x="7712003" y="3506596"/>
            <a:ext cx="4494800" cy="3312919"/>
          </a:xfrm>
          <a:prstGeom prst="rect">
            <a:avLst/>
          </a:prstGeom>
        </p:spPr>
      </p:pic>
      <p:pic>
        <p:nvPicPr>
          <p:cNvPr id="40" name="Picture 39" descr="Two men sitting in front of a computer screen&#10;&#10;Description automatically generated">
            <a:extLst>
              <a:ext uri="{FF2B5EF4-FFF2-40B4-BE49-F238E27FC236}">
                <a16:creationId xmlns:a16="http://schemas.microsoft.com/office/drawing/2014/main" id="{E0A4079B-F886-0A5F-58D4-B3EB0B35582D}"/>
              </a:ext>
            </a:extLst>
          </p:cNvPr>
          <p:cNvPicPr>
            <a:picLocks noChangeAspect="1"/>
          </p:cNvPicPr>
          <p:nvPr/>
        </p:nvPicPr>
        <p:blipFill>
          <a:blip r:embed="rId22"/>
          <a:srcRect l="8691" t="17582" r="3571" b="10262"/>
          <a:stretch/>
        </p:blipFill>
        <p:spPr>
          <a:xfrm>
            <a:off x="-44564" y="-7659"/>
            <a:ext cx="6819381" cy="3154641"/>
          </a:xfrm>
          <a:prstGeom prst="rect">
            <a:avLst/>
          </a:prstGeom>
        </p:spPr>
      </p:pic>
      <p:pic>
        <p:nvPicPr>
          <p:cNvPr id="42" name="Picture 41" descr="A person working on a machine&#10;&#10;Description automatically generated">
            <a:extLst>
              <a:ext uri="{FF2B5EF4-FFF2-40B4-BE49-F238E27FC236}">
                <a16:creationId xmlns:a16="http://schemas.microsoft.com/office/drawing/2014/main" id="{251A5EF1-3C31-2C19-0BC9-B0017CF760AE}"/>
              </a:ext>
            </a:extLst>
          </p:cNvPr>
          <p:cNvPicPr>
            <a:picLocks noChangeAspect="1"/>
          </p:cNvPicPr>
          <p:nvPr/>
        </p:nvPicPr>
        <p:blipFill>
          <a:blip r:embed="rId23"/>
          <a:stretch>
            <a:fillRect/>
          </a:stretch>
        </p:blipFill>
        <p:spPr>
          <a:xfrm>
            <a:off x="-51966" y="3982486"/>
            <a:ext cx="3581400" cy="2882900"/>
          </a:xfrm>
          <a:prstGeom prst="rect">
            <a:avLst/>
          </a:prstGeom>
        </p:spPr>
      </p:pic>
      <p:pic>
        <p:nvPicPr>
          <p:cNvPr id="4" name="Picture 3" descr="A few men working on a ship&#10;&#10;Description automatically generated">
            <a:extLst>
              <a:ext uri="{FF2B5EF4-FFF2-40B4-BE49-F238E27FC236}">
                <a16:creationId xmlns:a16="http://schemas.microsoft.com/office/drawing/2014/main" id="{14EE03F8-7BA6-FFEB-975A-5A66596DB132}"/>
              </a:ext>
            </a:extLst>
          </p:cNvPr>
          <p:cNvPicPr>
            <a:picLocks noChangeAspect="1"/>
          </p:cNvPicPr>
          <p:nvPr/>
        </p:nvPicPr>
        <p:blipFill>
          <a:blip r:embed="rId24"/>
          <a:stretch>
            <a:fillRect/>
          </a:stretch>
        </p:blipFill>
        <p:spPr>
          <a:xfrm>
            <a:off x="-44564" y="0"/>
            <a:ext cx="7772400" cy="5158940"/>
          </a:xfrm>
          <a:prstGeom prst="rect">
            <a:avLst/>
          </a:prstGeom>
        </p:spPr>
      </p:pic>
      <p:pic>
        <p:nvPicPr>
          <p:cNvPr id="11" name="Picture 10" descr="A person and person working on a table&#10;&#10;Description automatically generated">
            <a:extLst>
              <a:ext uri="{FF2B5EF4-FFF2-40B4-BE49-F238E27FC236}">
                <a16:creationId xmlns:a16="http://schemas.microsoft.com/office/drawing/2014/main" id="{EBAAA1EA-212C-A995-1096-5D4FA85D7CCF}"/>
              </a:ext>
            </a:extLst>
          </p:cNvPr>
          <p:cNvPicPr>
            <a:picLocks noChangeAspect="1"/>
          </p:cNvPicPr>
          <p:nvPr/>
        </p:nvPicPr>
        <p:blipFill>
          <a:blip r:embed="rId25"/>
          <a:srcRect l="15374" r="15506"/>
          <a:stretch/>
        </p:blipFill>
        <p:spPr>
          <a:xfrm>
            <a:off x="6843800" y="2506476"/>
            <a:ext cx="5372305" cy="4371975"/>
          </a:xfrm>
          <a:prstGeom prst="rect">
            <a:avLst/>
          </a:prstGeom>
        </p:spPr>
      </p:pic>
      <p:pic>
        <p:nvPicPr>
          <p:cNvPr id="14" name="Picture 13" descr="A person working in a tank&#10;&#10;Description automatically generated">
            <a:extLst>
              <a:ext uri="{FF2B5EF4-FFF2-40B4-BE49-F238E27FC236}">
                <a16:creationId xmlns:a16="http://schemas.microsoft.com/office/drawing/2014/main" id="{486DF128-02A4-E24B-F36B-104EA0207D9F}"/>
              </a:ext>
            </a:extLst>
          </p:cNvPr>
          <p:cNvPicPr>
            <a:picLocks noChangeAspect="1"/>
          </p:cNvPicPr>
          <p:nvPr/>
        </p:nvPicPr>
        <p:blipFill>
          <a:blip r:embed="rId26"/>
          <a:stretch>
            <a:fillRect/>
          </a:stretch>
        </p:blipFill>
        <p:spPr>
          <a:xfrm>
            <a:off x="4167187" y="0"/>
            <a:ext cx="3857625" cy="6858000"/>
          </a:xfrm>
          <a:prstGeom prst="rect">
            <a:avLst/>
          </a:prstGeom>
        </p:spPr>
      </p:pic>
      <p:pic>
        <p:nvPicPr>
          <p:cNvPr id="17" name="Picture 16" descr="A group of people in a room with many screens&#10;&#10;Description automatically generated">
            <a:extLst>
              <a:ext uri="{FF2B5EF4-FFF2-40B4-BE49-F238E27FC236}">
                <a16:creationId xmlns:a16="http://schemas.microsoft.com/office/drawing/2014/main" id="{51B86781-EC8D-4D4F-C860-FF4481E945CB}"/>
              </a:ext>
            </a:extLst>
          </p:cNvPr>
          <p:cNvPicPr>
            <a:picLocks noChangeAspect="1"/>
          </p:cNvPicPr>
          <p:nvPr/>
        </p:nvPicPr>
        <p:blipFill>
          <a:blip r:embed="rId27"/>
          <a:srcRect r="19646"/>
          <a:stretch/>
        </p:blipFill>
        <p:spPr>
          <a:xfrm>
            <a:off x="-44564" y="3655186"/>
            <a:ext cx="4628787" cy="3240282"/>
          </a:xfrm>
          <a:prstGeom prst="rect">
            <a:avLst/>
          </a:prstGeom>
        </p:spPr>
      </p:pic>
      <p:pic>
        <p:nvPicPr>
          <p:cNvPr id="21" name="Picture 20" descr="A person in a hole in a building&#10;&#10;Description automatically generated">
            <a:extLst>
              <a:ext uri="{FF2B5EF4-FFF2-40B4-BE49-F238E27FC236}">
                <a16:creationId xmlns:a16="http://schemas.microsoft.com/office/drawing/2014/main" id="{FD6DFEB8-C492-575A-F73D-7324027332A0}"/>
              </a:ext>
            </a:extLst>
          </p:cNvPr>
          <p:cNvPicPr>
            <a:picLocks noChangeAspect="1"/>
          </p:cNvPicPr>
          <p:nvPr/>
        </p:nvPicPr>
        <p:blipFill>
          <a:blip r:embed="rId28"/>
          <a:stretch>
            <a:fillRect/>
          </a:stretch>
        </p:blipFill>
        <p:spPr>
          <a:xfrm>
            <a:off x="8341776" y="0"/>
            <a:ext cx="3857625" cy="6858000"/>
          </a:xfrm>
          <a:prstGeom prst="rect">
            <a:avLst/>
          </a:prstGeom>
        </p:spPr>
      </p:pic>
      <p:pic>
        <p:nvPicPr>
          <p:cNvPr id="25" name="Picture 24" descr="A person in a hard hat and vest standing next to a large blue piece of metal&#10;&#10;Description automatically generated">
            <a:extLst>
              <a:ext uri="{FF2B5EF4-FFF2-40B4-BE49-F238E27FC236}">
                <a16:creationId xmlns:a16="http://schemas.microsoft.com/office/drawing/2014/main" id="{0DFDEB5A-DC10-8438-93E2-0A89BD7A88CD}"/>
              </a:ext>
            </a:extLst>
          </p:cNvPr>
          <p:cNvPicPr>
            <a:picLocks noChangeAspect="1"/>
          </p:cNvPicPr>
          <p:nvPr/>
        </p:nvPicPr>
        <p:blipFill>
          <a:blip r:embed="rId29"/>
          <a:srcRect l="7604" t="749" r="8997" b="10823"/>
          <a:stretch/>
        </p:blipFill>
        <p:spPr>
          <a:xfrm>
            <a:off x="-44564" y="6349"/>
            <a:ext cx="5646168" cy="3961878"/>
          </a:xfrm>
          <a:prstGeom prst="rect">
            <a:avLst/>
          </a:prstGeom>
        </p:spPr>
      </p:pic>
      <p:pic>
        <p:nvPicPr>
          <p:cNvPr id="29" name="Picture 28" descr="A person sitting at a control panel&#10;&#10;Description automatically generated">
            <a:extLst>
              <a:ext uri="{FF2B5EF4-FFF2-40B4-BE49-F238E27FC236}">
                <a16:creationId xmlns:a16="http://schemas.microsoft.com/office/drawing/2014/main" id="{3E430501-FB68-7BF5-82FB-16FD83494970}"/>
              </a:ext>
            </a:extLst>
          </p:cNvPr>
          <p:cNvPicPr>
            <a:picLocks noChangeAspect="1"/>
          </p:cNvPicPr>
          <p:nvPr/>
        </p:nvPicPr>
        <p:blipFill>
          <a:blip r:embed="rId30"/>
          <a:srcRect l="4871" t="21505" r="8088" b="5138"/>
          <a:stretch/>
        </p:blipFill>
        <p:spPr>
          <a:xfrm>
            <a:off x="7652838" y="-14259"/>
            <a:ext cx="4618995" cy="2919567"/>
          </a:xfrm>
          <a:prstGeom prst="rect">
            <a:avLst/>
          </a:prstGeom>
        </p:spPr>
      </p:pic>
      <p:pic>
        <p:nvPicPr>
          <p:cNvPr id="33" name="Picture 32" descr="Men working on a machine&#10;&#10;Description automatically generated">
            <a:extLst>
              <a:ext uri="{FF2B5EF4-FFF2-40B4-BE49-F238E27FC236}">
                <a16:creationId xmlns:a16="http://schemas.microsoft.com/office/drawing/2014/main" id="{0ECF284A-2A0F-6BF4-2B19-633605806230}"/>
              </a:ext>
            </a:extLst>
          </p:cNvPr>
          <p:cNvPicPr>
            <a:picLocks noChangeAspect="1"/>
          </p:cNvPicPr>
          <p:nvPr/>
        </p:nvPicPr>
        <p:blipFill>
          <a:blip r:embed="rId31"/>
          <a:stretch>
            <a:fillRect/>
          </a:stretch>
        </p:blipFill>
        <p:spPr>
          <a:xfrm>
            <a:off x="7721572" y="3783072"/>
            <a:ext cx="4477135" cy="3085153"/>
          </a:xfrm>
          <a:prstGeom prst="rect">
            <a:avLst/>
          </a:prstGeom>
        </p:spPr>
      </p:pic>
      <p:pic>
        <p:nvPicPr>
          <p:cNvPr id="41" name="Picture 40" descr="A person standing on a boat&#10;&#10;Description automatically generated">
            <a:extLst>
              <a:ext uri="{FF2B5EF4-FFF2-40B4-BE49-F238E27FC236}">
                <a16:creationId xmlns:a16="http://schemas.microsoft.com/office/drawing/2014/main" id="{14E2E460-F728-DA1B-2368-F4308F8D4388}"/>
              </a:ext>
            </a:extLst>
          </p:cNvPr>
          <p:cNvPicPr>
            <a:picLocks noChangeAspect="1"/>
          </p:cNvPicPr>
          <p:nvPr/>
        </p:nvPicPr>
        <p:blipFill>
          <a:blip r:embed="rId32"/>
          <a:stretch>
            <a:fillRect/>
          </a:stretch>
        </p:blipFill>
        <p:spPr>
          <a:xfrm rot="5400000">
            <a:off x="-606055" y="2869723"/>
            <a:ext cx="4605522" cy="3454142"/>
          </a:xfrm>
          <a:prstGeom prst="rect">
            <a:avLst/>
          </a:prstGeom>
        </p:spPr>
      </p:pic>
      <p:pic>
        <p:nvPicPr>
          <p:cNvPr id="46" name="Picture 45" descr="A group of women smiling for a photo&#10;&#10;Description automatically generated">
            <a:extLst>
              <a:ext uri="{FF2B5EF4-FFF2-40B4-BE49-F238E27FC236}">
                <a16:creationId xmlns:a16="http://schemas.microsoft.com/office/drawing/2014/main" id="{ECB39A80-6EE1-EDB8-82E9-8CDF919DF06C}"/>
              </a:ext>
            </a:extLst>
          </p:cNvPr>
          <p:cNvPicPr>
            <a:picLocks noChangeAspect="1"/>
          </p:cNvPicPr>
          <p:nvPr/>
        </p:nvPicPr>
        <p:blipFill>
          <a:blip r:embed="rId33"/>
          <a:stretch>
            <a:fillRect/>
          </a:stretch>
        </p:blipFill>
        <p:spPr>
          <a:xfrm>
            <a:off x="3198813" y="12815"/>
            <a:ext cx="5156914" cy="6875885"/>
          </a:xfrm>
          <a:prstGeom prst="rect">
            <a:avLst/>
          </a:prstGeom>
        </p:spPr>
      </p:pic>
      <p:pic>
        <p:nvPicPr>
          <p:cNvPr id="48" name="Picture 47" descr="A person working on a machine&#10;&#10;Description automatically generated">
            <a:extLst>
              <a:ext uri="{FF2B5EF4-FFF2-40B4-BE49-F238E27FC236}">
                <a16:creationId xmlns:a16="http://schemas.microsoft.com/office/drawing/2014/main" id="{2C0324F4-0E49-8566-BE4B-A9AB4871EEBA}"/>
              </a:ext>
            </a:extLst>
          </p:cNvPr>
          <p:cNvPicPr>
            <a:picLocks noChangeAspect="1"/>
          </p:cNvPicPr>
          <p:nvPr/>
        </p:nvPicPr>
        <p:blipFill>
          <a:blip r:embed="rId34"/>
          <a:srcRect l="23011" r="14624"/>
          <a:stretch/>
        </p:blipFill>
        <p:spPr>
          <a:xfrm rot="5400000">
            <a:off x="8628947" y="-320207"/>
            <a:ext cx="3287720" cy="3953763"/>
          </a:xfrm>
          <a:prstGeom prst="rect">
            <a:avLst/>
          </a:prstGeom>
        </p:spPr>
      </p:pic>
      <p:pic>
        <p:nvPicPr>
          <p:cNvPr id="52" name="Picture 51" descr="A person sitting at a desk&#10;&#10;Description automatically generated">
            <a:extLst>
              <a:ext uri="{FF2B5EF4-FFF2-40B4-BE49-F238E27FC236}">
                <a16:creationId xmlns:a16="http://schemas.microsoft.com/office/drawing/2014/main" id="{C48CCD50-600E-88BF-F1E3-48DAB3131B5B}"/>
              </a:ext>
            </a:extLst>
          </p:cNvPr>
          <p:cNvPicPr>
            <a:picLocks noChangeAspect="1"/>
          </p:cNvPicPr>
          <p:nvPr/>
        </p:nvPicPr>
        <p:blipFill>
          <a:blip r:embed="rId35"/>
          <a:stretch>
            <a:fillRect/>
          </a:stretch>
        </p:blipFill>
        <p:spPr>
          <a:xfrm rot="5400000">
            <a:off x="8872757" y="3530915"/>
            <a:ext cx="3818679" cy="2864009"/>
          </a:xfrm>
          <a:prstGeom prst="rect">
            <a:avLst/>
          </a:prstGeom>
        </p:spPr>
      </p:pic>
      <p:pic>
        <p:nvPicPr>
          <p:cNvPr id="54" name="Picture 53" descr="A person working on a large machine&#10;&#10;Description automatically generated">
            <a:extLst>
              <a:ext uri="{FF2B5EF4-FFF2-40B4-BE49-F238E27FC236}">
                <a16:creationId xmlns:a16="http://schemas.microsoft.com/office/drawing/2014/main" id="{DC801F8D-7D70-C02A-EEC9-091D40C0EFC5}"/>
              </a:ext>
            </a:extLst>
          </p:cNvPr>
          <p:cNvPicPr>
            <a:picLocks noChangeAspect="1"/>
          </p:cNvPicPr>
          <p:nvPr/>
        </p:nvPicPr>
        <p:blipFill>
          <a:blip r:embed="rId36"/>
          <a:stretch>
            <a:fillRect/>
          </a:stretch>
        </p:blipFill>
        <p:spPr>
          <a:xfrm>
            <a:off x="-50666" y="-3618"/>
            <a:ext cx="4553017" cy="4341389"/>
          </a:xfrm>
          <a:prstGeom prst="rect">
            <a:avLst/>
          </a:prstGeom>
        </p:spPr>
      </p:pic>
      <p:pic>
        <p:nvPicPr>
          <p:cNvPr id="58" name="Picture 57" descr="A person sitting under a machine&#10;&#10;Description automatically generated">
            <a:extLst>
              <a:ext uri="{FF2B5EF4-FFF2-40B4-BE49-F238E27FC236}">
                <a16:creationId xmlns:a16="http://schemas.microsoft.com/office/drawing/2014/main" id="{285419F8-CF18-54E3-2087-9BD083D7B3ED}"/>
              </a:ext>
            </a:extLst>
          </p:cNvPr>
          <p:cNvPicPr>
            <a:picLocks noChangeAspect="1"/>
          </p:cNvPicPr>
          <p:nvPr/>
        </p:nvPicPr>
        <p:blipFill>
          <a:blip r:embed="rId37"/>
          <a:stretch>
            <a:fillRect/>
          </a:stretch>
        </p:blipFill>
        <p:spPr>
          <a:xfrm>
            <a:off x="-12624" y="3502335"/>
            <a:ext cx="5406706" cy="3619990"/>
          </a:xfrm>
          <a:prstGeom prst="rect">
            <a:avLst/>
          </a:prstGeom>
        </p:spPr>
      </p:pic>
      <p:pic>
        <p:nvPicPr>
          <p:cNvPr id="50" name="Picture 49" descr="A group of people on a boat&#10;&#10;Description automatically generated">
            <a:extLst>
              <a:ext uri="{FF2B5EF4-FFF2-40B4-BE49-F238E27FC236}">
                <a16:creationId xmlns:a16="http://schemas.microsoft.com/office/drawing/2014/main" id="{4249974A-6F44-0FBF-C4AE-BBA68EEB5377}"/>
              </a:ext>
            </a:extLst>
          </p:cNvPr>
          <p:cNvPicPr>
            <a:picLocks noChangeAspect="1"/>
          </p:cNvPicPr>
          <p:nvPr/>
        </p:nvPicPr>
        <p:blipFill>
          <a:blip r:embed="rId38"/>
          <a:stretch>
            <a:fillRect/>
          </a:stretch>
        </p:blipFill>
        <p:spPr>
          <a:xfrm rot="5400000">
            <a:off x="-581142" y="3262770"/>
            <a:ext cx="4293456" cy="3220092"/>
          </a:xfrm>
          <a:prstGeom prst="rect">
            <a:avLst/>
          </a:prstGeom>
        </p:spPr>
      </p:pic>
      <p:pic>
        <p:nvPicPr>
          <p:cNvPr id="36" name="Picture 35" descr="A group of people standing in front of a large ship&#10;&#10;Description automatically generated">
            <a:extLst>
              <a:ext uri="{FF2B5EF4-FFF2-40B4-BE49-F238E27FC236}">
                <a16:creationId xmlns:a16="http://schemas.microsoft.com/office/drawing/2014/main" id="{2A767FA2-06F6-43B4-4C1C-DF3483632154}"/>
              </a:ext>
            </a:extLst>
          </p:cNvPr>
          <p:cNvPicPr>
            <a:picLocks noChangeAspect="1"/>
          </p:cNvPicPr>
          <p:nvPr/>
        </p:nvPicPr>
        <p:blipFill>
          <a:blip r:embed="rId39"/>
          <a:stretch>
            <a:fillRect/>
          </a:stretch>
        </p:blipFill>
        <p:spPr>
          <a:xfrm>
            <a:off x="3524250" y="0"/>
            <a:ext cx="5143500" cy="6858000"/>
          </a:xfrm>
          <a:prstGeom prst="rect">
            <a:avLst/>
          </a:prstGeom>
        </p:spPr>
      </p:pic>
      <p:pic>
        <p:nvPicPr>
          <p:cNvPr id="60" name="Picture 59" descr="A large group of people posing for a photo&#10;&#10;Description automatically generated">
            <a:extLst>
              <a:ext uri="{FF2B5EF4-FFF2-40B4-BE49-F238E27FC236}">
                <a16:creationId xmlns:a16="http://schemas.microsoft.com/office/drawing/2014/main" id="{8D9CB8D8-674E-27A2-AF9E-B68250875AAD}"/>
              </a:ext>
            </a:extLst>
          </p:cNvPr>
          <p:cNvPicPr>
            <a:picLocks noChangeAspect="1"/>
          </p:cNvPicPr>
          <p:nvPr/>
        </p:nvPicPr>
        <p:blipFill>
          <a:blip r:embed="rId40"/>
          <a:srcRect l="6430" t="28203" r="3611" b="19614"/>
          <a:stretch/>
        </p:blipFill>
        <p:spPr>
          <a:xfrm>
            <a:off x="-130749" y="1691140"/>
            <a:ext cx="12453495" cy="3882934"/>
          </a:xfrm>
          <a:prstGeom prst="rect">
            <a:avLst/>
          </a:prstGeom>
        </p:spPr>
      </p:pic>
    </p:spTree>
    <p:extLst>
      <p:ext uri="{BB962C8B-B14F-4D97-AF65-F5344CB8AC3E}">
        <p14:creationId xmlns:p14="http://schemas.microsoft.com/office/powerpoint/2010/main" val="31047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nodeType="afterEffect">
                                  <p:stCondLst>
                                    <p:cond delay="15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nodeType="afterEffect">
                                  <p:stCondLst>
                                    <p:cond delay="15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nodeType="afterEffect">
                                  <p:stCondLst>
                                    <p:cond delay="1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750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9000"/>
                            </p:stCondLst>
                            <p:childTnLst>
                              <p:par>
                                <p:cTn id="23" presetID="1" presetClass="entr" presetSubtype="0" fill="hold" nodeType="afterEffect">
                                  <p:stCondLst>
                                    <p:cond delay="1500"/>
                                  </p:stCondLst>
                                  <p:childTnLst>
                                    <p:set>
                                      <p:cBhvr>
                                        <p:cTn id="24" dur="1" fill="hold">
                                          <p:stCondLst>
                                            <p:cond delay="0"/>
                                          </p:stCondLst>
                                        </p:cTn>
                                        <p:tgtEl>
                                          <p:spTgt spid="20"/>
                                        </p:tgtEl>
                                        <p:attrNameLst>
                                          <p:attrName>style.visibility</p:attrName>
                                        </p:attrNameLst>
                                      </p:cBhvr>
                                      <p:to>
                                        <p:strVal val="visible"/>
                                      </p:to>
                                    </p:set>
                                  </p:childTnLst>
                                </p:cTn>
                              </p:par>
                            </p:childTnLst>
                          </p:cTn>
                        </p:par>
                        <p:par>
                          <p:cTn id="25" fill="hold">
                            <p:stCondLst>
                              <p:cond delay="10500"/>
                            </p:stCondLst>
                            <p:childTnLst>
                              <p:par>
                                <p:cTn id="26" presetID="1" presetClass="entr" presetSubtype="0" fill="hold" nodeType="afterEffect">
                                  <p:stCondLst>
                                    <p:cond delay="1500"/>
                                  </p:stCondLst>
                                  <p:childTnLst>
                                    <p:set>
                                      <p:cBhvr>
                                        <p:cTn id="27" dur="1" fill="hold">
                                          <p:stCondLst>
                                            <p:cond delay="0"/>
                                          </p:stCondLst>
                                        </p:cTn>
                                        <p:tgtEl>
                                          <p:spTgt spid="22"/>
                                        </p:tgtEl>
                                        <p:attrNameLst>
                                          <p:attrName>style.visibility</p:attrName>
                                        </p:attrNameLst>
                                      </p:cBhvr>
                                      <p:to>
                                        <p:strVal val="visible"/>
                                      </p:to>
                                    </p:set>
                                  </p:childTnLst>
                                </p:cTn>
                              </p:par>
                            </p:childTnLst>
                          </p:cTn>
                        </p:par>
                        <p:par>
                          <p:cTn id="28" fill="hold">
                            <p:stCondLst>
                              <p:cond delay="12000"/>
                            </p:stCondLst>
                            <p:childTnLst>
                              <p:par>
                                <p:cTn id="29" presetID="1" presetClass="entr" presetSubtype="0" fill="hold" nodeType="afterEffect">
                                  <p:stCondLst>
                                    <p:cond delay="150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13500"/>
                            </p:stCondLst>
                            <p:childTnLst>
                              <p:par>
                                <p:cTn id="32" presetID="1" presetClass="entr" presetSubtype="0" fill="hold" nodeType="afterEffect">
                                  <p:stCondLst>
                                    <p:cond delay="1500"/>
                                  </p:stCondLst>
                                  <p:childTnLst>
                                    <p:set>
                                      <p:cBhvr>
                                        <p:cTn id="33" dur="1" fill="hold">
                                          <p:stCondLst>
                                            <p:cond delay="0"/>
                                          </p:stCondLst>
                                        </p:cTn>
                                        <p:tgtEl>
                                          <p:spTgt spid="26"/>
                                        </p:tgtEl>
                                        <p:attrNameLst>
                                          <p:attrName>style.visibility</p:attrName>
                                        </p:attrNameLst>
                                      </p:cBhvr>
                                      <p:to>
                                        <p:strVal val="visible"/>
                                      </p:to>
                                    </p:set>
                                  </p:childTnLst>
                                </p:cTn>
                              </p:par>
                            </p:childTnLst>
                          </p:cTn>
                        </p:par>
                        <p:par>
                          <p:cTn id="34" fill="hold">
                            <p:stCondLst>
                              <p:cond delay="15000"/>
                            </p:stCondLst>
                            <p:childTnLst>
                              <p:par>
                                <p:cTn id="35" presetID="1" presetClass="entr" presetSubtype="0" fill="hold" nodeType="afterEffect">
                                  <p:stCondLst>
                                    <p:cond delay="1500"/>
                                  </p:stCondLst>
                                  <p:childTnLst>
                                    <p:set>
                                      <p:cBhvr>
                                        <p:cTn id="36" dur="1" fill="hold">
                                          <p:stCondLst>
                                            <p:cond delay="0"/>
                                          </p:stCondLst>
                                        </p:cTn>
                                        <p:tgtEl>
                                          <p:spTgt spid="28"/>
                                        </p:tgtEl>
                                        <p:attrNameLst>
                                          <p:attrName>style.visibility</p:attrName>
                                        </p:attrNameLst>
                                      </p:cBhvr>
                                      <p:to>
                                        <p:strVal val="visible"/>
                                      </p:to>
                                    </p:set>
                                  </p:childTnLst>
                                </p:cTn>
                              </p:par>
                            </p:childTnLst>
                          </p:cTn>
                        </p:par>
                        <p:par>
                          <p:cTn id="37" fill="hold">
                            <p:stCondLst>
                              <p:cond delay="16500"/>
                            </p:stCondLst>
                            <p:childTnLst>
                              <p:par>
                                <p:cTn id="38" presetID="1" presetClass="entr" presetSubtype="0" fill="hold" nodeType="afterEffect">
                                  <p:stCondLst>
                                    <p:cond delay="1500"/>
                                  </p:stCondLst>
                                  <p:childTnLst>
                                    <p:set>
                                      <p:cBhvr>
                                        <p:cTn id="39" dur="1" fill="hold">
                                          <p:stCondLst>
                                            <p:cond delay="0"/>
                                          </p:stCondLst>
                                        </p:cTn>
                                        <p:tgtEl>
                                          <p:spTgt spid="30"/>
                                        </p:tgtEl>
                                        <p:attrNameLst>
                                          <p:attrName>style.visibility</p:attrName>
                                        </p:attrNameLst>
                                      </p:cBhvr>
                                      <p:to>
                                        <p:strVal val="visible"/>
                                      </p:to>
                                    </p:set>
                                  </p:childTnLst>
                                </p:cTn>
                              </p:par>
                            </p:childTnLst>
                          </p:cTn>
                        </p:par>
                        <p:par>
                          <p:cTn id="40" fill="hold">
                            <p:stCondLst>
                              <p:cond delay="18000"/>
                            </p:stCondLst>
                            <p:childTnLst>
                              <p:par>
                                <p:cTn id="41" presetID="1" presetClass="entr" presetSubtype="0" fill="hold" nodeType="afterEffect">
                                  <p:stCondLst>
                                    <p:cond delay="1500"/>
                                  </p:stCondLst>
                                  <p:childTnLst>
                                    <p:set>
                                      <p:cBhvr>
                                        <p:cTn id="42" dur="1" fill="hold">
                                          <p:stCondLst>
                                            <p:cond delay="0"/>
                                          </p:stCondLst>
                                        </p:cTn>
                                        <p:tgtEl>
                                          <p:spTgt spid="32"/>
                                        </p:tgtEl>
                                        <p:attrNameLst>
                                          <p:attrName>style.visibility</p:attrName>
                                        </p:attrNameLst>
                                      </p:cBhvr>
                                      <p:to>
                                        <p:strVal val="visible"/>
                                      </p:to>
                                    </p:set>
                                  </p:childTnLst>
                                </p:cTn>
                              </p:par>
                            </p:childTnLst>
                          </p:cTn>
                        </p:par>
                        <p:par>
                          <p:cTn id="43" fill="hold">
                            <p:stCondLst>
                              <p:cond delay="19500"/>
                            </p:stCondLst>
                            <p:childTnLst>
                              <p:par>
                                <p:cTn id="44" presetID="1" presetClass="entr" presetSubtype="0" fill="hold" nodeType="afterEffect">
                                  <p:stCondLst>
                                    <p:cond delay="1500"/>
                                  </p:stCondLst>
                                  <p:childTnLst>
                                    <p:set>
                                      <p:cBhvr>
                                        <p:cTn id="45" dur="1" fill="hold">
                                          <p:stCondLst>
                                            <p:cond delay="0"/>
                                          </p:stCondLst>
                                        </p:cTn>
                                        <p:tgtEl>
                                          <p:spTgt spid="34"/>
                                        </p:tgtEl>
                                        <p:attrNameLst>
                                          <p:attrName>style.visibility</p:attrName>
                                        </p:attrNameLst>
                                      </p:cBhvr>
                                      <p:to>
                                        <p:strVal val="visible"/>
                                      </p:to>
                                    </p:set>
                                  </p:childTnLst>
                                </p:cTn>
                              </p:par>
                            </p:childTnLst>
                          </p:cTn>
                        </p:par>
                        <p:par>
                          <p:cTn id="46" fill="hold">
                            <p:stCondLst>
                              <p:cond delay="21000"/>
                            </p:stCondLst>
                            <p:childTnLst>
                              <p:par>
                                <p:cTn id="47" presetID="1" presetClass="entr" presetSubtype="0" fill="hold" nodeType="afterEffect">
                                  <p:stCondLst>
                                    <p:cond delay="1500"/>
                                  </p:stCondLst>
                                  <p:childTnLst>
                                    <p:set>
                                      <p:cBhvr>
                                        <p:cTn id="48" dur="1" fill="hold">
                                          <p:stCondLst>
                                            <p:cond delay="0"/>
                                          </p:stCondLst>
                                        </p:cTn>
                                        <p:tgtEl>
                                          <p:spTgt spid="38"/>
                                        </p:tgtEl>
                                        <p:attrNameLst>
                                          <p:attrName>style.visibility</p:attrName>
                                        </p:attrNameLst>
                                      </p:cBhvr>
                                      <p:to>
                                        <p:strVal val="visible"/>
                                      </p:to>
                                    </p:set>
                                  </p:childTnLst>
                                </p:cTn>
                              </p:par>
                            </p:childTnLst>
                          </p:cTn>
                        </p:par>
                        <p:par>
                          <p:cTn id="49" fill="hold">
                            <p:stCondLst>
                              <p:cond delay="22500"/>
                            </p:stCondLst>
                            <p:childTnLst>
                              <p:par>
                                <p:cTn id="50" presetID="1" presetClass="entr" presetSubtype="0" fill="hold" nodeType="afterEffect">
                                  <p:stCondLst>
                                    <p:cond delay="1500"/>
                                  </p:stCondLst>
                                  <p:childTnLst>
                                    <p:set>
                                      <p:cBhvr>
                                        <p:cTn id="51" dur="1" fill="hold">
                                          <p:stCondLst>
                                            <p:cond delay="0"/>
                                          </p:stCondLst>
                                        </p:cTn>
                                        <p:tgtEl>
                                          <p:spTgt spid="40"/>
                                        </p:tgtEl>
                                        <p:attrNameLst>
                                          <p:attrName>style.visibility</p:attrName>
                                        </p:attrNameLst>
                                      </p:cBhvr>
                                      <p:to>
                                        <p:strVal val="visible"/>
                                      </p:to>
                                    </p:set>
                                  </p:childTnLst>
                                </p:cTn>
                              </p:par>
                            </p:childTnLst>
                          </p:cTn>
                        </p:par>
                        <p:par>
                          <p:cTn id="52" fill="hold">
                            <p:stCondLst>
                              <p:cond delay="24000"/>
                            </p:stCondLst>
                            <p:childTnLst>
                              <p:par>
                                <p:cTn id="53" presetID="1" presetClass="entr" presetSubtype="0" fill="hold" nodeType="afterEffect">
                                  <p:stCondLst>
                                    <p:cond delay="1500"/>
                                  </p:stCondLst>
                                  <p:childTnLst>
                                    <p:set>
                                      <p:cBhvr>
                                        <p:cTn id="54" dur="1" fill="hold">
                                          <p:stCondLst>
                                            <p:cond delay="0"/>
                                          </p:stCondLst>
                                        </p:cTn>
                                        <p:tgtEl>
                                          <p:spTgt spid="42"/>
                                        </p:tgtEl>
                                        <p:attrNameLst>
                                          <p:attrName>style.visibility</p:attrName>
                                        </p:attrNameLst>
                                      </p:cBhvr>
                                      <p:to>
                                        <p:strVal val="visible"/>
                                      </p:to>
                                    </p:set>
                                  </p:childTnLst>
                                </p:cTn>
                              </p:par>
                            </p:childTnLst>
                          </p:cTn>
                        </p:par>
                        <p:par>
                          <p:cTn id="55" fill="hold">
                            <p:stCondLst>
                              <p:cond delay="25500"/>
                            </p:stCondLst>
                            <p:childTnLst>
                              <p:par>
                                <p:cTn id="56" presetID="1" presetClass="entr" presetSubtype="0" fill="hold" nodeType="afterEffect">
                                  <p:stCondLst>
                                    <p:cond delay="1500"/>
                                  </p:stCondLst>
                                  <p:childTnLst>
                                    <p:set>
                                      <p:cBhvr>
                                        <p:cTn id="57" dur="1" fill="hold">
                                          <p:stCondLst>
                                            <p:cond delay="0"/>
                                          </p:stCondLst>
                                        </p:cTn>
                                        <p:tgtEl>
                                          <p:spTgt spid="4"/>
                                        </p:tgtEl>
                                        <p:attrNameLst>
                                          <p:attrName>style.visibility</p:attrName>
                                        </p:attrNameLst>
                                      </p:cBhvr>
                                      <p:to>
                                        <p:strVal val="visible"/>
                                      </p:to>
                                    </p:set>
                                  </p:childTnLst>
                                </p:cTn>
                              </p:par>
                            </p:childTnLst>
                          </p:cTn>
                        </p:par>
                        <p:par>
                          <p:cTn id="58" fill="hold">
                            <p:stCondLst>
                              <p:cond delay="27000"/>
                            </p:stCondLst>
                            <p:childTnLst>
                              <p:par>
                                <p:cTn id="59" presetID="1" presetClass="entr" presetSubtype="0" fill="hold" nodeType="afterEffect">
                                  <p:stCondLst>
                                    <p:cond delay="1500"/>
                                  </p:stCondLst>
                                  <p:childTnLst>
                                    <p:set>
                                      <p:cBhvr>
                                        <p:cTn id="60" dur="1" fill="hold">
                                          <p:stCondLst>
                                            <p:cond delay="0"/>
                                          </p:stCondLst>
                                        </p:cTn>
                                        <p:tgtEl>
                                          <p:spTgt spid="11"/>
                                        </p:tgtEl>
                                        <p:attrNameLst>
                                          <p:attrName>style.visibility</p:attrName>
                                        </p:attrNameLst>
                                      </p:cBhvr>
                                      <p:to>
                                        <p:strVal val="visible"/>
                                      </p:to>
                                    </p:set>
                                  </p:childTnLst>
                                </p:cTn>
                              </p:par>
                            </p:childTnLst>
                          </p:cTn>
                        </p:par>
                        <p:par>
                          <p:cTn id="61" fill="hold">
                            <p:stCondLst>
                              <p:cond delay="28500"/>
                            </p:stCondLst>
                            <p:childTnLst>
                              <p:par>
                                <p:cTn id="62" presetID="1" presetClass="entr" presetSubtype="0" fill="hold" nodeType="afterEffect">
                                  <p:stCondLst>
                                    <p:cond delay="1500"/>
                                  </p:stCondLst>
                                  <p:childTnLst>
                                    <p:set>
                                      <p:cBhvr>
                                        <p:cTn id="63" dur="1" fill="hold">
                                          <p:stCondLst>
                                            <p:cond delay="0"/>
                                          </p:stCondLst>
                                        </p:cTn>
                                        <p:tgtEl>
                                          <p:spTgt spid="14"/>
                                        </p:tgtEl>
                                        <p:attrNameLst>
                                          <p:attrName>style.visibility</p:attrName>
                                        </p:attrNameLst>
                                      </p:cBhvr>
                                      <p:to>
                                        <p:strVal val="visible"/>
                                      </p:to>
                                    </p:set>
                                  </p:childTnLst>
                                </p:cTn>
                              </p:par>
                            </p:childTnLst>
                          </p:cTn>
                        </p:par>
                        <p:par>
                          <p:cTn id="64" fill="hold">
                            <p:stCondLst>
                              <p:cond delay="30000"/>
                            </p:stCondLst>
                            <p:childTnLst>
                              <p:par>
                                <p:cTn id="65" presetID="1" presetClass="entr" presetSubtype="0" fill="hold" nodeType="afterEffect">
                                  <p:stCondLst>
                                    <p:cond delay="1500"/>
                                  </p:stCondLst>
                                  <p:childTnLst>
                                    <p:set>
                                      <p:cBhvr>
                                        <p:cTn id="66" dur="1" fill="hold">
                                          <p:stCondLst>
                                            <p:cond delay="0"/>
                                          </p:stCondLst>
                                        </p:cTn>
                                        <p:tgtEl>
                                          <p:spTgt spid="17"/>
                                        </p:tgtEl>
                                        <p:attrNameLst>
                                          <p:attrName>style.visibility</p:attrName>
                                        </p:attrNameLst>
                                      </p:cBhvr>
                                      <p:to>
                                        <p:strVal val="visible"/>
                                      </p:to>
                                    </p:set>
                                  </p:childTnLst>
                                </p:cTn>
                              </p:par>
                            </p:childTnLst>
                          </p:cTn>
                        </p:par>
                        <p:par>
                          <p:cTn id="67" fill="hold">
                            <p:stCondLst>
                              <p:cond delay="31500"/>
                            </p:stCondLst>
                            <p:childTnLst>
                              <p:par>
                                <p:cTn id="68" presetID="1" presetClass="entr" presetSubtype="0" fill="hold" nodeType="afterEffect">
                                  <p:stCondLst>
                                    <p:cond delay="1500"/>
                                  </p:stCondLst>
                                  <p:childTnLst>
                                    <p:set>
                                      <p:cBhvr>
                                        <p:cTn id="69" dur="1" fill="hold">
                                          <p:stCondLst>
                                            <p:cond delay="0"/>
                                          </p:stCondLst>
                                        </p:cTn>
                                        <p:tgtEl>
                                          <p:spTgt spid="21"/>
                                        </p:tgtEl>
                                        <p:attrNameLst>
                                          <p:attrName>style.visibility</p:attrName>
                                        </p:attrNameLst>
                                      </p:cBhvr>
                                      <p:to>
                                        <p:strVal val="visible"/>
                                      </p:to>
                                    </p:set>
                                  </p:childTnLst>
                                </p:cTn>
                              </p:par>
                            </p:childTnLst>
                          </p:cTn>
                        </p:par>
                        <p:par>
                          <p:cTn id="70" fill="hold">
                            <p:stCondLst>
                              <p:cond delay="33000"/>
                            </p:stCondLst>
                            <p:childTnLst>
                              <p:par>
                                <p:cTn id="71" presetID="1" presetClass="entr" presetSubtype="0" fill="hold" nodeType="afterEffect">
                                  <p:stCondLst>
                                    <p:cond delay="1500"/>
                                  </p:stCondLst>
                                  <p:childTnLst>
                                    <p:set>
                                      <p:cBhvr>
                                        <p:cTn id="72" dur="1" fill="hold">
                                          <p:stCondLst>
                                            <p:cond delay="0"/>
                                          </p:stCondLst>
                                        </p:cTn>
                                        <p:tgtEl>
                                          <p:spTgt spid="25"/>
                                        </p:tgtEl>
                                        <p:attrNameLst>
                                          <p:attrName>style.visibility</p:attrName>
                                        </p:attrNameLst>
                                      </p:cBhvr>
                                      <p:to>
                                        <p:strVal val="visible"/>
                                      </p:to>
                                    </p:set>
                                  </p:childTnLst>
                                </p:cTn>
                              </p:par>
                            </p:childTnLst>
                          </p:cTn>
                        </p:par>
                        <p:par>
                          <p:cTn id="73" fill="hold">
                            <p:stCondLst>
                              <p:cond delay="34500"/>
                            </p:stCondLst>
                            <p:childTnLst>
                              <p:par>
                                <p:cTn id="74" presetID="1" presetClass="entr" presetSubtype="0" fill="hold" nodeType="afterEffect">
                                  <p:stCondLst>
                                    <p:cond delay="1500"/>
                                  </p:stCondLst>
                                  <p:childTnLst>
                                    <p:set>
                                      <p:cBhvr>
                                        <p:cTn id="75" dur="1" fill="hold">
                                          <p:stCondLst>
                                            <p:cond delay="0"/>
                                          </p:stCondLst>
                                        </p:cTn>
                                        <p:tgtEl>
                                          <p:spTgt spid="29"/>
                                        </p:tgtEl>
                                        <p:attrNameLst>
                                          <p:attrName>style.visibility</p:attrName>
                                        </p:attrNameLst>
                                      </p:cBhvr>
                                      <p:to>
                                        <p:strVal val="visible"/>
                                      </p:to>
                                    </p:set>
                                  </p:childTnLst>
                                </p:cTn>
                              </p:par>
                            </p:childTnLst>
                          </p:cTn>
                        </p:par>
                        <p:par>
                          <p:cTn id="76" fill="hold">
                            <p:stCondLst>
                              <p:cond delay="36000"/>
                            </p:stCondLst>
                            <p:childTnLst>
                              <p:par>
                                <p:cTn id="77" presetID="1" presetClass="entr" presetSubtype="0" fill="hold" nodeType="afterEffect">
                                  <p:stCondLst>
                                    <p:cond delay="1500"/>
                                  </p:stCondLst>
                                  <p:childTnLst>
                                    <p:set>
                                      <p:cBhvr>
                                        <p:cTn id="78" dur="1" fill="hold">
                                          <p:stCondLst>
                                            <p:cond delay="0"/>
                                          </p:stCondLst>
                                        </p:cTn>
                                        <p:tgtEl>
                                          <p:spTgt spid="33"/>
                                        </p:tgtEl>
                                        <p:attrNameLst>
                                          <p:attrName>style.visibility</p:attrName>
                                        </p:attrNameLst>
                                      </p:cBhvr>
                                      <p:to>
                                        <p:strVal val="visible"/>
                                      </p:to>
                                    </p:set>
                                  </p:childTnLst>
                                </p:cTn>
                              </p:par>
                            </p:childTnLst>
                          </p:cTn>
                        </p:par>
                        <p:par>
                          <p:cTn id="79" fill="hold">
                            <p:stCondLst>
                              <p:cond delay="37500"/>
                            </p:stCondLst>
                            <p:childTnLst>
                              <p:par>
                                <p:cTn id="80" presetID="1" presetClass="entr" presetSubtype="0" fill="hold" nodeType="afterEffect">
                                  <p:stCondLst>
                                    <p:cond delay="1500"/>
                                  </p:stCondLst>
                                  <p:childTnLst>
                                    <p:set>
                                      <p:cBhvr>
                                        <p:cTn id="81" dur="1" fill="hold">
                                          <p:stCondLst>
                                            <p:cond delay="0"/>
                                          </p:stCondLst>
                                        </p:cTn>
                                        <p:tgtEl>
                                          <p:spTgt spid="37"/>
                                        </p:tgtEl>
                                        <p:attrNameLst>
                                          <p:attrName>style.visibility</p:attrName>
                                        </p:attrNameLst>
                                      </p:cBhvr>
                                      <p:to>
                                        <p:strVal val="visible"/>
                                      </p:to>
                                    </p:set>
                                  </p:childTnLst>
                                </p:cTn>
                              </p:par>
                            </p:childTnLst>
                          </p:cTn>
                        </p:par>
                        <p:par>
                          <p:cTn id="82" fill="hold">
                            <p:stCondLst>
                              <p:cond delay="39000"/>
                            </p:stCondLst>
                            <p:childTnLst>
                              <p:par>
                                <p:cTn id="83" presetID="1" presetClass="entr" presetSubtype="0" fill="hold" nodeType="afterEffect">
                                  <p:stCondLst>
                                    <p:cond delay="1500"/>
                                  </p:stCondLst>
                                  <p:childTnLst>
                                    <p:set>
                                      <p:cBhvr>
                                        <p:cTn id="84" dur="1" fill="hold">
                                          <p:stCondLst>
                                            <p:cond delay="0"/>
                                          </p:stCondLst>
                                        </p:cTn>
                                        <p:tgtEl>
                                          <p:spTgt spid="41"/>
                                        </p:tgtEl>
                                        <p:attrNameLst>
                                          <p:attrName>style.visibility</p:attrName>
                                        </p:attrNameLst>
                                      </p:cBhvr>
                                      <p:to>
                                        <p:strVal val="visible"/>
                                      </p:to>
                                    </p:set>
                                  </p:childTnLst>
                                </p:cTn>
                              </p:par>
                            </p:childTnLst>
                          </p:cTn>
                        </p:par>
                        <p:par>
                          <p:cTn id="85" fill="hold">
                            <p:stCondLst>
                              <p:cond delay="40500"/>
                            </p:stCondLst>
                            <p:childTnLst>
                              <p:par>
                                <p:cTn id="86" presetID="1" presetClass="entr" presetSubtype="0" fill="hold" nodeType="afterEffect">
                                  <p:stCondLst>
                                    <p:cond delay="1500"/>
                                  </p:stCondLst>
                                  <p:childTnLst>
                                    <p:set>
                                      <p:cBhvr>
                                        <p:cTn id="87" dur="1" fill="hold">
                                          <p:stCondLst>
                                            <p:cond delay="0"/>
                                          </p:stCondLst>
                                        </p:cTn>
                                        <p:tgtEl>
                                          <p:spTgt spid="46"/>
                                        </p:tgtEl>
                                        <p:attrNameLst>
                                          <p:attrName>style.visibility</p:attrName>
                                        </p:attrNameLst>
                                      </p:cBhvr>
                                      <p:to>
                                        <p:strVal val="visible"/>
                                      </p:to>
                                    </p:set>
                                  </p:childTnLst>
                                </p:cTn>
                              </p:par>
                            </p:childTnLst>
                          </p:cTn>
                        </p:par>
                        <p:par>
                          <p:cTn id="88" fill="hold">
                            <p:stCondLst>
                              <p:cond delay="42000"/>
                            </p:stCondLst>
                            <p:childTnLst>
                              <p:par>
                                <p:cTn id="89" presetID="1" presetClass="entr" presetSubtype="0" fill="hold" nodeType="afterEffect">
                                  <p:stCondLst>
                                    <p:cond delay="1500"/>
                                  </p:stCondLst>
                                  <p:childTnLst>
                                    <p:set>
                                      <p:cBhvr>
                                        <p:cTn id="90" dur="1" fill="hold">
                                          <p:stCondLst>
                                            <p:cond delay="0"/>
                                          </p:stCondLst>
                                        </p:cTn>
                                        <p:tgtEl>
                                          <p:spTgt spid="48"/>
                                        </p:tgtEl>
                                        <p:attrNameLst>
                                          <p:attrName>style.visibility</p:attrName>
                                        </p:attrNameLst>
                                      </p:cBhvr>
                                      <p:to>
                                        <p:strVal val="visible"/>
                                      </p:to>
                                    </p:set>
                                  </p:childTnLst>
                                </p:cTn>
                              </p:par>
                            </p:childTnLst>
                          </p:cTn>
                        </p:par>
                        <p:par>
                          <p:cTn id="91" fill="hold">
                            <p:stCondLst>
                              <p:cond delay="43500"/>
                            </p:stCondLst>
                            <p:childTnLst>
                              <p:par>
                                <p:cTn id="92" presetID="1" presetClass="entr" presetSubtype="0" fill="hold" nodeType="afterEffect">
                                  <p:stCondLst>
                                    <p:cond delay="1500"/>
                                  </p:stCondLst>
                                  <p:childTnLst>
                                    <p:set>
                                      <p:cBhvr>
                                        <p:cTn id="93" dur="1" fill="hold">
                                          <p:stCondLst>
                                            <p:cond delay="0"/>
                                          </p:stCondLst>
                                        </p:cTn>
                                        <p:tgtEl>
                                          <p:spTgt spid="52"/>
                                        </p:tgtEl>
                                        <p:attrNameLst>
                                          <p:attrName>style.visibility</p:attrName>
                                        </p:attrNameLst>
                                      </p:cBhvr>
                                      <p:to>
                                        <p:strVal val="visible"/>
                                      </p:to>
                                    </p:set>
                                  </p:childTnLst>
                                </p:cTn>
                              </p:par>
                            </p:childTnLst>
                          </p:cTn>
                        </p:par>
                        <p:par>
                          <p:cTn id="94" fill="hold">
                            <p:stCondLst>
                              <p:cond delay="45000"/>
                            </p:stCondLst>
                            <p:childTnLst>
                              <p:par>
                                <p:cTn id="95" presetID="1" presetClass="entr" presetSubtype="0" fill="hold" nodeType="afterEffect">
                                  <p:stCondLst>
                                    <p:cond delay="1500"/>
                                  </p:stCondLst>
                                  <p:childTnLst>
                                    <p:set>
                                      <p:cBhvr>
                                        <p:cTn id="96" dur="1" fill="hold">
                                          <p:stCondLst>
                                            <p:cond delay="0"/>
                                          </p:stCondLst>
                                        </p:cTn>
                                        <p:tgtEl>
                                          <p:spTgt spid="54"/>
                                        </p:tgtEl>
                                        <p:attrNameLst>
                                          <p:attrName>style.visibility</p:attrName>
                                        </p:attrNameLst>
                                      </p:cBhvr>
                                      <p:to>
                                        <p:strVal val="visible"/>
                                      </p:to>
                                    </p:set>
                                  </p:childTnLst>
                                </p:cTn>
                              </p:par>
                            </p:childTnLst>
                          </p:cTn>
                        </p:par>
                        <p:par>
                          <p:cTn id="97" fill="hold">
                            <p:stCondLst>
                              <p:cond delay="46500"/>
                            </p:stCondLst>
                            <p:childTnLst>
                              <p:par>
                                <p:cTn id="98" presetID="1" presetClass="entr" presetSubtype="0" fill="hold" nodeType="afterEffect">
                                  <p:stCondLst>
                                    <p:cond delay="1500"/>
                                  </p:stCondLst>
                                  <p:childTnLst>
                                    <p:set>
                                      <p:cBhvr>
                                        <p:cTn id="99" dur="1" fill="hold">
                                          <p:stCondLst>
                                            <p:cond delay="0"/>
                                          </p:stCondLst>
                                        </p:cTn>
                                        <p:tgtEl>
                                          <p:spTgt spid="56"/>
                                        </p:tgtEl>
                                        <p:attrNameLst>
                                          <p:attrName>style.visibility</p:attrName>
                                        </p:attrNameLst>
                                      </p:cBhvr>
                                      <p:to>
                                        <p:strVal val="visible"/>
                                      </p:to>
                                    </p:set>
                                  </p:childTnLst>
                                </p:cTn>
                              </p:par>
                            </p:childTnLst>
                          </p:cTn>
                        </p:par>
                        <p:par>
                          <p:cTn id="100" fill="hold">
                            <p:stCondLst>
                              <p:cond delay="48000"/>
                            </p:stCondLst>
                            <p:childTnLst>
                              <p:par>
                                <p:cTn id="101" presetID="1" presetClass="entr" presetSubtype="0" fill="hold" nodeType="afterEffect">
                                  <p:stCondLst>
                                    <p:cond delay="1500"/>
                                  </p:stCondLst>
                                  <p:childTnLst>
                                    <p:set>
                                      <p:cBhvr>
                                        <p:cTn id="102" dur="1" fill="hold">
                                          <p:stCondLst>
                                            <p:cond delay="0"/>
                                          </p:stCondLst>
                                        </p:cTn>
                                        <p:tgtEl>
                                          <p:spTgt spid="58"/>
                                        </p:tgtEl>
                                        <p:attrNameLst>
                                          <p:attrName>style.visibility</p:attrName>
                                        </p:attrNameLst>
                                      </p:cBhvr>
                                      <p:to>
                                        <p:strVal val="visible"/>
                                      </p:to>
                                    </p:set>
                                  </p:childTnLst>
                                </p:cTn>
                              </p:par>
                            </p:childTnLst>
                          </p:cTn>
                        </p:par>
                        <p:par>
                          <p:cTn id="103" fill="hold">
                            <p:stCondLst>
                              <p:cond delay="49500"/>
                            </p:stCondLst>
                            <p:childTnLst>
                              <p:par>
                                <p:cTn id="104" presetID="1" presetClass="entr" presetSubtype="0" fill="hold" nodeType="afterEffect">
                                  <p:stCondLst>
                                    <p:cond delay="1500"/>
                                  </p:stCondLst>
                                  <p:childTnLst>
                                    <p:set>
                                      <p:cBhvr>
                                        <p:cTn id="105" dur="1" fill="hold">
                                          <p:stCondLst>
                                            <p:cond delay="0"/>
                                          </p:stCondLst>
                                        </p:cTn>
                                        <p:tgtEl>
                                          <p:spTgt spid="50"/>
                                        </p:tgtEl>
                                        <p:attrNameLst>
                                          <p:attrName>style.visibility</p:attrName>
                                        </p:attrNameLst>
                                      </p:cBhvr>
                                      <p:to>
                                        <p:strVal val="visible"/>
                                      </p:to>
                                    </p:set>
                                  </p:childTnLst>
                                </p:cTn>
                              </p:par>
                            </p:childTnLst>
                          </p:cTn>
                        </p:par>
                        <p:par>
                          <p:cTn id="106" fill="hold">
                            <p:stCondLst>
                              <p:cond delay="51000"/>
                            </p:stCondLst>
                            <p:childTnLst>
                              <p:par>
                                <p:cTn id="107" presetID="1" presetClass="entr" presetSubtype="0" fill="hold" nodeType="afterEffect">
                                  <p:stCondLst>
                                    <p:cond delay="1500"/>
                                  </p:stCondLst>
                                  <p:childTnLst>
                                    <p:set>
                                      <p:cBhvr>
                                        <p:cTn id="108" dur="1" fill="hold">
                                          <p:stCondLst>
                                            <p:cond delay="0"/>
                                          </p:stCondLst>
                                        </p:cTn>
                                        <p:tgtEl>
                                          <p:spTgt spid="36"/>
                                        </p:tgtEl>
                                        <p:attrNameLst>
                                          <p:attrName>style.visibility</p:attrName>
                                        </p:attrNameLst>
                                      </p:cBhvr>
                                      <p:to>
                                        <p:strVal val="visible"/>
                                      </p:to>
                                    </p:set>
                                  </p:childTnLst>
                                </p:cTn>
                              </p:par>
                            </p:childTnLst>
                          </p:cTn>
                        </p:par>
                        <p:par>
                          <p:cTn id="109" fill="hold">
                            <p:stCondLst>
                              <p:cond delay="52500"/>
                            </p:stCondLst>
                            <p:childTnLst>
                              <p:par>
                                <p:cTn id="110" presetID="1" presetClass="entr" presetSubtype="0" fill="hold" nodeType="afterEffect">
                                  <p:stCondLst>
                                    <p:cond delay="1500"/>
                                  </p:stCondLst>
                                  <p:childTnLst>
                                    <p:set>
                                      <p:cBhvr>
                                        <p:cTn id="11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WHOI">
      <a:dk1>
        <a:srgbClr val="000000"/>
      </a:dk1>
      <a:lt1>
        <a:srgbClr val="FFFFFF"/>
      </a:lt1>
      <a:dk2>
        <a:srgbClr val="012953"/>
      </a:dk2>
      <a:lt2>
        <a:srgbClr val="E6E7E8"/>
      </a:lt2>
      <a:accent1>
        <a:srgbClr val="0069B1"/>
      </a:accent1>
      <a:accent2>
        <a:srgbClr val="00A9E0"/>
      </a:accent2>
      <a:accent3>
        <a:srgbClr val="00B7BD"/>
      </a:accent3>
      <a:accent4>
        <a:srgbClr val="FFD100"/>
      </a:accent4>
      <a:accent5>
        <a:srgbClr val="535659"/>
      </a:accent5>
      <a:accent6>
        <a:srgbClr val="BBBCBC"/>
      </a:accent6>
      <a:hlink>
        <a:srgbClr val="0069B1"/>
      </a:hlink>
      <a:folHlink>
        <a:srgbClr val="EE534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FECCE71E-6CC8-EB46-8BC0-C6594036AC65}" vid="{C5CDECB6-C191-8641-A7E2-623A2612659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5517</TotalTime>
  <Words>1406</Words>
  <Application>Microsoft Macintosh PowerPoint</Application>
  <PresentationFormat>Widescreen</PresentationFormat>
  <Paragraphs>216</Paragraphs>
  <Slides>8</Slides>
  <Notes>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Aptos</vt:lpstr>
      <vt:lpstr>Arial</vt:lpstr>
      <vt:lpstr>Calibri</vt:lpstr>
      <vt:lpstr>Open Sans</vt:lpstr>
      <vt:lpstr>Symbol</vt:lpstr>
      <vt:lpstr>Times New Roman</vt:lpstr>
      <vt:lpstr>Wingdings</vt:lpstr>
      <vt:lpstr>Office Theme</vt:lpstr>
      <vt:lpstr>Research Vessel Technical Enhancement Committee</vt:lpstr>
      <vt:lpstr>RVTEC: General Updates</vt:lpstr>
      <vt:lpstr>Satellite Network Advisory Group (SatNAG)</vt:lpstr>
      <vt:lpstr>Cyber Infrastructure Working Group (CIWG)</vt:lpstr>
      <vt:lpstr>Tech Training Committee</vt:lpstr>
      <vt:lpstr>PowerPoint Presentation</vt:lpstr>
      <vt:lpstr>Recent MACtivity: Other Projects</vt:lpstr>
      <vt:lpstr>It’s all about the talent…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Sarah Fuller</dc:creator>
  <cp:keywords/>
  <dc:description/>
  <cp:lastModifiedBy>Sarah Fuller</cp:lastModifiedBy>
  <cp:revision>3</cp:revision>
  <dcterms:created xsi:type="dcterms:W3CDTF">2025-07-07T20:36:33Z</dcterms:created>
  <dcterms:modified xsi:type="dcterms:W3CDTF">2025-07-29T15:50:26Z</dcterms:modified>
  <cp:category/>
</cp:coreProperties>
</file>