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5143500" cx="9144000"/>
  <p:notesSz cx="6858000" cy="9144000"/>
  <p:embeddedFontLst>
    <p:embeddedFont>
      <p:font typeface="Corbel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7C5C7C-AB99-455B-A20A-9CF66112160B}">
  <a:tblStyle styleId="{F97C5C7C-AB99-455B-A20A-9CF66112160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Corbel-bold.fntdata"/><Relationship Id="rId16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orbel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orbel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ea65689c6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ea65689c6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d806cc9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d806cc9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4ac116ffb_2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44ac116ffb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Primary Missions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– Physical, chemical, and biological oceanography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– Bathymetry, gravimetry, and magnetometry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– Marine Geology and Geophysics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– Ocean Engineering and Marine Acoustics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– Multi-discipline environmental investigations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Unknown what the actual opportunity 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4ac116ffb_2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44ac116ffb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Through tremendous effort of the FIC and especially Angelique White, Joe Montoya, and Erich Gruebel, and the rest of the FIC, we compared the Class A specifications with OCRV SMRs and GCRV SMRs.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developed an evaluation of the NOAA Class A vessel.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NOAA Class A variant meets most ocean class SMRs and with modification is a suitable replacement for RV </a:t>
            </a:r>
            <a:r>
              <a:rPr i="1" lang="en"/>
              <a:t>Kilo Moana</a:t>
            </a:r>
            <a:r>
              <a:rPr lang="en"/>
              <a:t> and is superior to a NOAA Class B variant.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br>
              <a:rPr lang="en"/>
            </a:br>
            <a:r>
              <a:rPr lang="en">
                <a:solidFill>
                  <a:srgbClr val="212121"/>
                </a:solidFill>
              </a:rPr>
              <a:t>It is based on the astronaut class designs providing some continuity in the class and connection to big Navy through NAVSEA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lang="en">
                <a:solidFill>
                  <a:srgbClr val="212121"/>
                </a:solidFill>
              </a:rPr>
              <a:t>It is the ‘right’ size and displacement for an ocean class vessel – ie it will not be global sized (like class B) but only capable of holding an ocean class science compliment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</a:pPr>
            <a:r>
              <a:rPr lang="en">
                <a:solidFill>
                  <a:srgbClr val="212121"/>
                </a:solidFill>
              </a:rPr>
              <a:t>It is a general purpose design as opposed to charting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rgbClr val="212121"/>
                </a:solidFill>
              </a:rPr>
              <a:t>??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I’ve had to redact some NOAA Class A information because it is subject to NDA.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4ac116ff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4ac116ff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FIC is working on FIP 2025 update, hoping to finish by Fall Council 2025 Council Meeting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teaser of some draft recommendations - none of which should come as a surprise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ignored budgetary instabilities - FIP is a long-term visionary document and not a reactionary document.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d806cc96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d806cc96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 coordinated effort that includes the federal agencies, the Navy, and the community.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the FY26 NDAA is a platform for this coordination?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UNOLS charge an ad hoc committee to do this? Bigger than FIC - not only includes needs of the science community, but also other considerations …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d806cc96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6d806cc96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571499"/>
            <a:ext cx="6856200" cy="4000500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6952697" y="571499"/>
            <a:ext cx="2193900" cy="40005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802386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cap="none">
                <a:solidFill>
                  <a:srgbClr val="D8F4EF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&#10;&#10;Description automatically generated" id="67" name="Google Shape;67;p14"/>
          <p:cNvPicPr preferRelativeResize="0"/>
          <p:nvPr/>
        </p:nvPicPr>
        <p:blipFill rotWithShape="1">
          <a:blip r:embed="rId2">
            <a:alphaModFix amt="34000"/>
          </a:blip>
          <a:srcRect b="0" l="0" r="0" t="0"/>
          <a:stretch/>
        </p:blipFill>
        <p:spPr>
          <a:xfrm>
            <a:off x="6644390" y="571499"/>
            <a:ext cx="2463248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867" y="4373380"/>
            <a:ext cx="6306350" cy="88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69" name="Google Shape;6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7164" y="0"/>
            <a:ext cx="2331752" cy="1398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0" name="Google Shape;70;p14"/>
          <p:cNvPicPr preferRelativeResize="0"/>
          <p:nvPr/>
        </p:nvPicPr>
        <p:blipFill rotWithShape="1">
          <a:blip r:embed="rId2">
            <a:alphaModFix amt="21000"/>
          </a:blip>
          <a:srcRect b="0" l="0" r="0" t="0"/>
          <a:stretch/>
        </p:blipFill>
        <p:spPr>
          <a:xfrm>
            <a:off x="6644390" y="571499"/>
            <a:ext cx="2463248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842878"/>
            <a:ext cx="2568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901951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0" y="842878"/>
            <a:ext cx="25908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900934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CAC4"/>
              </a:buClr>
              <a:buSzPts val="4400"/>
              <a:buFont typeface="Corbel"/>
              <a:buNone/>
              <a:defRPr b="0" sz="4400">
                <a:solidFill>
                  <a:srgbClr val="C7CAC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cap="none">
                <a:solidFill>
                  <a:srgbClr val="C7CAC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C4C7C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 sz="1100">
                <a:solidFill>
                  <a:srgbClr val="C4C7C1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0" y="842878"/>
            <a:ext cx="25443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900934" y="651510"/>
            <a:ext cx="26061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5863590" y="651510"/>
            <a:ext cx="26061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0" y="842878"/>
            <a:ext cx="254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900934" y="767690"/>
            <a:ext cx="2606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C7CAC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2900934" y="1448202"/>
            <a:ext cx="260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3" type="body"/>
          </p:nvPr>
        </p:nvSpPr>
        <p:spPr>
          <a:xfrm>
            <a:off x="5863847" y="767690"/>
            <a:ext cx="26061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C7CAC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19"/>
          <p:cNvSpPr txBox="1"/>
          <p:nvPr>
            <p:ph idx="4" type="body"/>
          </p:nvPr>
        </p:nvSpPr>
        <p:spPr>
          <a:xfrm>
            <a:off x="5863847" y="1448202"/>
            <a:ext cx="260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01" name="Google Shape;101;p19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0" y="857250"/>
            <a:ext cx="25680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5pPr>
            <a:lvl6pPr indent="-2984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6pPr>
            <a:lvl7pPr indent="-29845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8pPr>
            <a:lvl9pPr indent="-29845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●"/>
              <a:defRPr sz="1100"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0" y="2640330"/>
            <a:ext cx="25680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" y="857250"/>
            <a:ext cx="26244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/>
          <p:nvPr>
            <p:ph idx="2" type="pic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1" y="2619756"/>
            <a:ext cx="26244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0" y="842878"/>
            <a:ext cx="25833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 rot="5400000">
            <a:off x="-569640" y="1312650"/>
            <a:ext cx="37149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7" name="Google Shape;167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572643"/>
            <a:ext cx="2582700" cy="3998100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0" y="842878"/>
            <a:ext cx="2582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CADAD2">
              <a:alpha val="4863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rgbClr val="003F5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40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1" i="0" sz="1800" u="none" cap="none" strike="noStrike">
                <a:solidFill>
                  <a:srgbClr val="6C8A9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1700" u="none" cap="none" strike="noStrike">
                <a:solidFill>
                  <a:srgbClr val="003F5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●"/>
              <a:defRPr b="0" i="0" sz="1100" u="none" cap="none" strike="noStrik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D4D6D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D4D6D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pplication&#10;&#10;Description automatically generated with low confidence" id="58" name="Google Shape;58;p13"/>
          <p:cNvPicPr preferRelativeResize="0"/>
          <p:nvPr/>
        </p:nvPicPr>
        <p:blipFill rotWithShape="1">
          <a:blip r:embed="rId1">
            <a:alphaModFix amt="23000"/>
          </a:blip>
          <a:srcRect b="0" l="0" r="0" t="0"/>
          <a:stretch/>
        </p:blipFill>
        <p:spPr>
          <a:xfrm>
            <a:off x="4341541" y="4528661"/>
            <a:ext cx="2761510" cy="5124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unols.org/sites/default/files/knox020502.pdf" TargetMode="External"/><Relationship Id="rId4" Type="http://schemas.openxmlformats.org/officeDocument/2006/relationships/hyperlink" Target="https://nap.nationalacademies.org/catalog/12775/science-at-sea-meeting-future-oceanographic-goals-with-a-robust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0" y="842878"/>
            <a:ext cx="2568000" cy="3450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Fleet Improvement Committee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Kipp Shearman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kipp.shearman@oregonstate.edu</a:t>
            </a:r>
            <a:endParaRPr b="1" sz="1200"/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2749550" y="651500"/>
            <a:ext cx="5889600" cy="38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New Membership</a:t>
            </a:r>
            <a:endParaRPr b="1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Carter Duval, NRL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Erich Gruebel, URI/GSO, RVTEC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	</a:t>
            </a:r>
            <a:endParaRPr i="1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Activities</a:t>
            </a:r>
            <a:endParaRPr b="1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Monthly Meetings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Virtual FIP Workshop, May 28-29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NOAA Class A Evaluation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OCRV SMRs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Focus Areas</a:t>
            </a:r>
            <a:endParaRPr b="1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Global/Overall Class Fleet Capacity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Coastal/Local Support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	Fleet Improvement Plan Update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0" y="842878"/>
            <a:ext cx="2568000" cy="3450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Fleet Improvement Committee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2749550" y="651500"/>
            <a:ext cx="5889600" cy="384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Membership</a:t>
            </a:r>
            <a:endParaRPr b="1"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Kipp Shearman (Chair), OSU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Steven D’Hondt, URI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Carter Duval, NRL - New!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CAPT Zoltan Kelety USN/Ret, SIO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Joe Montoya, GA Tech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Masako Tominaga, WHOI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Qing Wang, NPS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Angelicque White, UH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Erich Gruebel, URI/GSO, RVTEC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Doug Ricketts, UM-Duluth, RVOC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Bruce Applegate, SIO, ExO Council</a:t>
            </a:r>
            <a:endParaRPr/>
          </a:p>
          <a:p>
            <a:pPr indent="45720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Katherine Schreiner, UM-Duluth, ExO Council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149" y="2307299"/>
            <a:ext cx="5960248" cy="262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 txBox="1"/>
          <p:nvPr/>
        </p:nvSpPr>
        <p:spPr>
          <a:xfrm>
            <a:off x="61750" y="88725"/>
            <a:ext cx="2677200" cy="26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Length, BP: 244 ft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Beam, Max: ca. 50 ft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Draft: 15 ft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Displacement, Design: 3,100 LT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Sustained Speed: ~12 knots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Range: 10,000 nautical miles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Endurance: 40 days of continuous operations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Compl</a:t>
            </a:r>
            <a:r>
              <a:rPr lang="en" sz="1200">
                <a:solidFill>
                  <a:srgbClr val="0432FF"/>
                </a:solidFill>
              </a:rPr>
              <a:t>e</a:t>
            </a: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ment: 24 scientists, 44 total personnel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Science Staterooms: 8 single + 6 doubl</a:t>
            </a:r>
            <a:r>
              <a:rPr lang="en" sz="1200">
                <a:solidFill>
                  <a:srgbClr val="0432FF"/>
                </a:solidFill>
              </a:rPr>
              <a:t>e</a:t>
            </a:r>
            <a:endParaRPr b="0" i="0" sz="1200" u="none" cap="none" strike="noStrik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5788275" y="0"/>
            <a:ext cx="33558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</a:rPr>
              <a:t>NOAA Class A Opportunity</a:t>
            </a:r>
            <a:br>
              <a:rPr b="1" i="0" lang="en" sz="1800" u="none" cap="none" strike="noStrike">
                <a:solidFill>
                  <a:schemeClr val="dk2"/>
                </a:solidFill>
              </a:rPr>
            </a:br>
            <a:endParaRPr b="1" i="0" sz="1800" u="none" cap="none" strike="noStrike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i="1" lang="en" sz="1800">
                <a:solidFill>
                  <a:schemeClr val="dk2"/>
                </a:solidFill>
              </a:rPr>
              <a:t>Oceanographer </a:t>
            </a:r>
            <a:r>
              <a:rPr lang="en" sz="1800">
                <a:solidFill>
                  <a:schemeClr val="dk2"/>
                </a:solidFill>
              </a:rPr>
              <a:t>and </a:t>
            </a:r>
            <a:r>
              <a:rPr i="1" lang="en" sz="1800">
                <a:solidFill>
                  <a:schemeClr val="dk2"/>
                </a:solidFill>
              </a:rPr>
              <a:t>Discoverer</a:t>
            </a:r>
            <a:r>
              <a:rPr lang="en" sz="1800">
                <a:solidFill>
                  <a:schemeClr val="dk2"/>
                </a:solidFill>
              </a:rPr>
              <a:t> completion 2026 Thoma-Sea Marine</a:t>
            </a:r>
            <a:endParaRPr sz="18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NAVSEA (Navy) design related to AGORs 27/28</a:t>
            </a:r>
            <a:endParaRPr sz="18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2"/>
                </a:solidFill>
              </a:rPr>
              <a:t>Feb 2025, FIC asked to evaluate Class A vessel as a replacement for Ocean Class RV </a:t>
            </a:r>
            <a:r>
              <a:rPr i="1" lang="en" sz="1800">
                <a:solidFill>
                  <a:schemeClr val="dk2"/>
                </a:solidFill>
              </a:rPr>
              <a:t>Kilo Moana</a:t>
            </a:r>
            <a:endParaRPr i="1" sz="18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solidFill>
                  <a:schemeClr val="dk2"/>
                </a:solidFill>
              </a:rPr>
              <a:t>Update to the ocean class SMRs required - formed subcom to address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525" y="359568"/>
            <a:ext cx="3271575" cy="164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/>
        </p:nvSpPr>
        <p:spPr>
          <a:xfrm>
            <a:off x="170750" y="113250"/>
            <a:ext cx="657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NOAA Class A Comparison with OCRV and GCRV SMRs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40"/>
          <p:cNvGraphicFramePr/>
          <p:nvPr/>
        </p:nvGraphicFramePr>
        <p:xfrm>
          <a:off x="170749" y="742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{F97C5C7C-AB99-455B-A20A-9CF66112160B}</a:tableStyleId>
              </a:tblPr>
              <a:tblGrid>
                <a:gridCol w="1462675"/>
                <a:gridCol w="1321925"/>
                <a:gridCol w="1415850"/>
                <a:gridCol w="1225925"/>
                <a:gridCol w="1835550"/>
                <a:gridCol w="15141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Ship Characteristics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Ocean SMR (2003)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SMR (2022)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A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Modification Needed for </a:t>
                      </a:r>
                      <a:b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A+ to meet OCSMR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Modification Needed for Class A+ to meet GCSMR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Range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10,800 nm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18,000 nm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10,000 nm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Small increase in range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 increase in range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Endurance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d operations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 d (incl 30 transit)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days 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Complement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20-25 science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 Science + 2 MT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science 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science party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 ops Sea State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redacted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Improve seakeeping in SS4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Improve seakeeping in SS5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lab space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2,000 sf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4,200 sf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redacted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lab space</a:t>
                      </a: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b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(2500 sf feasible)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 lab space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Working deck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1,500 sf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3,500 sf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redacted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Hydrographic winches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redacted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 hydro. winch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Trawl winch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redacted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 trawl winch</a:t>
                      </a: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suitable fo</a:t>
                      </a: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 synthetics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 trawl winch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0" marL="63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40"/>
          <p:cNvSpPr txBox="1"/>
          <p:nvPr/>
        </p:nvSpPr>
        <p:spPr>
          <a:xfrm>
            <a:off x="230550" y="4414690"/>
            <a:ext cx="868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Modified NOAA Class A vessel is a suitable replacement for RV </a:t>
            </a:r>
            <a:r>
              <a:rPr i="1" lang="en" sz="1800">
                <a:solidFill>
                  <a:schemeClr val="dk2"/>
                </a:solidFill>
              </a:rPr>
              <a:t>Kilo Moana</a:t>
            </a:r>
            <a:r>
              <a:rPr lang="en" sz="1800">
                <a:solidFill>
                  <a:schemeClr val="dk2"/>
                </a:solidFill>
              </a:rPr>
              <a:t> and is superior to the NOAA Class B vessel - letter to Council to follow</a:t>
            </a:r>
            <a:endParaRPr b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type="ctrTitle"/>
          </p:nvPr>
        </p:nvSpPr>
        <p:spPr>
          <a:xfrm>
            <a:off x="240725" y="138150"/>
            <a:ext cx="85206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Fleet Improvement Plan Update</a:t>
            </a:r>
            <a:endParaRPr b="1" sz="2200"/>
          </a:p>
        </p:txBody>
      </p:sp>
      <p:sp>
        <p:nvSpPr>
          <p:cNvPr id="211" name="Google Shape;211;p41"/>
          <p:cNvSpPr txBox="1"/>
          <p:nvPr/>
        </p:nvSpPr>
        <p:spPr>
          <a:xfrm>
            <a:off x="512450" y="1013750"/>
            <a:ext cx="5153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Last update 2019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Nov 2025 Deadline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May 2025 Workshop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Teaser Draft Recommendations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○"/>
            </a:pPr>
            <a:r>
              <a:rPr lang="en" sz="1800">
                <a:solidFill>
                  <a:srgbClr val="FF0000"/>
                </a:solidFill>
              </a:rPr>
              <a:t>Fleet Renewal/Implementation Plan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3 global AGORs -&gt; 4 global AGORs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SLEPs for RVs </a:t>
            </a:r>
            <a:r>
              <a:rPr i="1" lang="en" sz="1800">
                <a:solidFill>
                  <a:schemeClr val="dk2"/>
                </a:solidFill>
              </a:rPr>
              <a:t>Sikuliaq, Armstrong, and Ride</a:t>
            </a:r>
            <a:endParaRPr i="1"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RCRV entrance into ARF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523" y="439225"/>
            <a:ext cx="3544974" cy="455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/>
          <p:nvPr/>
        </p:nvSpPr>
        <p:spPr>
          <a:xfrm>
            <a:off x="5367525" y="429400"/>
            <a:ext cx="3565800" cy="455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1"/>
          <p:cNvSpPr txBox="1"/>
          <p:nvPr/>
        </p:nvSpPr>
        <p:spPr>
          <a:xfrm>
            <a:off x="313825" y="3841550"/>
            <a:ext cx="623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240725" y="3943750"/>
            <a:ext cx="500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We have ignored budgetary realities in drafting the FIP …</a:t>
            </a:r>
            <a:endParaRPr i="1" sz="1800">
              <a:solidFill>
                <a:schemeClr val="dk2"/>
              </a:solidFill>
            </a:endParaRPr>
          </a:p>
        </p:txBody>
      </p:sp>
      <p:sp>
        <p:nvSpPr>
          <p:cNvPr id="216" name="Google Shape;216;p41"/>
          <p:cNvSpPr txBox="1"/>
          <p:nvPr/>
        </p:nvSpPr>
        <p:spPr>
          <a:xfrm>
            <a:off x="6449950" y="1013750"/>
            <a:ext cx="89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2025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/>
        </p:nvSpPr>
        <p:spPr>
          <a:xfrm>
            <a:off x="76200" y="44050"/>
            <a:ext cx="5346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Fleet Renewal Plan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There is NO current guidance on what the future fleet should look like</a:t>
            </a:r>
            <a:endParaRPr sz="18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We should do this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Federal Fleet Report</a:t>
            </a:r>
            <a:endParaRPr sz="18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This document defined the ‘right’ size of the ARF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Hasn’t been updated since 2001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FY26 NDAA</a:t>
            </a:r>
            <a:endParaRPr sz="18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accent2"/>
                </a:solidFill>
              </a:rPr>
              <a:t>Sustainment plans for the current oceanographic research vessel fleet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accent2"/>
                </a:solidFill>
              </a:rPr>
              <a:t>Operational requirements for the fleet</a:t>
            </a:r>
            <a:endParaRPr>
              <a:solidFill>
                <a:schemeClr val="accen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accent2"/>
                </a:solidFill>
              </a:rPr>
              <a:t>Strategy for future construction plans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Community</a:t>
            </a:r>
            <a:endParaRPr sz="18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UNOLS call to action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National Reseach Council Report 2009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492705"/>
            <a:ext cx="980075" cy="12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950" y="3958450"/>
            <a:ext cx="2814825" cy="7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7623" y="752800"/>
            <a:ext cx="3603449" cy="3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/>
        </p:nvSpPr>
        <p:spPr>
          <a:xfrm>
            <a:off x="136500" y="211900"/>
            <a:ext cx="48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Fleet Renewal</a:t>
            </a:r>
            <a:r>
              <a:rPr b="1" lang="en" sz="1800">
                <a:solidFill>
                  <a:schemeClr val="dk2"/>
                </a:solidFill>
              </a:rPr>
              <a:t> Plan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0" name="Google Shape;230;p43"/>
          <p:cNvSpPr txBox="1"/>
          <p:nvPr/>
        </p:nvSpPr>
        <p:spPr>
          <a:xfrm>
            <a:off x="4959125" y="759451"/>
            <a:ext cx="4163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DSOS 2025 (paraphrased by me)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RECOMMENDATION 4.1: The National Science Foundation’s (NSF’s) Division of Ocean Sciences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and appropriate partners should conduct an evaluation that details the funding allocation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for the Academic Research Fleet in order to make informed distributions of the limited resources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available over the next decade and beyond.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days of use funded by NSF;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use of local vessels for NSF-funded research;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geographic distribution of assets;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and alternative mechanisms such as marine laboratories or new partnerships.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The long-term status of global-class research vessels is concerning; the committee urges interested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parties to initiate and/or continue significant and intentional planning for replacements.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31" name="Google Shape;231;p43"/>
          <p:cNvSpPr txBox="1"/>
          <p:nvPr/>
        </p:nvSpPr>
        <p:spPr>
          <a:xfrm>
            <a:off x="310925" y="808675"/>
            <a:ext cx="4163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NRC 2009 (paraphrased by me)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Federal agencies should implement one comprehensive, long-term research fleet renewal plan.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All future ship acquisitions should involve the scientific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user community from the preconstruction phase through postdelivery of the ship.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The future academic research fleet requires investment in larger, more capable, general purpose ships to support multidisciplinary, multi-investigator research and advances in ocean technology.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rame">
  <a:themeElements>
    <a:clrScheme name="Custom 36">
      <a:dk1>
        <a:srgbClr val="ABAFA6"/>
      </a:dk1>
      <a:lt1>
        <a:srgbClr val="FFFFFF"/>
      </a:lt1>
      <a:dk2>
        <a:srgbClr val="003F5F"/>
      </a:dk2>
      <a:lt2>
        <a:srgbClr val="C9DAD1"/>
      </a:lt2>
      <a:accent1>
        <a:srgbClr val="3ECCB4"/>
      </a:accent1>
      <a:accent2>
        <a:srgbClr val="00415A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3058E2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