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96" r:id="rId2"/>
    <p:sldId id="404" r:id="rId3"/>
    <p:sldId id="398" r:id="rId4"/>
    <p:sldId id="275" r:id="rId5"/>
    <p:sldId id="406" r:id="rId6"/>
    <p:sldId id="405" r:id="rId7"/>
    <p:sldId id="4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2"/>
    <p:restoredTop sz="95846"/>
  </p:normalViewPr>
  <p:slideViewPr>
    <p:cSldViewPr snapToGrid="0" showGuides="1">
      <p:cViewPr varScale="1">
        <p:scale>
          <a:sx n="93" d="100"/>
          <a:sy n="93" d="100"/>
        </p:scale>
        <p:origin x="224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D7AB-FAAC-1E4F-85EC-9760FCF6A746}" type="datetimeFigureOut">
              <a:rPr lang="en-US" smtClean="0"/>
              <a:t>6/21/24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82227-1A0E-8741-ADED-9E37C30D9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E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C012-B6F6-0648-899A-BCCE6C032EF2}" type="datetime1">
              <a:rPr lang="en-US" smtClean="0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74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3523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89" y="5330952"/>
                </a:moveTo>
                <a:lnTo>
                  <a:pt x="0" y="5330952"/>
                </a:lnTo>
                <a:lnTo>
                  <a:pt x="0" y="0"/>
                </a:lnTo>
                <a:lnTo>
                  <a:pt x="3443589" y="0"/>
                </a:lnTo>
                <a:lnTo>
                  <a:pt x="3443589" y="5330952"/>
                </a:lnTo>
                <a:close/>
              </a:path>
            </a:pathLst>
          </a:custGeom>
          <a:solidFill>
            <a:srgbClr val="003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864" y="758951"/>
            <a:ext cx="376555" cy="4966335"/>
          </a:xfrm>
          <a:custGeom>
            <a:avLst/>
            <a:gdLst/>
            <a:ahLst/>
            <a:cxnLst/>
            <a:rect l="l" t="t" r="r" b="b"/>
            <a:pathLst>
              <a:path w="376554" h="4966335">
                <a:moveTo>
                  <a:pt x="0" y="4966069"/>
                </a:moveTo>
                <a:lnTo>
                  <a:pt x="376135" y="4966069"/>
                </a:lnTo>
                <a:lnTo>
                  <a:pt x="376135" y="0"/>
                </a:lnTo>
                <a:lnTo>
                  <a:pt x="0" y="0"/>
                </a:lnTo>
                <a:lnTo>
                  <a:pt x="0" y="4966069"/>
                </a:lnTo>
                <a:close/>
              </a:path>
            </a:pathLst>
          </a:custGeom>
          <a:solidFill>
            <a:srgbClr val="CADAD1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721" y="6038215"/>
            <a:ext cx="3682011" cy="683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0" algn="l" rt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244E-5785-4840-A9DD-0FF09D73B9B1}" type="datetime1">
              <a:rPr lang="en-US" smtClean="0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5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F407-CBB6-2E4C-812F-EFED1B14F9F9}" type="datetime1">
              <a:rPr lang="en-US" smtClean="0"/>
              <a:t>6/21/24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74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3E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4F06-E744-9C46-9DAF-7671BCAA382B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32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E3B2-E4DC-F749-906A-ED5F104BB7E8}" type="datetime1">
              <a:rPr lang="en-US" smtClean="0"/>
              <a:t>6/21/24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70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9491-3703-031D-54AC-CBCFC5115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EB8FC-F0D7-2465-60AA-F5C32C20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6E60A-1F45-D345-5444-6987AA91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AE0B-CE5B-7243-BF32-43E0C0583EFB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2BD00-D6E4-6AE7-DEC0-B5AA3A8E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6307E-981E-5C19-398F-EA071287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B7F-78D3-AC46-81E9-70A5C177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476C-5228-13BE-1301-66E603CAB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42F6D-F8C0-9A9D-AC8D-188E19AB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EA103-8388-C2DB-827D-C3E4CE002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2089-EAF7-804C-86D5-CB49BB38AD28}" type="datetime1">
              <a:rPr lang="en-US" smtClean="0"/>
              <a:t>6/21/24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F722D-2C87-7B99-B86E-83F43D8C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D435-9389-6F60-93F2-94183403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B7F-78D3-AC46-81E9-70A5C177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2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2986A-6453-93CB-A90C-6FCA6A1C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922C6-0AB2-0DFD-9F51-035590F4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5B7-EE8A-FF4E-880D-8E2B0D05779A}" type="datetime1">
              <a:rPr lang="en-US" smtClean="0"/>
              <a:t>6/21/24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A11B1-22F6-E4F7-1847-83B04658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10502-8E7F-091C-1039-5789E586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DB7F-78D3-AC46-81E9-70A5C1778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63523"/>
            <a:ext cx="3443604" cy="5331460"/>
          </a:xfrm>
          <a:custGeom>
            <a:avLst/>
            <a:gdLst/>
            <a:ahLst/>
            <a:cxnLst/>
            <a:rect l="l" t="t" r="r" b="b"/>
            <a:pathLst>
              <a:path w="3443604" h="5331460">
                <a:moveTo>
                  <a:pt x="3443589" y="5330952"/>
                </a:moveTo>
                <a:lnTo>
                  <a:pt x="0" y="5330952"/>
                </a:lnTo>
                <a:lnTo>
                  <a:pt x="0" y="0"/>
                </a:lnTo>
                <a:lnTo>
                  <a:pt x="3443589" y="0"/>
                </a:lnTo>
                <a:lnTo>
                  <a:pt x="3443589" y="5330952"/>
                </a:lnTo>
                <a:close/>
              </a:path>
            </a:pathLst>
          </a:custGeom>
          <a:solidFill>
            <a:srgbClr val="003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5864" y="758951"/>
            <a:ext cx="376555" cy="5331460"/>
          </a:xfrm>
          <a:custGeom>
            <a:avLst/>
            <a:gdLst/>
            <a:ahLst/>
            <a:cxnLst/>
            <a:rect l="l" t="t" r="r" b="b"/>
            <a:pathLst>
              <a:path w="376554" h="5331460">
                <a:moveTo>
                  <a:pt x="0" y="0"/>
                </a:moveTo>
                <a:lnTo>
                  <a:pt x="376135" y="0"/>
                </a:lnTo>
                <a:lnTo>
                  <a:pt x="376135" y="5330951"/>
                </a:lnTo>
                <a:lnTo>
                  <a:pt x="0" y="5330951"/>
                </a:lnTo>
                <a:lnTo>
                  <a:pt x="0" y="0"/>
                </a:lnTo>
                <a:close/>
              </a:path>
            </a:pathLst>
          </a:custGeom>
          <a:solidFill>
            <a:srgbClr val="CADAD1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88721" y="6038215"/>
            <a:ext cx="3682011" cy="683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03552" y="1792549"/>
            <a:ext cx="115951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3E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6B36E-083C-B641-B229-BA489CFDA8FB}" type="datetime1">
              <a:rPr lang="en-US" smtClean="0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5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dia@unols.org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BBB163-3F62-0C0B-963B-3493582D4D16}"/>
              </a:ext>
            </a:extLst>
          </p:cNvPr>
          <p:cNvSpPr/>
          <p:nvPr/>
        </p:nvSpPr>
        <p:spPr>
          <a:xfrm>
            <a:off x="7937617" y="274638"/>
            <a:ext cx="3566382" cy="5693025"/>
          </a:xfrm>
          <a:prstGeom prst="rect">
            <a:avLst/>
          </a:prstGeom>
          <a:solidFill>
            <a:srgbClr val="20405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EA071-96DA-F21F-86CF-42C999D95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407" y="1480885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+mn-lt"/>
              </a:rPr>
              <a:t>UNOLS</a:t>
            </a:r>
            <a:r>
              <a:rPr lang="en-US" sz="4800" b="1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+mn-lt"/>
              </a:rPr>
            </a:br>
            <a:r>
              <a:rPr lang="en-US" sz="4800" b="1" dirty="0">
                <a:solidFill>
                  <a:schemeClr val="bg1"/>
                </a:solidFill>
                <a:latin typeface="+mn-lt"/>
              </a:rPr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F260D-E157-2366-3235-0BDB7C405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33" y="4175761"/>
            <a:ext cx="4408228" cy="1616866"/>
          </a:xfrm>
        </p:spPr>
        <p:txBody>
          <a:bodyPr anchor="b"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2024 AICC Summer  </a:t>
            </a:r>
            <a:br>
              <a:rPr lang="en-US" b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Virtual Meeting</a:t>
            </a:r>
          </a:p>
          <a:p>
            <a:pPr algn="l"/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Doug Russell</a:t>
            </a:r>
          </a:p>
          <a:p>
            <a:pPr algn="l"/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UNOLS Executive Secretary</a:t>
            </a:r>
          </a:p>
          <a:p>
            <a:pPr algn="l"/>
            <a:r>
              <a:rPr lang="en-US" sz="1500" dirty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US" sz="1500" dirty="0" err="1">
                <a:solidFill>
                  <a:schemeClr val="bg1">
                    <a:lumMod val="85000"/>
                  </a:schemeClr>
                </a:solidFill>
              </a:rPr>
              <a:t>doug@unols.org</a:t>
            </a:r>
            <a:endParaRPr lang="en-US" sz="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CF3BEE-0121-ED8A-CCAB-64A436E2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0ADB7F-78D3-AC46-81E9-70A5C1778251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0" name="Picture 9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320598EB-459A-1722-39C4-B3B050491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373" y="362683"/>
            <a:ext cx="1825626" cy="1834107"/>
          </a:xfrm>
          <a:prstGeom prst="rect">
            <a:avLst/>
          </a:prstGeom>
        </p:spPr>
      </p:pic>
      <p:pic>
        <p:nvPicPr>
          <p:cNvPr id="12" name="Picture 11" descr="A blue and gold logo&#10;&#10;Description automatically generated">
            <a:extLst>
              <a:ext uri="{FF2B5EF4-FFF2-40B4-BE49-F238E27FC236}">
                <a16:creationId xmlns:a16="http://schemas.microsoft.com/office/drawing/2014/main" id="{98C149A8-3DD3-3829-CDA9-E2387B769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802" y="2477751"/>
            <a:ext cx="1647039" cy="751840"/>
          </a:xfrm>
          <a:prstGeom prst="rect">
            <a:avLst/>
          </a:prstGeom>
        </p:spPr>
      </p:pic>
      <p:pic>
        <p:nvPicPr>
          <p:cNvPr id="14" name="Picture 13" descr="A blue circle with black text&#10;&#10;Description automatically generated">
            <a:extLst>
              <a:ext uri="{FF2B5EF4-FFF2-40B4-BE49-F238E27FC236}">
                <a16:creationId xmlns:a16="http://schemas.microsoft.com/office/drawing/2014/main" id="{A0BCC5CD-49A3-CBE0-960F-D457723CF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764" y="3590032"/>
            <a:ext cx="773116" cy="7731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 descr="A logo with a wave in the middle&#10;&#10;Description automatically generated">
            <a:extLst>
              <a:ext uri="{FF2B5EF4-FFF2-40B4-BE49-F238E27FC236}">
                <a16:creationId xmlns:a16="http://schemas.microsoft.com/office/drawing/2014/main" id="{EC8A9F28-5993-2D42-0B06-D506DE0B5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260" y="4644109"/>
            <a:ext cx="828872" cy="3298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D9E67EC-455D-0CE2-C1A7-76395E868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25306" y="5254961"/>
            <a:ext cx="1211579" cy="48463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8DED99B8-C256-B919-46BB-E69771647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71808" y="5275103"/>
            <a:ext cx="895777" cy="3583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25EB1C-8AD8-E76E-25E6-F2C5EA85F6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6258" y="2331282"/>
            <a:ext cx="2957788" cy="2957788"/>
          </a:xfrm>
          <a:prstGeom prst="rect">
            <a:avLst/>
          </a:prstGeom>
        </p:spPr>
      </p:pic>
      <p:pic>
        <p:nvPicPr>
          <p:cNvPr id="6" name="Picture 5" descr="A blue and red logo with a black background&#10;&#10;Description automatically generated">
            <a:extLst>
              <a:ext uri="{FF2B5EF4-FFF2-40B4-BE49-F238E27FC236}">
                <a16:creationId xmlns:a16="http://schemas.microsoft.com/office/drawing/2014/main" id="{8843DF26-EF9E-F8E8-81EB-929783F16A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4173" y="6055180"/>
            <a:ext cx="648541" cy="6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1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C3D4-EDD4-E5DD-AD31-02D75697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551" y="1792548"/>
            <a:ext cx="6402341" cy="4719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631B1-13A4-C647-D989-D04A2DF2AE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1DBD6-E8CE-B750-D0AA-E771D5BC9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1" t="11957" r="4616" b="20834"/>
          <a:stretch/>
        </p:blipFill>
        <p:spPr>
          <a:xfrm>
            <a:off x="4024525" y="345689"/>
            <a:ext cx="6267297" cy="6266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B5877-E320-5233-035B-8F3B6B868F78}"/>
              </a:ext>
            </a:extLst>
          </p:cNvPr>
          <p:cNvSpPr txBox="1"/>
          <p:nvPr/>
        </p:nvSpPr>
        <p:spPr>
          <a:xfrm>
            <a:off x="165966" y="2351782"/>
            <a:ext cx="273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UNOLS 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151072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139" y="3102661"/>
            <a:ext cx="2904354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UNOLS</a:t>
            </a:r>
            <a:r>
              <a:rPr kumimoji="0" sz="3600" b="0" i="0" u="none" strike="noStrike" kern="1200" cap="none" spc="-4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lang="en-US" sz="3600" spc="-45" dirty="0">
                <a:solidFill>
                  <a:srgbClr val="FFFFFF"/>
                </a:solidFill>
                <a:latin typeface="Corbel"/>
                <a:cs typeface="Corbel"/>
                <a:sym typeface="Arial"/>
              </a:rPr>
              <a:t> Update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2315" y="759222"/>
            <a:ext cx="7300210" cy="504061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0006" marR="0" lvl="0" algn="l" defTabSz="914400" rtl="0" eaLnBrk="1" fontAlgn="auto" latinLnBrk="0" hangingPunct="1">
              <a:lnSpc>
                <a:spcPts val="2315"/>
              </a:lnSpc>
              <a:spcBef>
                <a:spcPts val="600"/>
              </a:spcBef>
              <a:spcAft>
                <a:spcPts val="0"/>
              </a:spcAft>
              <a:buClr>
                <a:srgbClr val="3ECCB4"/>
              </a:buClr>
              <a:buSzTx/>
              <a:tabLst>
                <a:tab pos="251460" algn="l"/>
              </a:tabLst>
              <a:defRPr/>
            </a:pPr>
            <a:endParaRPr kumimoji="0" lang="en-US" sz="1800" b="1" i="0" u="none" strike="noStrike" kern="1200" cap="none" spc="-1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52095" marR="208915" lvl="0" indent="-207010" algn="l" defTabSz="914400" rtl="0" eaLnBrk="1" fontAlgn="auto" latinLnBrk="0" hangingPunct="1">
              <a:lnSpc>
                <a:spcPct val="71400"/>
              </a:lnSpc>
              <a:spcBef>
                <a:spcPts val="60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709295" algn="l"/>
              </a:tabLst>
              <a:defRPr/>
            </a:pP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Science Requirements for future Arctic Surface Capability</a:t>
            </a:r>
          </a:p>
          <a:p>
            <a:pPr marL="709295" marR="208915" lvl="1" indent="-207010">
              <a:lnSpc>
                <a:spcPct val="71400"/>
              </a:lnSpc>
              <a:spcBef>
                <a:spcPts val="600"/>
              </a:spcBef>
              <a:buClr>
                <a:srgbClr val="3ECCB4"/>
              </a:buClr>
              <a:buFont typeface="Arial"/>
              <a:buChar char="●"/>
              <a:tabLst>
                <a:tab pos="709295" algn="l"/>
              </a:tabLst>
              <a:defRPr/>
            </a:pPr>
            <a:r>
              <a:rPr lang="en-US" b="1" spc="-1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Arctic Marine Research Capabilities Committee (AMRCC) selected.  (more of an update later)</a:t>
            </a:r>
            <a:br>
              <a:rPr kumimoji="0" lang="en-US" b="1" i="0" u="none" strike="noStrike" kern="1200" cap="none" spc="-10" normalizeH="0" baseline="0" noProof="0" dirty="0">
                <a:ln>
                  <a:noFill/>
                </a:ln>
                <a:solidFill>
                  <a:srgbClr val="6C8A96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</a:br>
            <a:endParaRPr kumimoji="0" lang="en-US" b="1" i="0" u="none" strike="noStrike" kern="1200" cap="none" spc="-1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6695" marR="0" lvl="0" indent="-21399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226695" algn="l"/>
              </a:tabLst>
              <a:defRPr/>
            </a:pP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Review &amp; New Cooperative Agreement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990" marR="5080" lvl="1" indent="-208279" defTabSz="914400" rtl="0" eaLnBrk="1" fontAlgn="auto" latinLnBrk="0" hangingPunct="1">
              <a:lnSpc>
                <a:spcPct val="71000"/>
              </a:lnSpc>
              <a:spcBef>
                <a:spcPts val="54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NSF has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awarded the new 5-year Cooperative Agreement for the UNOLS Office hosted at UW</a:t>
            </a:r>
          </a:p>
          <a:p>
            <a:pPr marL="681990" marR="5080" lvl="1" indent="-208279" defTabSz="914400" rtl="0" eaLnBrk="1" fontAlgn="auto" latinLnBrk="0" hangingPunct="1">
              <a:lnSpc>
                <a:spcPct val="71000"/>
              </a:lnSpc>
              <a:spcBef>
                <a:spcPts val="54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UW will continue to host the office until 30 April 2029</a:t>
            </a:r>
          </a:p>
          <a:p>
            <a:pPr marL="681990" marR="5080" lvl="1" indent="-208279" defTabSz="914400" rtl="0" eaLnBrk="1" fontAlgn="auto" latinLnBrk="0" hangingPunct="1">
              <a:lnSpc>
                <a:spcPct val="71000"/>
              </a:lnSpc>
              <a:spcBef>
                <a:spcPts val="54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lang="en-US" b="1" dirty="0">
              <a:solidFill>
                <a:srgbClr val="6C8A96"/>
              </a:solidFill>
              <a:latin typeface="Corbel"/>
              <a:cs typeface="Corbel"/>
              <a:sym typeface="Arial"/>
            </a:endParaRPr>
          </a:p>
          <a:p>
            <a:pPr marL="224790" marR="5080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Safer Seas Act</a:t>
            </a:r>
          </a:p>
          <a:p>
            <a:pPr marL="681990" marR="5080" lvl="1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Coordinating implementation of SSA requirements on Academic Research Fleet ships starting with the Global and Ocean Classes</a:t>
            </a:r>
          </a:p>
          <a:p>
            <a:pPr marL="1139190" marR="5080" lvl="2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Video &amp; audio recording in berthing area passageways</a:t>
            </a:r>
          </a:p>
          <a:p>
            <a:pPr marL="1139190" marR="5080" lvl="2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Signage</a:t>
            </a:r>
          </a:p>
          <a:p>
            <a:pPr marL="1139190" marR="5080" lvl="2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Key control</a:t>
            </a:r>
          </a:p>
          <a:p>
            <a:pPr marL="1139190" marR="5080" lvl="2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Safety Management System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indent="-208279">
              <a:lnSpc>
                <a:spcPct val="71000"/>
              </a:lnSpc>
              <a:spcBef>
                <a:spcPts val="540"/>
              </a:spcBef>
              <a:buClr>
                <a:srgbClr val="3ECCB4"/>
              </a:buClr>
              <a:buFont typeface="Arial"/>
              <a:buChar char="●"/>
              <a:tabLst>
                <a:tab pos="683895" algn="l"/>
              </a:tabLst>
              <a:defRPr/>
            </a:pP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0A80-B8F4-3E4D-F87F-F3CA97E370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50" y="3102661"/>
            <a:ext cx="279209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UNOLS</a:t>
            </a:r>
            <a:r>
              <a:rPr kumimoji="0" sz="3600" b="0" i="0" u="none" strike="noStrike" kern="1200" cap="none" spc="-4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lang="en-US" sz="3600" spc="-409" dirty="0">
                <a:solidFill>
                  <a:srgbClr val="FFFFFF"/>
                </a:solidFill>
                <a:latin typeface="Corbel"/>
                <a:cs typeface="Corbel"/>
                <a:sym typeface="Arial"/>
              </a:rPr>
              <a:t> </a:t>
            </a:r>
            <a:r>
              <a:rPr kumimoji="0" lang="en-US" sz="3600" b="0" i="0" u="none" strike="noStrike" kern="1200" cap="none" spc="-40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lang="en-US" sz="3600" spc="-10" dirty="0">
                <a:solidFill>
                  <a:srgbClr val="FFFFFF"/>
                </a:solidFill>
                <a:latin typeface="Corbel"/>
                <a:cs typeface="Corbel"/>
                <a:sym typeface="Arial"/>
              </a:rPr>
              <a:t>U</a:t>
            </a:r>
            <a:r>
              <a:rPr kumimoji="0" lang="en-US" sz="3600" b="0" i="0" u="none" strike="noStrike" kern="1200" cap="none" spc="-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pdate</a:t>
            </a:r>
            <a:r>
              <a:rPr kumimoji="0" lang="en-US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C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ont’d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007" y="1170104"/>
            <a:ext cx="6557009" cy="546431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4154" marR="0" lvl="0" indent="-211454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224154" algn="l"/>
              </a:tabLst>
              <a:defRPr/>
            </a:pP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Ship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Scheduling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355" marR="0" lvl="1" indent="-206375" algn="l" defTabSz="914400" rtl="0" eaLnBrk="1" fontAlgn="auto" latinLnBrk="0" hangingPunct="1">
              <a:lnSpc>
                <a:spcPts val="1989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r>
              <a:rPr kumimoji="0" lang="en-US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2025 Global &amp; Ocean Class schedules are firming up</a:t>
            </a:r>
          </a:p>
          <a:p>
            <a:pPr marL="681355" marR="0" lvl="1" indent="-206375" algn="l" defTabSz="914400" rtl="0" eaLnBrk="1" fontAlgn="auto" latinLnBrk="0" hangingPunct="1">
              <a:lnSpc>
                <a:spcPts val="1989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r>
              <a:rPr lang="en-US" sz="1750" b="1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Still anticipate p</a:t>
            </a:r>
            <a:r>
              <a:rPr kumimoji="0" sz="17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ublish</a:t>
            </a:r>
            <a:r>
              <a:rPr kumimoji="0" lang="en-US" sz="175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ing</a:t>
            </a:r>
            <a:r>
              <a:rPr kumimoji="0" sz="1750" b="1" i="0" u="none" strike="noStrike" kern="1200" cap="none" spc="6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most</a:t>
            </a:r>
            <a:r>
              <a:rPr kumimoji="0" sz="1750" b="1" i="0" u="none" strike="noStrike" kern="1200" cap="none" spc="65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ship</a:t>
            </a:r>
            <a:r>
              <a:rPr kumimoji="0" sz="1750" b="1" i="0" u="none" strike="noStrike" kern="1200" cap="none" spc="65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schedules</a:t>
            </a:r>
            <a:r>
              <a:rPr kumimoji="0" sz="1750" b="1" i="0" u="none" strike="noStrike" kern="1200" cap="none" spc="65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175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in</a:t>
            </a:r>
            <a:r>
              <a:rPr kumimoji="0" sz="1750" b="1" i="0" u="none" strike="noStrike" kern="1200" cap="none" spc="1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1750" b="1" i="0" u="none" strike="noStrike" kern="1200" cap="none" spc="-1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September</a:t>
            </a:r>
            <a:br>
              <a:rPr kumimoji="0" lang="en-US" sz="1750" b="1" i="0" u="none" strike="noStrike" kern="1200" cap="none" spc="-10" normalizeH="0" baseline="0" noProof="0" dirty="0">
                <a:ln>
                  <a:noFill/>
                </a:ln>
                <a:solidFill>
                  <a:srgbClr val="6C8A96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</a:b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72415" marR="0" lvl="0" indent="-259715" algn="l" defTabSz="914400" rtl="0" eaLnBrk="1" fontAlgn="auto" latinLnBrk="0" hangingPunct="1">
              <a:lnSpc>
                <a:spcPts val="2315"/>
              </a:lnSpc>
              <a:spcBef>
                <a:spcPts val="60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27241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UNOLS</a:t>
            </a:r>
            <a:r>
              <a:rPr kumimoji="0" sz="2200" b="0" i="0" u="none" strike="noStrike" kern="1200" cap="none" spc="-85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Oﬃce</a:t>
            </a:r>
            <a:r>
              <a:rPr kumimoji="0" sz="2200" b="0" i="0" u="none" strike="noStrike" kern="1200" cap="none" spc="1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Hirings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r>
              <a:rPr lang="en-US" sz="1750" b="1" spc="-1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Tara Clemente has been Hired as </a:t>
            </a:r>
            <a:r>
              <a:rPr kumimoji="0" lang="en-US" sz="1750" b="1" i="0" u="none" strike="noStrike" kern="1200" cap="none" spc="-1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new Technical Services Manager </a:t>
            </a: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r>
              <a:rPr lang="en-US" sz="1750" b="1" spc="-1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Stefani </a:t>
            </a:r>
            <a:r>
              <a:rPr lang="en-US" sz="1750" b="1" spc="-10" dirty="0" err="1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Martynenko</a:t>
            </a:r>
            <a:r>
              <a:rPr lang="en-US" sz="1750" b="1" spc="-1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 has been hired to provide administrative and Marine Facilities Planning customer support </a:t>
            </a: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r>
              <a:rPr kumimoji="0" lang="en-US" sz="1750" b="1" i="0" u="none" strike="noStrike" kern="1200" cap="none" spc="-1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Laine Ritter has been hired to assist with processing </a:t>
            </a:r>
            <a:r>
              <a:rPr lang="en-US" sz="1750" b="1" spc="-1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UNOLS related travel</a:t>
            </a:r>
            <a:br>
              <a:rPr lang="en-US" sz="1750" b="1" spc="-10" dirty="0">
                <a:solidFill>
                  <a:srgbClr val="6C8A96"/>
                </a:solidFill>
                <a:latin typeface="Corbel"/>
                <a:cs typeface="Corbel"/>
                <a:sym typeface="Arial"/>
              </a:rPr>
            </a:br>
            <a:endParaRPr kumimoji="0" lang="en-US" sz="1750" b="1" i="0" u="none" strike="noStrike" kern="1200" cap="none" spc="-1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60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Early Career Scientist Activities</a:t>
            </a:r>
          </a:p>
          <a:p>
            <a:pPr marL="681990" marR="5080" lvl="1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AICC / HEALY – </a:t>
            </a:r>
            <a:r>
              <a:rPr lang="en-US" b="1" spc="-2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July-Aug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2024</a:t>
            </a:r>
          </a:p>
          <a:p>
            <a:pPr marL="681990" marR="5080" lvl="1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r>
              <a:rPr lang="en-US" b="1" spc="-2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Early Career Scientist cruise on R/V Kilo Moana – Aug 2024</a:t>
            </a: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6530-FDC8-4366-8D55-EB2E008F29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50" y="3102661"/>
            <a:ext cx="279209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35" dirty="0">
                <a:solidFill>
                  <a:srgbClr val="FFFFFF"/>
                </a:solidFill>
                <a:latin typeface="Corbel"/>
                <a:cs typeface="Corbel"/>
                <a:sym typeface="Arial"/>
              </a:rPr>
              <a:t>AMRCC Update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5708" y="734300"/>
            <a:ext cx="6557009" cy="7644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24154" marR="0" lvl="0" indent="-211454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224154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405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Committee has been selected </a:t>
            </a: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200" dirty="0">
                <a:solidFill>
                  <a:srgbClr val="000405"/>
                </a:solidFill>
                <a:latin typeface="Corbel"/>
                <a:cs typeface="Corbel"/>
                <a:sym typeface="Arial"/>
              </a:rPr>
              <a:t>Chair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Carin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Ashjian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 / WHOI</a:t>
            </a: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200" dirty="0">
                <a:solidFill>
                  <a:srgbClr val="000405"/>
                </a:solidFill>
                <a:latin typeface="Corbel"/>
                <a:cs typeface="Corbel"/>
                <a:sym typeface="Arial"/>
              </a:rPr>
              <a:t>Arctic Scientists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Jim Swift / UCSD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Laurie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Juranek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 / OSU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Emily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Eidam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 / OSU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Bernie Coakley / UAF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Lee Cooper / U of Maryland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Chris Cox / NOAA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Jeff Welker / UAA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Laura Whitmore / UAF</a:t>
            </a: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200" dirty="0">
                <a:solidFill>
                  <a:srgbClr val="000405"/>
                </a:solidFill>
                <a:latin typeface="Corbel"/>
                <a:cs typeface="Corbel"/>
                <a:sym typeface="Arial"/>
              </a:rPr>
              <a:t>Ship / Science Operations 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Brendan Mendenhall / STARC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Ethan Roth / UAF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CAPT Bill 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Woityra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 / USCG</a:t>
            </a:r>
          </a:p>
          <a:p>
            <a:pPr marL="1138554" lvl="2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lang="en-US" sz="2200" dirty="0">
              <a:solidFill>
                <a:schemeClr val="accent5">
                  <a:lumMod val="75000"/>
                </a:schemeClr>
              </a:solidFill>
              <a:latin typeface="Corbel"/>
              <a:cs typeface="Corbel"/>
              <a:sym typeface="Arial"/>
            </a:endParaRP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lang="en-US" sz="2200" dirty="0">
              <a:solidFill>
                <a:srgbClr val="000405"/>
              </a:solidFill>
              <a:latin typeface="Corbel"/>
              <a:cs typeface="Corbel"/>
              <a:sym typeface="Arial"/>
            </a:endParaRP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lang="en-US" sz="2200" dirty="0">
              <a:solidFill>
                <a:srgbClr val="000405"/>
              </a:solidFill>
              <a:latin typeface="Corbel"/>
              <a:cs typeface="Corbel"/>
              <a:sym typeface="Arial"/>
            </a:endParaRP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405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6530-FDC8-4366-8D55-EB2E008F29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350" y="3102661"/>
            <a:ext cx="279209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389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35" dirty="0">
                <a:solidFill>
                  <a:srgbClr val="FFFFFF"/>
                </a:solidFill>
                <a:latin typeface="Corbel"/>
                <a:cs typeface="Corbel"/>
                <a:sym typeface="Arial"/>
              </a:rPr>
              <a:t>AMRCC Next Steps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5708" y="777845"/>
            <a:ext cx="6557009" cy="73725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 panose="020B0604020202020204" pitchFamily="34" charset="0"/>
              <a:buChar char="•"/>
              <a:tabLst>
                <a:tab pos="224154" algn="l"/>
              </a:tabLst>
              <a:defRPr/>
            </a:pPr>
            <a:r>
              <a:rPr lang="en-US" sz="2400" dirty="0">
                <a:solidFill>
                  <a:srgbClr val="000405"/>
                </a:solidFill>
                <a:latin typeface="Corbel"/>
                <a:cs typeface="Corbel"/>
                <a:sym typeface="Arial"/>
              </a:rPr>
              <a:t>Initial Meeting</a:t>
            </a:r>
          </a:p>
          <a:p>
            <a:pPr marL="812800" lvl="1" indent="-342900">
              <a:lnSpc>
                <a:spcPts val="2450"/>
              </a:lnSpc>
              <a:buClr>
                <a:srgbClr val="3ECCB4"/>
              </a:buClr>
              <a:buFont typeface="Arial" panose="020B0604020202020204" pitchFamily="34" charset="0"/>
              <a:buChar char="•"/>
              <a:tabLst>
                <a:tab pos="224154" algn="l"/>
              </a:tabLst>
              <a:defRPr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Corbel"/>
                <a:cs typeface="Corbel"/>
                <a:sym typeface="Arial"/>
              </a:rPr>
              <a:t>Per statement of Task:</a:t>
            </a:r>
          </a:p>
          <a:p>
            <a:pPr marL="1143000" marR="0" lvl="2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focus on reviewing existing icebreaker research vessel documents, </a:t>
            </a:r>
          </a:p>
          <a:p>
            <a:pPr marL="1143000" marR="0" lvl="2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developing science mission scenarios and draft SMRs, </a:t>
            </a:r>
          </a:p>
          <a:p>
            <a:pPr marL="1143000" marR="0" lvl="2" indent="-2286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sz="1800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determining whether a community workshop would be </a:t>
            </a: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beneficial and planning for it.</a:t>
            </a:r>
          </a:p>
          <a:p>
            <a:pPr marL="228600" indent="-228600">
              <a:lnSpc>
                <a:spcPct val="115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sz="2400" kern="1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UNOLS Office aid in setting up the AMRCC resources it needs incl:</a:t>
            </a:r>
          </a:p>
          <a:p>
            <a:pPr marL="685800" lvl="1" indent="-228600">
              <a:lnSpc>
                <a:spcPct val="115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ARV/PRV SMRs</a:t>
            </a:r>
          </a:p>
          <a:p>
            <a:pPr marL="685800" lvl="1" indent="-228600">
              <a:lnSpc>
                <a:spcPct val="115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Global Class SMRs</a:t>
            </a:r>
          </a:p>
          <a:p>
            <a:pPr marL="685800" lvl="1" indent="-228600">
              <a:lnSpc>
                <a:spcPct val="115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RCRV SMRs</a:t>
            </a:r>
          </a:p>
          <a:p>
            <a:pPr marL="685800" lvl="1" indent="-228600">
              <a:lnSpc>
                <a:spcPct val="115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US" kern="10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Mission scenarios </a:t>
            </a: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from other </a:t>
            </a:r>
            <a:r>
              <a:rPr lang="en-US" kern="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similar efforts</a:t>
            </a:r>
            <a:endParaRPr lang="en-US" kern="100" dirty="0">
              <a:solidFill>
                <a:schemeClr val="accent5">
                  <a:lumMod val="75000"/>
                </a:schemeClr>
              </a:solidFill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1270000" lvl="2" indent="-342900">
              <a:lnSpc>
                <a:spcPts val="2450"/>
              </a:lnSpc>
              <a:buClr>
                <a:srgbClr val="3ECCB4"/>
              </a:buClr>
              <a:buFont typeface="Arial" panose="020B0604020202020204" pitchFamily="34" charset="0"/>
              <a:buChar char="•"/>
              <a:tabLst>
                <a:tab pos="224154" algn="l"/>
              </a:tabLst>
              <a:defRPr/>
            </a:pPr>
            <a:endParaRPr lang="en-US" sz="2200" dirty="0">
              <a:solidFill>
                <a:srgbClr val="000405"/>
              </a:solidFill>
              <a:latin typeface="Corbel"/>
              <a:cs typeface="Corbel"/>
              <a:sym typeface="Arial"/>
            </a:endParaRP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lang="en-US" sz="2200" dirty="0">
              <a:solidFill>
                <a:srgbClr val="000405"/>
              </a:solidFill>
              <a:latin typeface="Corbel"/>
              <a:cs typeface="Corbel"/>
              <a:sym typeface="Arial"/>
            </a:endParaRPr>
          </a:p>
          <a:p>
            <a:pPr marL="681354" lvl="1" indent="-211454">
              <a:lnSpc>
                <a:spcPts val="2450"/>
              </a:lnSpc>
              <a:buClr>
                <a:srgbClr val="3ECCB4"/>
              </a:buClr>
              <a:buFont typeface="Arial"/>
              <a:buChar char="●"/>
              <a:tabLst>
                <a:tab pos="224154" algn="l"/>
              </a:tabLst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405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224790" marR="5080" lvl="0" indent="-208279" algn="just" defTabSz="914400" rtl="0" eaLnBrk="1" fontAlgn="auto" latinLnBrk="0" hangingPunct="1">
              <a:lnSpc>
                <a:spcPts val="1950"/>
              </a:lnSpc>
              <a:spcBef>
                <a:spcPts val="484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3895" algn="l"/>
              </a:tabLst>
              <a:defRPr/>
            </a:pPr>
            <a:endParaRPr kumimoji="0" lang="en-US" sz="1800" b="1" i="0" u="none" strike="noStrike" kern="1200" cap="none" spc="-20" normalizeH="0" baseline="0" noProof="0" dirty="0">
              <a:ln>
                <a:noFill/>
              </a:ln>
              <a:solidFill>
                <a:srgbClr val="6C8A96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  <a:p>
            <a:pPr marL="681355" marR="0" lvl="1" indent="-206375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3ECCB4"/>
              </a:buClr>
              <a:buSzTx/>
              <a:buFont typeface="Arial"/>
              <a:buChar char="●"/>
              <a:tabLst>
                <a:tab pos="681355" algn="l"/>
              </a:tabLst>
              <a:defRPr/>
            </a:pPr>
            <a:endParaRPr kumimoji="0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6530-FDC8-4366-8D55-EB2E008F29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154" y="3102661"/>
            <a:ext cx="2120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Thank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Corbel"/>
                <a:sym typeface="Arial"/>
              </a:rPr>
              <a:t>you!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  <a:sym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@UNOLS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6134" y="2935547"/>
            <a:ext cx="1159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@UNOLS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4456" y="4067730"/>
            <a:ext cx="17170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@UNOLS_org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59648" y="1324391"/>
            <a:ext cx="1600200" cy="2284095"/>
            <a:chOff x="3359648" y="1324391"/>
            <a:chExt cx="1600200" cy="228409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9648" y="1324391"/>
              <a:ext cx="1371599" cy="1371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5448" y="2693741"/>
              <a:ext cx="914399" cy="91439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0527" y="3828172"/>
            <a:ext cx="914399" cy="9143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305177" y="2257297"/>
            <a:ext cx="40328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Contact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  <a:hlinkClick r:id="rId5"/>
              </a:rPr>
              <a:t>media@unols.org</a:t>
            </a:r>
            <a:r>
              <a:rPr kumimoji="0" sz="1800" b="1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for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comments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&amp;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questions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or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to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share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your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news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stories, accounts,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pictures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and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hashtags.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5177" y="3354577"/>
            <a:ext cx="36087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We</a:t>
            </a: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want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to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hear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what’s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new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with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003E5F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Arial"/>
              </a:rPr>
              <a:t>you!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  <a:sym typeface="Arial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ECC5A9-099E-7051-5F2B-54C0742B0A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E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5210</TotalTime>
  <Words>387</Words>
  <Application>Microsoft Macintosh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Corbel</vt:lpstr>
      <vt:lpstr>2_Office Theme</vt:lpstr>
      <vt:lpstr>UNOLS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@UNOLS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UNOLS  Annual  Update</dc:title>
  <dc:creator> adoyle33</dc:creator>
  <cp:lastModifiedBy>Doug Russell</cp:lastModifiedBy>
  <cp:revision>11</cp:revision>
  <cp:lastPrinted>2024-06-24T14:40:32Z</cp:lastPrinted>
  <dcterms:created xsi:type="dcterms:W3CDTF">2023-11-16T21:42:32Z</dcterms:created>
  <dcterms:modified xsi:type="dcterms:W3CDTF">2024-06-25T12:36:03Z</dcterms:modified>
</cp:coreProperties>
</file>