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1" autoAdjust="0"/>
    <p:restoredTop sz="94660"/>
  </p:normalViewPr>
  <p:slideViewPr>
    <p:cSldViewPr snapToGrid="0">
      <p:cViewPr varScale="1">
        <p:scale>
          <a:sx n="65" d="100"/>
          <a:sy n="65" d="100"/>
        </p:scale>
        <p:origin x="68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C7525-C795-4CCA-9F7E-2FC0CE23D959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666C-3FAA-48A1-A7A1-341A45B3C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85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C7525-C795-4CCA-9F7E-2FC0CE23D959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666C-3FAA-48A1-A7A1-341A45B3C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8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C7525-C795-4CCA-9F7E-2FC0CE23D959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666C-3FAA-48A1-A7A1-341A45B3C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4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C7525-C795-4CCA-9F7E-2FC0CE23D959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666C-3FAA-48A1-A7A1-341A45B3C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656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C7525-C795-4CCA-9F7E-2FC0CE23D959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666C-3FAA-48A1-A7A1-341A45B3C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460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C7525-C795-4CCA-9F7E-2FC0CE23D959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666C-3FAA-48A1-A7A1-341A45B3C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69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C7525-C795-4CCA-9F7E-2FC0CE23D959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666C-3FAA-48A1-A7A1-341A45B3C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85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C7525-C795-4CCA-9F7E-2FC0CE23D959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666C-3FAA-48A1-A7A1-341A45B3C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56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C7525-C795-4CCA-9F7E-2FC0CE23D959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666C-3FAA-48A1-A7A1-341A45B3C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6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C7525-C795-4CCA-9F7E-2FC0CE23D959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666C-3FAA-48A1-A7A1-341A45B3C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09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C7525-C795-4CCA-9F7E-2FC0CE23D959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666C-3FAA-48A1-A7A1-341A45B3C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1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C7525-C795-4CCA-9F7E-2FC0CE23D959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1666C-3FAA-48A1-A7A1-341A45B3C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4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itehouse.gov/omb/briefing-room/2024/04/04/the-biden-harris-administration-finalizes-guidance-to-make-grants-more-accessible-and-transparent-for-families-communities-and-small-businesses/" TargetMode="External"/><Relationship Id="rId2" Type="http://schemas.openxmlformats.org/officeDocument/2006/relationships/hyperlink" Target="https://www.state.gov/the-us-ecs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www.cfo.gov/resources/uniform-guidance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arcticinstitute.org/polar-expertise-chinas-14th-five-year-pla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ews.usni.org/2024/03/06/fleet-forces-commander-focused-on-arctic-increased-naval-presence-in-reg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ONR Brief to UNOLS Summer AICC 2024</a:t>
            </a:r>
            <a:br>
              <a:rPr lang="en-US" dirty="0" smtClean="0"/>
            </a:br>
            <a:r>
              <a:rPr lang="en-US" dirty="0" smtClean="0"/>
              <a:t>Rob Sparrock,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517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710" y="1451999"/>
            <a:ext cx="7381568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Dec 2023, expanded  </a:t>
            </a:r>
            <a:r>
              <a:rPr lang="en-US" dirty="0" smtClean="0">
                <a:hlinkClick r:id="rId2"/>
              </a:rPr>
              <a:t>The U.S. ECS - United States Department of State</a:t>
            </a:r>
            <a:endParaRPr lang="en-US" dirty="0" smtClean="0"/>
          </a:p>
          <a:p>
            <a:r>
              <a:rPr lang="en-US" dirty="0" smtClean="0"/>
              <a:t>New OMB Grants Guidance: ⁠</a:t>
            </a:r>
            <a:r>
              <a:rPr lang="en-US" dirty="0" smtClean="0">
                <a:hlinkClick r:id="rId3"/>
              </a:rPr>
              <a:t>The Biden-Harris Administration Finalizes Guidance to Make Grants More Accessible and Transparent for Families, Communities, and Small Businesses | OMB | The White House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CFO.gov | Uniform Guidance: Title 2 of the Code of Federal Regulations</a:t>
            </a:r>
            <a:endParaRPr lang="en-US" dirty="0" smtClean="0"/>
          </a:p>
          <a:p>
            <a:r>
              <a:rPr lang="en-US" dirty="0" smtClean="0"/>
              <a:t>Key words: Data, Tribal Engagement, Program Evaluation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278" y="904568"/>
            <a:ext cx="3601123" cy="5299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500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710" y="1451999"/>
            <a:ext cx="10154264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Deep Sea Bed – e.g. SBP-29 improvements</a:t>
            </a:r>
          </a:p>
          <a:p>
            <a:r>
              <a:rPr lang="en-US" dirty="0" smtClean="0"/>
              <a:t>Foreign Ships in US EEZ – untapped opportunity </a:t>
            </a:r>
          </a:p>
          <a:p>
            <a:r>
              <a:rPr lang="en-US" dirty="0" smtClean="0"/>
              <a:t>Foreign Ships – Barter (NSF agreement)</a:t>
            </a:r>
          </a:p>
          <a:p>
            <a:r>
              <a:rPr lang="en-US" dirty="0" smtClean="0"/>
              <a:t>China Arctic Trends: Intersection of Geopolitics, arctic research and arctic infrastructure. </a:t>
            </a:r>
          </a:p>
          <a:p>
            <a:r>
              <a:rPr lang="en-US" dirty="0" smtClean="0">
                <a:hlinkClick r:id="rId2"/>
              </a:rPr>
              <a:t>Polar Expertise in China's 14th Five-Year Plan | The Arctic Institute – Center for Circumpolar Security Studies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449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Quotes from Admiral Caudle USFFC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710" y="1451999"/>
            <a:ext cx="10154264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.. </a:t>
            </a:r>
            <a:r>
              <a:rPr lang="en-US" dirty="0"/>
              <a:t>cannot sit idle as Russia creates a nine-dash line of territorial claims over the Arctic, like China aims to do in the </a:t>
            </a:r>
            <a:r>
              <a:rPr lang="en-US" dirty="0" smtClean="0"/>
              <a:t>Pacific”</a:t>
            </a:r>
            <a:endParaRPr lang="en-US" dirty="0"/>
          </a:p>
          <a:p>
            <a:r>
              <a:rPr lang="en-US" dirty="0" smtClean="0"/>
              <a:t>.. not </a:t>
            </a:r>
            <a:r>
              <a:rPr lang="en-US" dirty="0"/>
              <a:t>conceding the </a:t>
            </a:r>
            <a:r>
              <a:rPr lang="en-US" dirty="0" smtClean="0"/>
              <a:t>Arctic </a:t>
            </a:r>
            <a:r>
              <a:rPr lang="en-US" dirty="0"/>
              <a:t>to Moscow or </a:t>
            </a:r>
            <a:r>
              <a:rPr lang="en-US" dirty="0" smtClean="0"/>
              <a:t>Beijing</a:t>
            </a:r>
          </a:p>
          <a:p>
            <a:r>
              <a:rPr lang="en-US" dirty="0" smtClean="0"/>
              <a:t> </a:t>
            </a:r>
            <a:r>
              <a:rPr lang="en-US" dirty="0"/>
              <a:t>“vast frontier” of the Arctic “has my utmost attention</a:t>
            </a:r>
            <a:r>
              <a:rPr lang="en-US" dirty="0" smtClean="0"/>
              <a:t>.”</a:t>
            </a:r>
          </a:p>
          <a:p>
            <a:r>
              <a:rPr lang="en-US" dirty="0"/>
              <a:t>“We need more partners to join us” in exercises like Ice Camp and Operation </a:t>
            </a:r>
            <a:r>
              <a:rPr lang="en-US" dirty="0" err="1"/>
              <a:t>Nanook</a:t>
            </a:r>
            <a:r>
              <a:rPr lang="en-US" dirty="0"/>
              <a:t> for surface </a:t>
            </a:r>
            <a:r>
              <a:rPr lang="en-US" dirty="0" smtClean="0"/>
              <a:t>ships … such as … Canadian</a:t>
            </a:r>
            <a:r>
              <a:rPr lang="en-US" dirty="0"/>
              <a:t>, Japanese and British forces, as well as civilians from the Pentagon’s Defense Advanced Research Projects Agency and MIT’s Lincoln Laboratories, at this year’s camp.</a:t>
            </a:r>
            <a:endParaRPr lang="en-US" dirty="0" smtClean="0"/>
          </a:p>
          <a:p>
            <a:r>
              <a:rPr lang="en-US" dirty="0"/>
              <a:t>“We have to put our money where our mouth is</a:t>
            </a:r>
            <a:r>
              <a:rPr lang="en-US" dirty="0" smtClean="0"/>
              <a:t>,”</a:t>
            </a:r>
          </a:p>
          <a:p>
            <a:r>
              <a:rPr lang="en-US" dirty="0" smtClean="0">
                <a:hlinkClick r:id="rId2"/>
              </a:rPr>
              <a:t>U.S. Fleet Forces Commander Focused on Arctic, Increased Naval Presence in Region - USNI News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067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276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ONR Brief to UNOLS Summer AICC 2024 Rob Sparrock, </vt:lpstr>
      <vt:lpstr>Strategic Trends</vt:lpstr>
      <vt:lpstr>Strategic Trends</vt:lpstr>
      <vt:lpstr>Select Quotes from Admiral Caudle USFFC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ONR Brief to UNOLS Summer AICC 2024 Rob Sparrock,</dc:title>
  <dc:creator>Sparrock, Robert C (Rob) CIV USN CNR ARLINGTON VA (USA)</dc:creator>
  <cp:lastModifiedBy>Sparrock, Robert C (Rob) CIV USN CNR ARLINGTON VA (USA)</cp:lastModifiedBy>
  <cp:revision>4</cp:revision>
  <dcterms:created xsi:type="dcterms:W3CDTF">2024-06-26T18:35:51Z</dcterms:created>
  <dcterms:modified xsi:type="dcterms:W3CDTF">2024-06-26T18:53:44Z</dcterms:modified>
</cp:coreProperties>
</file>