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94"/>
  </p:normalViewPr>
  <p:slideViewPr>
    <p:cSldViewPr snapToGrid="0">
      <p:cViewPr varScale="1">
        <p:scale>
          <a:sx n="121" d="100"/>
          <a:sy n="121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D1FA-EB70-1DF5-95A8-59FF652F8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51EBA-7417-E5F1-344E-E4831DEE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A4B5F-2627-7875-E821-9B23C54C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50C2-B251-9F13-502C-32C729FC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048B1-038E-8511-A042-A78FC6C4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D40C-E853-9F0D-4776-20A8B252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A6F27-D467-0BB3-61F3-6B46CA4D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9E019-BB8B-4093-4C05-E4B598E4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113B-D825-FD7D-A6AA-86B0BD3B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4C98-A16D-901C-A997-FDEB813F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C8BDF-1314-5A3D-80D0-90576EAD9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2D088-15BF-DA34-B601-586B69A7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F969-1AD0-704B-6940-0804C6BD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B4C5F-4BC0-2113-418F-904F4787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FA01-D1A2-FDC8-8D59-ACC59697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6952-796F-01E5-CB3E-8733D616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9F26-99B4-9E6F-1B69-487046328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EDE1-455A-A43D-C212-9C2E4D9C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30ED-0BF7-4D42-6455-15A10261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F18A-48D4-DE19-DAC9-CB5845A8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B66-505B-5257-B310-3005E41A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3E82-C31F-B99B-4992-E9CF61EB6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1EC42-D485-A503-8B18-7F6E2435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DFD7-A06A-61DD-BD88-F2D65927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D5ECB-595A-67C1-E69A-DD80F57F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E9DE-4C93-6480-0E2B-856DD28A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BB98-C5EE-C299-3D38-386F7FC62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34864-39B3-B017-7129-450C2404B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281C9-F1B0-B29F-BD01-1B3BC74A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014B1-37DE-32A0-310E-A8C445BC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FC0FA-E75F-0263-7B07-4F6F7EC4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E10B-FCAA-AEE1-BF01-26103D51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4C664-B1A6-2292-6316-2B3221C5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EA297-CAE7-69DF-2D6B-41B3420C2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67DA9-73DD-601C-8DBA-9FF9618C5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B8CBB-4D8E-9276-5765-0523CF7C7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8E0B4-D9C7-66C1-5820-0E244DC5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FBCD2-6514-4684-4D02-AF3BD1D0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102B3-CA86-B61D-6779-ED4A9903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24AD-3C86-B6AA-37B4-273CEC5A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3FF33-D957-F20D-85DD-95F00BA8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92E3C-2AF0-42E4-9BBD-59BC0405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9FA62-D954-F8B0-FFB5-928E3E7A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71CA3-2207-3F9B-7DE4-5DB3DB9F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1FE2A-60BA-C29D-4C65-CF450A50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77160-53D1-7E63-F809-E267CACE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A76F-EF65-4129-9A19-B7BF9082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367D7-89E6-F0D4-D298-5C685A2D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90173-F3CD-84E9-3AAE-F04F0B51A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BB4B3-382C-36C5-FC1E-CD425408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C4F5A-7AC3-F21C-DE3B-C5797762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10076-F2D3-6617-5872-29AFB16A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0FFB-70CA-6E37-B29C-22AA3974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A8503-B42C-9C08-A6C5-25D126FFA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79E5C-F931-5355-B092-9148A2A33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5F843-275B-B362-EB62-EBE025E8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85EF7-110F-B76A-B999-B0BAC163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BB3B-2638-C57D-7DB7-80C789C5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0B967-B0AB-9259-CC40-F2720950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28789-9BB0-EAE5-BBB5-234DBD7F8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EC1F-B12F-2622-6585-B4897E651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6CC078-B63F-3F4C-9EEC-28075FC67F1C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14AE3-816F-0774-46D4-E864EFFC2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DEEC-0224-3E8F-78B7-6E7D4B16C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58547-DB33-4346-91D8-B51EDEA1A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5FC16-77D5-0282-529E-8B4D1CB52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544" y="645066"/>
            <a:ext cx="7577959" cy="227678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2024 Early Career Polar Chief Scientist Training Cruise</a:t>
            </a:r>
            <a:br>
              <a:rPr lang="en-US" sz="3600" dirty="0"/>
            </a:br>
            <a:r>
              <a:rPr lang="en-US" sz="3600" i="1" dirty="0"/>
              <a:t>USCGC Healy, Northwest Passage</a:t>
            </a:r>
            <a:br>
              <a:rPr lang="en-US" sz="3600" dirty="0"/>
            </a:br>
            <a:br>
              <a:rPr lang="en-US" sz="3600" dirty="0"/>
            </a:br>
            <a:r>
              <a:rPr lang="en-US" sz="2700" dirty="0"/>
              <a:t>Update to AICC, 26 June 2024, Dr. Emily Eidam</a:t>
            </a:r>
            <a:endParaRPr lang="en-US" sz="2700" i="1" dirty="0"/>
          </a:p>
        </p:txBody>
      </p:sp>
      <p:pic>
        <p:nvPicPr>
          <p:cNvPr id="1028" name="Picture 4" descr="UNOLS">
            <a:extLst>
              <a:ext uri="{FF2B5EF4-FFF2-40B4-BE49-F238E27FC236}">
                <a16:creationId xmlns:a16="http://schemas.microsoft.com/office/drawing/2014/main" id="{D36BC6F8-A147-9982-0326-63EAC18B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156" y="3534514"/>
            <a:ext cx="27559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Science Foundation - Wikipedia">
            <a:extLst>
              <a:ext uri="{FF2B5EF4-FFF2-40B4-BE49-F238E27FC236}">
                <a16:creationId xmlns:a16="http://schemas.microsoft.com/office/drawing/2014/main" id="{8A91C908-53B1-2B27-572E-270B0AF9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670" y="3228181"/>
            <a:ext cx="1463566" cy="14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SCG Official Emblem (U.S. Coast Guard) Transparent STICKER Die-Cut Vinyl  Decal">
            <a:extLst>
              <a:ext uri="{FF2B5EF4-FFF2-40B4-BE49-F238E27FC236}">
                <a16:creationId xmlns:a16="http://schemas.microsoft.com/office/drawing/2014/main" id="{6BA4D877-89BC-C599-D735-FF9F2931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751" y="4713675"/>
            <a:ext cx="1499259" cy="14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uidelines | University Relations and Marketing | Oregon State University">
            <a:extLst>
              <a:ext uri="{FF2B5EF4-FFF2-40B4-BE49-F238E27FC236}">
                <a16:creationId xmlns:a16="http://schemas.microsoft.com/office/drawing/2014/main" id="{86BFA2C2-F9BB-7BEC-90AC-AE5D8694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569" y="4691747"/>
            <a:ext cx="1519074" cy="15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hip on the ice&#10;&#10;Description automatically generated">
            <a:extLst>
              <a:ext uri="{FF2B5EF4-FFF2-40B4-BE49-F238E27FC236}">
                <a16:creationId xmlns:a16="http://schemas.microsoft.com/office/drawing/2014/main" id="{6E66202C-924D-A7CB-522C-D10D0CC20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44" y="3429000"/>
            <a:ext cx="5431222" cy="305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949D-1306-DE39-66C7-BACCC9C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A04C-437A-626F-36EB-7879A170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24" y="1825625"/>
            <a:ext cx="4805855" cy="4351338"/>
          </a:xfrm>
        </p:spPr>
        <p:txBody>
          <a:bodyPr>
            <a:normAutofit/>
          </a:bodyPr>
          <a:lstStyle/>
          <a:p>
            <a:r>
              <a:rPr lang="en-US" sz="1800" dirty="0"/>
              <a:t>20 early career participants (X faculty, X students) representing 17 universities and NOAA</a:t>
            </a:r>
          </a:p>
          <a:p>
            <a:r>
              <a:rPr lang="en-US" sz="1800" dirty="0"/>
              <a:t>10 mentors</a:t>
            </a:r>
          </a:p>
          <a:p>
            <a:pPr lvl="1"/>
            <a:r>
              <a:rPr lang="en-US" sz="1800" dirty="0"/>
              <a:t>Co-chiefs: Laurie Juranek, Emily Eidam</a:t>
            </a:r>
          </a:p>
          <a:p>
            <a:pPr lvl="1"/>
            <a:r>
              <a:rPr lang="en-US" sz="1800" dirty="0"/>
              <a:t>NSF: Lisa Rom (program manager), Kayla Hubbard</a:t>
            </a:r>
          </a:p>
          <a:p>
            <a:pPr lvl="1"/>
            <a:r>
              <a:rPr lang="en-US" sz="1800" dirty="0"/>
              <a:t>Community observers: Lloyd </a:t>
            </a:r>
            <a:r>
              <a:rPr lang="en-US" sz="1800" dirty="0" err="1"/>
              <a:t>Pikok</a:t>
            </a:r>
            <a:r>
              <a:rPr lang="en-US" sz="1800" dirty="0"/>
              <a:t> Jr. (UIC/Battelle), Bryan </a:t>
            </a:r>
            <a:r>
              <a:rPr lang="en-US" sz="1800" dirty="0" err="1"/>
              <a:t>Vandenbrink</a:t>
            </a:r>
            <a:r>
              <a:rPr lang="en-US" sz="1800" dirty="0"/>
              <a:t> (CHARS)</a:t>
            </a:r>
          </a:p>
          <a:p>
            <a:pPr lvl="1"/>
            <a:r>
              <a:rPr lang="en-US" sz="1800" dirty="0"/>
              <a:t>UW: Jim Thomson</a:t>
            </a:r>
          </a:p>
          <a:p>
            <a:pPr lvl="1"/>
            <a:r>
              <a:rPr lang="en-US" sz="1800" dirty="0"/>
              <a:t>UNH: Andrew </a:t>
            </a:r>
            <a:r>
              <a:rPr lang="en-US" sz="1800" dirty="0" err="1"/>
              <a:t>Niedbala</a:t>
            </a:r>
            <a:r>
              <a:rPr lang="en-US" sz="1800" dirty="0"/>
              <a:t> (also USCG), </a:t>
            </a:r>
            <a:r>
              <a:rPr lang="en-US" sz="1800" dirty="0" err="1"/>
              <a:t>Kaan</a:t>
            </a:r>
            <a:r>
              <a:rPr lang="en-US" sz="1800" dirty="0"/>
              <a:t> Cav (</a:t>
            </a:r>
            <a:r>
              <a:rPr lang="en-US" sz="1800" i="1" dirty="0"/>
              <a:t>mapping team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NRL: Jeff </a:t>
            </a:r>
            <a:r>
              <a:rPr lang="en-US" sz="1800" dirty="0" err="1"/>
              <a:t>Obelcz</a:t>
            </a:r>
            <a:r>
              <a:rPr lang="en-US" sz="1800" dirty="0"/>
              <a:t> (</a:t>
            </a:r>
            <a:r>
              <a:rPr lang="en-US" sz="1800" i="1" dirty="0"/>
              <a:t>mapping team</a:t>
            </a:r>
            <a:r>
              <a:rPr lang="en-US" sz="1800" dirty="0"/>
              <a:t>)</a:t>
            </a:r>
          </a:p>
        </p:txBody>
      </p:sp>
      <p:pic>
        <p:nvPicPr>
          <p:cNvPr id="7" name="Picture 6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CC8C0368-6F4A-7A05-1397-FB2229833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92" y="365125"/>
            <a:ext cx="3534878" cy="3883572"/>
          </a:xfrm>
          <a:prstGeom prst="rect">
            <a:avLst/>
          </a:prstGeom>
        </p:spPr>
      </p:pic>
      <p:pic>
        <p:nvPicPr>
          <p:cNvPr id="9" name="Picture 8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E4B6700D-230D-BA34-EDF1-52A1E8C8A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070" y="365125"/>
            <a:ext cx="2938038" cy="3883572"/>
          </a:xfrm>
          <a:prstGeom prst="rect">
            <a:avLst/>
          </a:prstGeom>
        </p:spPr>
      </p:pic>
      <p:pic>
        <p:nvPicPr>
          <p:cNvPr id="11" name="Picture 10" descr="A collage of people on a boat&#10;&#10;Description automatically generated">
            <a:extLst>
              <a:ext uri="{FF2B5EF4-FFF2-40B4-BE49-F238E27FC236}">
                <a16:creationId xmlns:a16="http://schemas.microsoft.com/office/drawing/2014/main" id="{0F812975-2F15-CC69-953A-0048C25E7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809" y="4506543"/>
            <a:ext cx="4309022" cy="1912759"/>
          </a:xfrm>
          <a:prstGeom prst="rect">
            <a:avLst/>
          </a:prstGeom>
        </p:spPr>
      </p:pic>
      <p:pic>
        <p:nvPicPr>
          <p:cNvPr id="13" name="Picture 12" descr="A person smiling at camera&#10;&#10;Description automatically generated">
            <a:extLst>
              <a:ext uri="{FF2B5EF4-FFF2-40B4-BE49-F238E27FC236}">
                <a16:creationId xmlns:a16="http://schemas.microsoft.com/office/drawing/2014/main" id="{677A6AA5-66AE-68E2-ADA6-F9A167CD0E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7830" y="4548582"/>
            <a:ext cx="1591985" cy="18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BFEF1-6C85-D5B0-7D23-AF5549BD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20" y="409904"/>
            <a:ext cx="7425080" cy="5391806"/>
          </a:xfrm>
          <a:prstGeom prst="rect">
            <a:avLst/>
          </a:prstGeom>
        </p:spPr>
      </p:pic>
      <p:pic>
        <p:nvPicPr>
          <p:cNvPr id="6" name="Picture 5" descr="An aerial view of a small town&#10;&#10;Description automatically generated">
            <a:extLst>
              <a:ext uri="{FF2B5EF4-FFF2-40B4-BE49-F238E27FC236}">
                <a16:creationId xmlns:a16="http://schemas.microsoft.com/office/drawing/2014/main" id="{F07AAD2E-164B-629A-02D4-85EDE7B66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1262" y="2682907"/>
            <a:ext cx="4391036" cy="3293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D8EA84-9A58-094F-EC5B-64A173DF0C65}"/>
              </a:ext>
            </a:extLst>
          </p:cNvPr>
          <p:cNvSpPr txBox="1"/>
          <p:nvPr/>
        </p:nvSpPr>
        <p:spPr>
          <a:xfrm>
            <a:off x="269728" y="189186"/>
            <a:ext cx="5059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Disembark from Kugluktuk after personnel exchange with Bob Pickart’s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BBQ for ~400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Charter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Lunch with community representatives on </a:t>
            </a:r>
            <a:r>
              <a:rPr lang="en-US" i="1" dirty="0"/>
              <a:t>Healy</a:t>
            </a:r>
            <a:r>
              <a:rPr lang="en-US" dirty="0"/>
              <a:t> (pending)</a:t>
            </a:r>
          </a:p>
        </p:txBody>
      </p:sp>
    </p:spTree>
    <p:extLst>
      <p:ext uri="{BB962C8B-B14F-4D97-AF65-F5344CB8AC3E}">
        <p14:creationId xmlns:p14="http://schemas.microsoft.com/office/powerpoint/2010/main" val="343283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BFEF1-6C85-D5B0-7D23-AF5549BD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20" y="409904"/>
            <a:ext cx="7425080" cy="5391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D8EA84-9A58-094F-EC5B-64A173DF0C65}"/>
              </a:ext>
            </a:extLst>
          </p:cNvPr>
          <p:cNvSpPr txBox="1"/>
          <p:nvPr/>
        </p:nvSpPr>
        <p:spPr>
          <a:xfrm>
            <a:off x="269728" y="189186"/>
            <a:ext cx="50590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continuous (24-hr) underway mapping (MBES, </a:t>
            </a:r>
            <a:r>
              <a:rPr lang="en-US" dirty="0" err="1"/>
              <a:t>subbottom</a:t>
            </a:r>
            <a:r>
              <a:rPr lang="en-US" dirty="0"/>
              <a:t>, EK80, ADCP)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Ice station north of Banks Island (?)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Ice coring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boat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SWIFT drifters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Under-ice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CTD and bottom grab/core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 data acquisition, image acquisition (for sea state), sea surface elevation measurements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7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59028-FC17-49A9-870A-2414E4096516}"/>
              </a:ext>
            </a:extLst>
          </p:cNvPr>
          <p:cNvSpPr txBox="1"/>
          <p:nvPr/>
        </p:nvSpPr>
        <p:spPr>
          <a:xfrm>
            <a:off x="269728" y="189186"/>
            <a:ext cx="53445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Professional development program will include many elements from last year’s program on Sikuliaq, with some changes – </a:t>
            </a:r>
            <a:r>
              <a:rPr lang="en-US" i="1" dirty="0"/>
              <a:t>in no particular order: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MFP for UNOLS vessels, request process for Healy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Underway mapping, other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multiple science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 plan of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Ice station equipment and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CESOP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Fostering and maintaining an inclusive environment at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Coring equipment walkthrough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Utilizing MARSSAM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Overboarding</a:t>
            </a:r>
            <a:r>
              <a:rPr lang="en-US" dirty="0"/>
              <a:t> considerations, CTD procedures, integrating your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 and outreach (NSF perspective - Lisa)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Permitting processes for this cruise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1748A-361B-EA3B-9C0C-510A7B7E6F73}"/>
              </a:ext>
            </a:extLst>
          </p:cNvPr>
          <p:cNvSpPr txBox="1"/>
          <p:nvPr/>
        </p:nvSpPr>
        <p:spPr>
          <a:xfrm>
            <a:off x="6279932" y="1301367"/>
            <a:ext cx="5059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Flexibility in logistics, planning for your team (focus on international logistics)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collaboration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Post-cruise assessment reports and cruise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Post-cruise follow-up activities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056AB1-ACE5-2BCF-C548-A7B01987DF7E}"/>
              </a:ext>
            </a:extLst>
          </p:cNvPr>
          <p:cNvCxnSpPr/>
          <p:nvPr/>
        </p:nvCxnSpPr>
        <p:spPr>
          <a:xfrm>
            <a:off x="6279932" y="3329864"/>
            <a:ext cx="5631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C87FEC-01DB-89F2-8253-FD4780EA6281}"/>
              </a:ext>
            </a:extLst>
          </p:cNvPr>
          <p:cNvSpPr txBox="1"/>
          <p:nvPr/>
        </p:nvSpPr>
        <p:spPr>
          <a:xfrm>
            <a:off x="6279932" y="3653537"/>
            <a:ext cx="5059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Evening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Lloyd, Bryan – community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Kayla – interning at NSF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Alex – coproduction of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Mapping team (3 science talks)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(20 science talks)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Mentors (3 science talks if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1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349</Words>
  <Application>Microsoft Macintosh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2024 Early Career Polar Chief Scientist Training Cruise USCGC Healy, Northwest Passage  Update to AICC, 26 June 2024, Dr. Emily Eidam</vt:lpstr>
      <vt:lpstr>Cruise details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Eidam, Emily</dc:creator>
  <cp:lastModifiedBy>Eidam, Emily</cp:lastModifiedBy>
  <cp:revision>3</cp:revision>
  <dcterms:created xsi:type="dcterms:W3CDTF">2024-06-24T19:43:55Z</dcterms:created>
  <dcterms:modified xsi:type="dcterms:W3CDTF">2024-06-24T22:22:25Z</dcterms:modified>
</cp:coreProperties>
</file>