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764" y="39623"/>
            <a:ext cx="9127490" cy="950594"/>
          </a:xfrm>
          <a:custGeom>
            <a:avLst/>
            <a:gdLst/>
            <a:ahLst/>
            <a:cxnLst/>
            <a:rect l="l" t="t" r="r" b="b"/>
            <a:pathLst>
              <a:path w="9127490" h="950594">
                <a:moveTo>
                  <a:pt x="0" y="950467"/>
                </a:moveTo>
                <a:lnTo>
                  <a:pt x="9127236" y="950467"/>
                </a:lnTo>
                <a:lnTo>
                  <a:pt x="9127236" y="0"/>
                </a:lnTo>
                <a:lnTo>
                  <a:pt x="0" y="0"/>
                </a:lnTo>
                <a:lnTo>
                  <a:pt x="0" y="95046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111" y="1262888"/>
            <a:ext cx="3058795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"/>
            <a:ext cx="9144000" cy="998219"/>
          </a:xfrm>
          <a:custGeom>
            <a:avLst/>
            <a:gdLst/>
            <a:ahLst/>
            <a:cxnLst/>
            <a:rect l="l" t="t" r="r" b="b"/>
            <a:pathLst>
              <a:path w="9144000" h="998219">
                <a:moveTo>
                  <a:pt x="9144000" y="0"/>
                </a:moveTo>
                <a:lnTo>
                  <a:pt x="0" y="0"/>
                </a:lnTo>
                <a:lnTo>
                  <a:pt x="0" y="997686"/>
                </a:lnTo>
                <a:lnTo>
                  <a:pt x="9144000" y="997686"/>
                </a:lnTo>
                <a:lnTo>
                  <a:pt x="91440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9961" y="276606"/>
            <a:ext cx="437197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9046" y="1108964"/>
            <a:ext cx="7685405" cy="3408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30.jpg"/><Relationship Id="rId6" Type="http://schemas.openxmlformats.org/officeDocument/2006/relationships/image" Target="../media/image3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3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3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3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35.jpg"/><Relationship Id="rId5" Type="http://schemas.openxmlformats.org/officeDocument/2006/relationships/image" Target="../media/image1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36.png"/><Relationship Id="rId6" Type="http://schemas.openxmlformats.org/officeDocument/2006/relationships/image" Target="../media/image3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38.png"/><Relationship Id="rId6" Type="http://schemas.openxmlformats.org/officeDocument/2006/relationships/image" Target="../media/image3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40.jpg"/><Relationship Id="rId6" Type="http://schemas.openxmlformats.org/officeDocument/2006/relationships/image" Target="../media/image4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hyperlink" Target="mailto:ryun.j.konze@uscg.mil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jpg"/><Relationship Id="rId9" Type="http://schemas.openxmlformats.org/officeDocument/2006/relationships/image" Target="../media/image2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Relationship Id="rId6" Type="http://schemas.openxmlformats.org/officeDocument/2006/relationships/image" Target="../media/image2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7.jpg"/><Relationship Id="rId5" Type="http://schemas.openxmlformats.org/officeDocument/2006/relationships/image" Target="../media/image28.png"/><Relationship Id="rId6" Type="http://schemas.openxmlformats.org/officeDocument/2006/relationships/image" Target="../media/image1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2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5979" y="438873"/>
              <a:ext cx="5468112" cy="58525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7254" y="480441"/>
              <a:ext cx="5390134" cy="50736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6627" y="1080490"/>
              <a:ext cx="5613654" cy="1425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5898" y="1089278"/>
              <a:ext cx="5582062" cy="11201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1840" y="6096000"/>
              <a:ext cx="3089910" cy="44883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7653" y="6131064"/>
              <a:ext cx="3021330" cy="3813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27490" cy="1033780"/>
            <a:chOff x="0" y="0"/>
            <a:chExt cx="9127490" cy="1033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7620"/>
              <a:ext cx="944880" cy="9448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65275" cy="10332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49855" y="35813"/>
            <a:ext cx="4880610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29410" marR="5080" indent="-161734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Phase</a:t>
            </a:r>
            <a:r>
              <a:rPr dirty="0" spc="-120"/>
              <a:t> </a:t>
            </a:r>
            <a:r>
              <a:rPr dirty="0"/>
              <a:t>1</a:t>
            </a:r>
            <a:r>
              <a:rPr dirty="0" spc="-105"/>
              <a:t> </a:t>
            </a:r>
            <a:r>
              <a:rPr dirty="0"/>
              <a:t>–</a:t>
            </a:r>
            <a:r>
              <a:rPr dirty="0" spc="-100"/>
              <a:t> </a:t>
            </a:r>
            <a:r>
              <a:rPr dirty="0" spc="-30"/>
              <a:t>Arctic</a:t>
            </a:r>
            <a:r>
              <a:rPr dirty="0" spc="-120"/>
              <a:t> </a:t>
            </a:r>
            <a:r>
              <a:rPr dirty="0" spc="-25"/>
              <a:t>Observing </a:t>
            </a:r>
            <a:r>
              <a:rPr dirty="0" spc="-10"/>
              <a:t>Network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549046" y="1588134"/>
            <a:ext cx="1840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Other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Operations: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49046" y="2685669"/>
            <a:ext cx="7091045" cy="35833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 b="1">
                <a:latin typeface="Arial"/>
                <a:cs typeface="Arial"/>
              </a:rPr>
              <a:t>Inorganic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nutrient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analysis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Scripps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Institution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Oceanography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b="1">
                <a:latin typeface="Arial"/>
                <a:cs typeface="Arial"/>
              </a:rPr>
              <a:t>Carbon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Export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Woods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Oceanographic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Institution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b="1">
                <a:latin typeface="Arial"/>
                <a:cs typeface="Arial"/>
              </a:rPr>
              <a:t>Glider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deployment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University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Alaska,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Fairbanks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b="1">
                <a:latin typeface="Arial"/>
                <a:cs typeface="Arial"/>
              </a:rPr>
              <a:t>XCTDs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Japan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Agency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Marine-</a:t>
            </a:r>
            <a:r>
              <a:rPr dirty="0" sz="1800">
                <a:latin typeface="Arial"/>
                <a:cs typeface="Arial"/>
              </a:rPr>
              <a:t>Earth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Science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Technology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b="1">
                <a:latin typeface="Arial"/>
                <a:cs typeface="Arial"/>
              </a:rPr>
              <a:t>Seabird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Observations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U.S.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Fish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Wildlife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Service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b="1">
                <a:latin typeface="Arial"/>
                <a:cs typeface="Arial"/>
              </a:rPr>
              <a:t>Buoy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Deployments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University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Washington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 b="1">
                <a:latin typeface="Arial"/>
                <a:cs typeface="Arial"/>
              </a:rPr>
              <a:t>Harmful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Algae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Blooms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- </a:t>
            </a:r>
            <a:r>
              <a:rPr dirty="0" sz="1800" spc="70">
                <a:latin typeface="Calibri"/>
                <a:cs typeface="Calibri"/>
              </a:rPr>
              <a:t>Alaska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90">
                <a:latin typeface="Calibri"/>
                <a:cs typeface="Calibri"/>
              </a:rPr>
              <a:t>Ocean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Observing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27490" cy="1033780"/>
            <a:chOff x="0" y="0"/>
            <a:chExt cx="9127490" cy="1033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7620"/>
              <a:ext cx="944880" cy="9448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65275" cy="10332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Phase</a:t>
            </a:r>
            <a:r>
              <a:rPr dirty="0" spc="-140"/>
              <a:t> </a:t>
            </a:r>
            <a:r>
              <a:rPr dirty="0"/>
              <a:t>1</a:t>
            </a:r>
            <a:r>
              <a:rPr dirty="0" spc="-125"/>
              <a:t> </a:t>
            </a:r>
            <a:r>
              <a:rPr dirty="0"/>
              <a:t>-</a:t>
            </a:r>
            <a:r>
              <a:rPr dirty="0" spc="-130"/>
              <a:t> </a:t>
            </a:r>
            <a:r>
              <a:rPr dirty="0"/>
              <a:t>Ice</a:t>
            </a:r>
            <a:r>
              <a:rPr dirty="0" spc="-125"/>
              <a:t> </a:t>
            </a:r>
            <a:r>
              <a:rPr dirty="0" spc="-20"/>
              <a:t>Conditions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720" y="1113997"/>
            <a:ext cx="4151615" cy="55216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24939" y="1097209"/>
            <a:ext cx="4153368" cy="55201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27490" cy="1033780"/>
            <a:chOff x="0" y="0"/>
            <a:chExt cx="9127490" cy="1033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7620"/>
              <a:ext cx="944880" cy="9448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65275" cy="1033272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6511" y="1142626"/>
            <a:ext cx="7195932" cy="555992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Phase</a:t>
            </a:r>
            <a:r>
              <a:rPr dirty="0" spc="-140"/>
              <a:t> </a:t>
            </a:r>
            <a:r>
              <a:rPr dirty="0"/>
              <a:t>1</a:t>
            </a:r>
            <a:r>
              <a:rPr dirty="0" spc="-125"/>
              <a:t> </a:t>
            </a:r>
            <a:r>
              <a:rPr dirty="0"/>
              <a:t>-</a:t>
            </a:r>
            <a:r>
              <a:rPr dirty="0" spc="-130"/>
              <a:t> </a:t>
            </a:r>
            <a:r>
              <a:rPr dirty="0"/>
              <a:t>Ice</a:t>
            </a:r>
            <a:r>
              <a:rPr dirty="0" spc="-125"/>
              <a:t> </a:t>
            </a:r>
            <a:r>
              <a:rPr dirty="0" spc="-20"/>
              <a:t>Conditions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27490" cy="1033780"/>
            <a:chOff x="0" y="0"/>
            <a:chExt cx="9127490" cy="1033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7620"/>
              <a:ext cx="944880" cy="9448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65275" cy="10332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79623" y="35813"/>
            <a:ext cx="4020820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37285" marR="5080" indent="-112522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Phase</a:t>
            </a:r>
            <a:r>
              <a:rPr dirty="0" spc="-120"/>
              <a:t> </a:t>
            </a:r>
            <a:r>
              <a:rPr dirty="0"/>
              <a:t>2</a:t>
            </a:r>
            <a:r>
              <a:rPr dirty="0" spc="-105"/>
              <a:t> </a:t>
            </a:r>
            <a:r>
              <a:rPr dirty="0"/>
              <a:t>–</a:t>
            </a:r>
            <a:r>
              <a:rPr dirty="0" spc="-105"/>
              <a:t> </a:t>
            </a:r>
            <a:r>
              <a:rPr dirty="0" spc="-20"/>
              <a:t>Early</a:t>
            </a:r>
            <a:r>
              <a:rPr dirty="0" spc="-120"/>
              <a:t> </a:t>
            </a:r>
            <a:r>
              <a:rPr dirty="0" spc="-25"/>
              <a:t>Career </a:t>
            </a:r>
            <a:r>
              <a:rPr dirty="0" spc="-10"/>
              <a:t>Scientists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288442" y="1997709"/>
            <a:ext cx="238696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Early</a:t>
            </a:r>
            <a:r>
              <a:rPr dirty="0" sz="18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career</a:t>
            </a:r>
            <a:r>
              <a:rPr dirty="0" sz="18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scientists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will join</a:t>
            </a:r>
            <a:r>
              <a:rPr dirty="0" sz="180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Healy</a:t>
            </a:r>
            <a:r>
              <a:rPr dirty="0" sz="18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through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dirty="0" sz="18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Northwest</a:t>
            </a:r>
            <a:r>
              <a:rPr dirty="0" sz="180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Passage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Greenland.</a:t>
            </a:r>
            <a:r>
              <a:rPr dirty="0" sz="18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212121"/>
                </a:solidFill>
                <a:latin typeface="Arial"/>
                <a:cs typeface="Arial"/>
              </a:rPr>
              <a:t>This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mission</a:t>
            </a:r>
            <a:r>
              <a:rPr dirty="0" sz="18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dirty="0" sz="18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intended</a:t>
            </a:r>
            <a:endParaRPr sz="1800">
              <a:latin typeface="Arial"/>
              <a:cs typeface="Arial"/>
            </a:endParaRPr>
          </a:p>
          <a:p>
            <a:pPr marL="12700" marR="385445">
              <a:lnSpc>
                <a:spcPct val="100000"/>
              </a:lnSpc>
            </a:pP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scientists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Arctic 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research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practices</a:t>
            </a:r>
            <a:r>
              <a:rPr dirty="0" sz="18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212121"/>
                </a:solidFill>
                <a:latin typeface="Arial"/>
                <a:cs typeface="Arial"/>
              </a:rPr>
              <a:t>is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modeled</a:t>
            </a:r>
            <a:r>
              <a:rPr dirty="0" sz="18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after</a:t>
            </a:r>
            <a:r>
              <a:rPr dirty="0" sz="180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successful</a:t>
            </a:r>
            <a:r>
              <a:rPr dirty="0" sz="18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212121"/>
                </a:solidFill>
                <a:latin typeface="Arial"/>
                <a:cs typeface="Arial"/>
              </a:rPr>
              <a:t>2023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training</a:t>
            </a:r>
            <a:r>
              <a:rPr dirty="0" sz="18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program</a:t>
            </a:r>
            <a:r>
              <a:rPr dirty="0" sz="18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212121"/>
                </a:solidFill>
                <a:latin typeface="Arial"/>
                <a:cs typeface="Arial"/>
              </a:rPr>
              <a:t>on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board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R/V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 Sikuliaq.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5041" y="1597152"/>
            <a:ext cx="6092528" cy="43590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27490" cy="1033780"/>
            <a:chOff x="0" y="0"/>
            <a:chExt cx="9127490" cy="1033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7620"/>
              <a:ext cx="944880" cy="9448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65275" cy="10332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79623" y="35813"/>
            <a:ext cx="4020820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37285" marR="5080" indent="-112522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Phase</a:t>
            </a:r>
            <a:r>
              <a:rPr dirty="0" spc="-120"/>
              <a:t> </a:t>
            </a:r>
            <a:r>
              <a:rPr dirty="0"/>
              <a:t>2</a:t>
            </a:r>
            <a:r>
              <a:rPr dirty="0" spc="-105"/>
              <a:t> </a:t>
            </a:r>
            <a:r>
              <a:rPr dirty="0"/>
              <a:t>–</a:t>
            </a:r>
            <a:r>
              <a:rPr dirty="0" spc="-105"/>
              <a:t> </a:t>
            </a:r>
            <a:r>
              <a:rPr dirty="0" spc="-20"/>
              <a:t>Early</a:t>
            </a:r>
            <a:r>
              <a:rPr dirty="0" spc="-120"/>
              <a:t> </a:t>
            </a:r>
            <a:r>
              <a:rPr dirty="0" spc="-25"/>
              <a:t>Career </a:t>
            </a:r>
            <a:r>
              <a:rPr dirty="0" spc="-10"/>
              <a:t>Scientists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3839" y="1333500"/>
            <a:ext cx="6838607" cy="51780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27490" cy="6800215"/>
            <a:chOff x="0" y="0"/>
            <a:chExt cx="9127490" cy="6800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7620"/>
              <a:ext cx="944880" cy="9448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156" y="1074418"/>
              <a:ext cx="7409688" cy="57256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065275" cy="103327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Phase</a:t>
            </a:r>
            <a:r>
              <a:rPr dirty="0" spc="-140"/>
              <a:t> </a:t>
            </a:r>
            <a:r>
              <a:rPr dirty="0"/>
              <a:t>2</a:t>
            </a:r>
            <a:r>
              <a:rPr dirty="0" spc="-125"/>
              <a:t> </a:t>
            </a:r>
            <a:r>
              <a:rPr dirty="0"/>
              <a:t>-</a:t>
            </a:r>
            <a:r>
              <a:rPr dirty="0" spc="-130"/>
              <a:t> </a:t>
            </a:r>
            <a:r>
              <a:rPr dirty="0"/>
              <a:t>Ice</a:t>
            </a:r>
            <a:r>
              <a:rPr dirty="0" spc="-125"/>
              <a:t> </a:t>
            </a:r>
            <a:r>
              <a:rPr dirty="0" spc="-20"/>
              <a:t>Conditions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27490" cy="1033780"/>
            <a:chOff x="0" y="0"/>
            <a:chExt cx="9127490" cy="1033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7620"/>
              <a:ext cx="944880" cy="9448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65275" cy="10332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2100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Phase</a:t>
            </a:r>
            <a:r>
              <a:rPr dirty="0" spc="-105"/>
              <a:t> </a:t>
            </a:r>
            <a:r>
              <a:rPr dirty="0"/>
              <a:t>3</a:t>
            </a:r>
            <a:r>
              <a:rPr dirty="0" spc="-85"/>
              <a:t> </a:t>
            </a:r>
            <a:r>
              <a:rPr dirty="0"/>
              <a:t>–</a:t>
            </a:r>
            <a:r>
              <a:rPr dirty="0" spc="-85"/>
              <a:t> </a:t>
            </a:r>
            <a:r>
              <a:rPr dirty="0" spc="-50"/>
              <a:t>GO-</a:t>
            </a:r>
            <a:r>
              <a:rPr dirty="0" spc="-20"/>
              <a:t>SHIP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4801733" y="1461428"/>
            <a:ext cx="4342765" cy="5396865"/>
            <a:chOff x="4801733" y="1461428"/>
            <a:chExt cx="4342765" cy="539686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1733" y="1461428"/>
              <a:ext cx="4342266" cy="539656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0620" y="1620012"/>
              <a:ext cx="3896868" cy="503682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481380" y="1108964"/>
            <a:ext cx="7753350" cy="349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438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Global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Ocean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Ship-</a:t>
            </a:r>
            <a:r>
              <a:rPr dirty="0" sz="1800" b="1">
                <a:latin typeface="Arial"/>
                <a:cs typeface="Arial"/>
              </a:rPr>
              <a:t>Based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Hydrographic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Investigations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800">
              <a:latin typeface="Arial"/>
              <a:cs typeface="Arial"/>
            </a:endParaRPr>
          </a:p>
          <a:p>
            <a:pPr marL="12700" marR="4177665">
              <a:lnSpc>
                <a:spcPct val="100000"/>
              </a:lnSpc>
            </a:pP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First</a:t>
            </a:r>
            <a:r>
              <a:rPr dirty="0" sz="18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single-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ship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transpolar</a:t>
            </a:r>
            <a:r>
              <a:rPr dirty="0" sz="18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transect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GO-SHIP</a:t>
            </a:r>
            <a:r>
              <a:rPr dirty="0" sz="18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history.</a:t>
            </a:r>
            <a:endParaRPr sz="1800">
              <a:latin typeface="Arial"/>
              <a:cs typeface="Arial"/>
            </a:endParaRPr>
          </a:p>
          <a:p>
            <a:pPr marL="12700" marR="4048760">
              <a:lnSpc>
                <a:spcPct val="200000"/>
              </a:lnSpc>
            </a:pP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Timed</a:t>
            </a:r>
            <a:r>
              <a:rPr dirty="0" sz="18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dirty="0" sz="18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annual</a:t>
            </a:r>
            <a:r>
              <a:rPr dirty="0" sz="18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sea</a:t>
            </a:r>
            <a:r>
              <a:rPr dirty="0" sz="18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ice</a:t>
            </a:r>
            <a:r>
              <a:rPr dirty="0" sz="18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minimum.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108</a:t>
            </a:r>
            <a:r>
              <a:rPr dirty="0" sz="18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planned</a:t>
            </a:r>
            <a:r>
              <a:rPr dirty="0" sz="18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stations.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212121"/>
                </a:solidFill>
                <a:latin typeface="Arial"/>
                <a:cs typeface="Arial"/>
              </a:rPr>
              <a:t>International</a:t>
            </a:r>
            <a:r>
              <a:rPr dirty="0" sz="18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12121"/>
                </a:solidFill>
                <a:latin typeface="Arial"/>
                <a:cs typeface="Arial"/>
              </a:rPr>
              <a:t>exchange: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z="1800">
                <a:latin typeface="Arial"/>
                <a:cs typeface="Arial"/>
              </a:rPr>
              <a:t>Canadian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Royal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Navy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x2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dirty="0" sz="1800">
                <a:latin typeface="Arial"/>
                <a:cs typeface="Arial"/>
              </a:rPr>
              <a:t>Other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invitations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pend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27490" cy="1033780"/>
            <a:chOff x="0" y="0"/>
            <a:chExt cx="9127490" cy="1033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7620"/>
              <a:ext cx="944880" cy="9448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65275" cy="10332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2100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Phase</a:t>
            </a:r>
            <a:r>
              <a:rPr dirty="0" spc="-105"/>
              <a:t> </a:t>
            </a:r>
            <a:r>
              <a:rPr dirty="0"/>
              <a:t>3</a:t>
            </a:r>
            <a:r>
              <a:rPr dirty="0" spc="-85"/>
              <a:t> </a:t>
            </a:r>
            <a:r>
              <a:rPr dirty="0"/>
              <a:t>–</a:t>
            </a:r>
            <a:r>
              <a:rPr dirty="0" spc="-85"/>
              <a:t> </a:t>
            </a:r>
            <a:r>
              <a:rPr dirty="0" spc="-50"/>
              <a:t>GO-</a:t>
            </a:r>
            <a:r>
              <a:rPr dirty="0" spc="-20"/>
              <a:t>SHIP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7075">
              <a:lnSpc>
                <a:spcPct val="100000"/>
              </a:lnSpc>
              <a:spcBef>
                <a:spcPts val="100"/>
              </a:spcBef>
            </a:pPr>
            <a:r>
              <a:rPr dirty="0"/>
              <a:t>Global</a:t>
            </a:r>
            <a:r>
              <a:rPr dirty="0" spc="-75"/>
              <a:t> </a:t>
            </a:r>
            <a:r>
              <a:rPr dirty="0"/>
              <a:t>Ocean</a:t>
            </a:r>
            <a:r>
              <a:rPr dirty="0" spc="-45"/>
              <a:t> </a:t>
            </a:r>
            <a:r>
              <a:rPr dirty="0" spc="-10"/>
              <a:t>Ship-</a:t>
            </a:r>
            <a:r>
              <a:rPr dirty="0"/>
              <a:t>Based</a:t>
            </a:r>
            <a:r>
              <a:rPr dirty="0" spc="-45"/>
              <a:t> </a:t>
            </a:r>
            <a:r>
              <a:rPr dirty="0"/>
              <a:t>Hydrographic</a:t>
            </a:r>
            <a:r>
              <a:rPr dirty="0" spc="-40"/>
              <a:t> </a:t>
            </a:r>
            <a:r>
              <a:rPr dirty="0"/>
              <a:t>Investigations</a:t>
            </a:r>
            <a:r>
              <a:rPr dirty="0" spc="-30"/>
              <a:t> </a:t>
            </a:r>
            <a:r>
              <a:rPr dirty="0" spc="-10"/>
              <a:t>Program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</a:p>
          <a:p>
            <a:pPr marL="12700">
              <a:lnSpc>
                <a:spcPct val="100000"/>
              </a:lnSpc>
            </a:pPr>
            <a:r>
              <a:rPr dirty="0" b="0">
                <a:latin typeface="Arial"/>
                <a:cs typeface="Arial"/>
              </a:rPr>
              <a:t>Science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Operations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pc="-20" b="0">
                <a:latin typeface="Arial"/>
                <a:cs typeface="Arial"/>
              </a:rPr>
              <a:t>ADCP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b="0">
                <a:latin typeface="Arial"/>
                <a:cs typeface="Arial"/>
              </a:rPr>
              <a:t>Dissolved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Inorganic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Carbon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pc="-10" b="0">
                <a:latin typeface="Arial"/>
                <a:cs typeface="Arial"/>
              </a:rPr>
              <a:t>Tracers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pc="-10" b="0">
                <a:latin typeface="Arial"/>
                <a:cs typeface="Arial"/>
              </a:rPr>
              <a:t>Nutrients/O2/salts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b="0">
                <a:latin typeface="Arial"/>
                <a:cs typeface="Arial"/>
              </a:rPr>
              <a:t>pH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/</a:t>
            </a:r>
            <a:r>
              <a:rPr dirty="0" spc="-10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Alkilinity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b="0">
                <a:latin typeface="Arial"/>
                <a:cs typeface="Arial"/>
              </a:rPr>
              <a:t>Dissolved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Organic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Carbon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b="0">
                <a:latin typeface="Arial"/>
                <a:cs typeface="Arial"/>
              </a:rPr>
              <a:t>Dissolved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inorganic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carbon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pc="-10" b="0">
                <a:latin typeface="Arial"/>
                <a:cs typeface="Arial"/>
              </a:rPr>
              <a:t>Radiocarbon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5044440" y="1377708"/>
            <a:ext cx="4099560" cy="5480685"/>
            <a:chOff x="5044440" y="1377708"/>
            <a:chExt cx="4099560" cy="5480685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4440" y="1377708"/>
              <a:ext cx="4099559" cy="548028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9512" y="1572768"/>
              <a:ext cx="3713988" cy="5149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27490" cy="1033780"/>
            <a:chOff x="0" y="0"/>
            <a:chExt cx="9127490" cy="1033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7620"/>
              <a:ext cx="944880" cy="9448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65275" cy="10332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Phase</a:t>
            </a:r>
            <a:r>
              <a:rPr dirty="0" spc="-140"/>
              <a:t> </a:t>
            </a:r>
            <a:r>
              <a:rPr dirty="0"/>
              <a:t>3</a:t>
            </a:r>
            <a:r>
              <a:rPr dirty="0" spc="-125"/>
              <a:t> </a:t>
            </a:r>
            <a:r>
              <a:rPr dirty="0"/>
              <a:t>-</a:t>
            </a:r>
            <a:r>
              <a:rPr dirty="0" spc="-130"/>
              <a:t> </a:t>
            </a:r>
            <a:r>
              <a:rPr dirty="0"/>
              <a:t>Ice</a:t>
            </a:r>
            <a:r>
              <a:rPr dirty="0" spc="-125"/>
              <a:t> </a:t>
            </a:r>
            <a:r>
              <a:rPr dirty="0" spc="-20"/>
              <a:t>Conditions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065" y="1265693"/>
            <a:ext cx="4049088" cy="53823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6503" y="1237094"/>
            <a:ext cx="4064537" cy="54047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764" y="9144"/>
            <a:ext cx="9127490" cy="950594"/>
          </a:xfrm>
          <a:custGeom>
            <a:avLst/>
            <a:gdLst/>
            <a:ahLst/>
            <a:cxnLst/>
            <a:rect l="l" t="t" r="r" b="b"/>
            <a:pathLst>
              <a:path w="9127490" h="950594">
                <a:moveTo>
                  <a:pt x="0" y="950467"/>
                </a:moveTo>
                <a:lnTo>
                  <a:pt x="9127236" y="950467"/>
                </a:lnTo>
                <a:lnTo>
                  <a:pt x="9127236" y="0"/>
                </a:lnTo>
                <a:lnTo>
                  <a:pt x="0" y="0"/>
                </a:lnTo>
                <a:lnTo>
                  <a:pt x="0" y="95046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9345" y="169240"/>
            <a:ext cx="43808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Arctic</a:t>
            </a:r>
            <a:r>
              <a:rPr dirty="0" spc="-125"/>
              <a:t> </a:t>
            </a:r>
            <a:r>
              <a:rPr dirty="0" spc="-35"/>
              <a:t>Deployment</a:t>
            </a:r>
            <a:r>
              <a:rPr dirty="0" spc="-130"/>
              <a:t> </a:t>
            </a:r>
            <a:r>
              <a:rPr dirty="0" spc="-20"/>
              <a:t>2024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031" y="7620"/>
              <a:ext cx="944880" cy="9448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3" y="1002791"/>
              <a:ext cx="9127236" cy="58552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065275" cy="10332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764" y="9144"/>
            <a:ext cx="9127490" cy="950594"/>
          </a:xfrm>
          <a:custGeom>
            <a:avLst/>
            <a:gdLst/>
            <a:ahLst/>
            <a:cxnLst/>
            <a:rect l="l" t="t" r="r" b="b"/>
            <a:pathLst>
              <a:path w="9127490" h="950594">
                <a:moveTo>
                  <a:pt x="0" y="950467"/>
                </a:moveTo>
                <a:lnTo>
                  <a:pt x="9127236" y="950467"/>
                </a:lnTo>
                <a:lnTo>
                  <a:pt x="9127236" y="0"/>
                </a:lnTo>
                <a:lnTo>
                  <a:pt x="0" y="0"/>
                </a:lnTo>
                <a:lnTo>
                  <a:pt x="0" y="95046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9127490" cy="1028700"/>
            <a:chOff x="0" y="0"/>
            <a:chExt cx="9127490" cy="1028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2687" y="7620"/>
              <a:ext cx="944880" cy="9448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27175" cy="102870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50926" y="1435988"/>
            <a:ext cx="3310890" cy="35166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64160" marR="224154" indent="-251460">
              <a:lnSpc>
                <a:spcPct val="100000"/>
              </a:lnSpc>
              <a:spcBef>
                <a:spcPts val="105"/>
              </a:spcBef>
              <a:buChar char="•"/>
              <a:tabLst>
                <a:tab pos="264160" algn="l"/>
              </a:tabLst>
            </a:pPr>
            <a:r>
              <a:rPr dirty="0" sz="1700">
                <a:latin typeface="Arial"/>
                <a:cs typeface="Arial"/>
              </a:rPr>
              <a:t>Completed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4-</a:t>
            </a:r>
            <a:r>
              <a:rPr dirty="0" sz="1700">
                <a:latin typeface="Arial"/>
                <a:cs typeface="Arial"/>
              </a:rPr>
              <a:t>month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dockside </a:t>
            </a:r>
            <a:r>
              <a:rPr dirty="0" sz="1700">
                <a:latin typeface="Arial"/>
                <a:cs typeface="Arial"/>
              </a:rPr>
              <a:t>availability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at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Base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Seattle</a:t>
            </a:r>
            <a:endParaRPr sz="1700">
              <a:latin typeface="Arial"/>
              <a:cs typeface="Arial"/>
            </a:endParaRPr>
          </a:p>
          <a:p>
            <a:pPr algn="just" lvl="1" marL="721360" marR="135890" indent="-251460">
              <a:lnSpc>
                <a:spcPct val="100000"/>
              </a:lnSpc>
              <a:spcBef>
                <a:spcPts val="600"/>
              </a:spcBef>
              <a:buChar char="•"/>
              <a:tabLst>
                <a:tab pos="721360" algn="l"/>
              </a:tabLst>
            </a:pPr>
            <a:r>
              <a:rPr dirty="0" sz="1700" spc="-10">
                <a:latin typeface="Arial"/>
                <a:cs typeface="Arial"/>
              </a:rPr>
              <a:t>Trawl/core</a:t>
            </a:r>
            <a:r>
              <a:rPr dirty="0" sz="1700" spc="-9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winch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gearbox overhaul</a:t>
            </a:r>
            <a:endParaRPr sz="1700">
              <a:latin typeface="Arial"/>
              <a:cs typeface="Arial"/>
            </a:endParaRPr>
          </a:p>
          <a:p>
            <a:pPr algn="just" lvl="1" marL="721995" indent="-252095">
              <a:lnSpc>
                <a:spcPct val="100000"/>
              </a:lnSpc>
              <a:spcBef>
                <a:spcPts val="600"/>
              </a:spcBef>
              <a:buChar char="•"/>
              <a:tabLst>
                <a:tab pos="721995" algn="l"/>
              </a:tabLst>
            </a:pPr>
            <a:r>
              <a:rPr dirty="0" sz="1700">
                <a:latin typeface="Arial"/>
                <a:cs typeface="Arial"/>
              </a:rPr>
              <a:t>Biennial</a:t>
            </a:r>
            <a:r>
              <a:rPr dirty="0" sz="1700" spc="-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overhaul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on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all</a:t>
            </a:r>
            <a:endParaRPr sz="1700">
              <a:latin typeface="Arial"/>
              <a:cs typeface="Arial"/>
            </a:endParaRPr>
          </a:p>
          <a:p>
            <a:pPr algn="just" marL="721360">
              <a:lnSpc>
                <a:spcPct val="100000"/>
              </a:lnSpc>
            </a:pPr>
            <a:r>
              <a:rPr dirty="0" sz="1700">
                <a:latin typeface="Arial"/>
                <a:cs typeface="Arial"/>
              </a:rPr>
              <a:t>cranes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and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A-frames</a:t>
            </a:r>
            <a:endParaRPr sz="1700">
              <a:latin typeface="Arial"/>
              <a:cs typeface="Arial"/>
            </a:endParaRPr>
          </a:p>
          <a:p>
            <a:pPr algn="just" lvl="1" marL="721360" marR="5080" indent="-251460">
              <a:lnSpc>
                <a:spcPct val="100000"/>
              </a:lnSpc>
              <a:spcBef>
                <a:spcPts val="600"/>
              </a:spcBef>
              <a:buChar char="•"/>
              <a:tabLst>
                <a:tab pos="721360" algn="l"/>
              </a:tabLst>
            </a:pPr>
            <a:r>
              <a:rPr dirty="0" sz="1700" spc="-30">
                <a:latin typeface="Arial"/>
                <a:cs typeface="Arial"/>
              </a:rPr>
              <a:t>Topside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preservation</a:t>
            </a:r>
            <a:r>
              <a:rPr dirty="0" sz="1700" spc="-8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work, </a:t>
            </a:r>
            <a:r>
              <a:rPr dirty="0" sz="1700">
                <a:latin typeface="Arial"/>
                <a:cs typeface="Arial"/>
              </a:rPr>
              <a:t>including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starboard</a:t>
            </a:r>
            <a:r>
              <a:rPr dirty="0" sz="1700" spc="-8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staging </a:t>
            </a:r>
            <a:r>
              <a:rPr dirty="0" sz="1700">
                <a:latin typeface="Arial"/>
                <a:cs typeface="Arial"/>
              </a:rPr>
              <a:t>&amp;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boat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decks</a:t>
            </a:r>
            <a:endParaRPr sz="1700">
              <a:latin typeface="Arial"/>
              <a:cs typeface="Arial"/>
            </a:endParaRPr>
          </a:p>
          <a:p>
            <a:pPr algn="just" marL="264795" indent="-252095">
              <a:lnSpc>
                <a:spcPct val="100000"/>
              </a:lnSpc>
              <a:spcBef>
                <a:spcPts val="600"/>
              </a:spcBef>
              <a:buChar char="•"/>
              <a:tabLst>
                <a:tab pos="264795" algn="l"/>
              </a:tabLst>
            </a:pPr>
            <a:r>
              <a:rPr dirty="0" sz="1700">
                <a:latin typeface="Arial"/>
                <a:cs typeface="Arial"/>
              </a:rPr>
              <a:t>Other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major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work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items:</a:t>
            </a:r>
            <a:endParaRPr sz="1700">
              <a:latin typeface="Arial"/>
              <a:cs typeface="Arial"/>
            </a:endParaRPr>
          </a:p>
          <a:p>
            <a:pPr algn="just" lvl="1" marL="721360" marR="349250" indent="-251460">
              <a:lnSpc>
                <a:spcPct val="100000"/>
              </a:lnSpc>
              <a:spcBef>
                <a:spcPts val="605"/>
              </a:spcBef>
              <a:buChar char="•"/>
              <a:tabLst>
                <a:tab pos="721360" algn="l"/>
              </a:tabLst>
            </a:pPr>
            <a:r>
              <a:rPr dirty="0" sz="1700">
                <a:latin typeface="Arial"/>
                <a:cs typeface="Arial"/>
              </a:rPr>
              <a:t>UHF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satellite communications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groom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08126" y="4927193"/>
            <a:ext cx="2828290" cy="95567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63525" indent="-250825">
              <a:lnSpc>
                <a:spcPct val="100000"/>
              </a:lnSpc>
              <a:spcBef>
                <a:spcPts val="700"/>
              </a:spcBef>
              <a:buChar char="•"/>
              <a:tabLst>
                <a:tab pos="263525" algn="l"/>
              </a:tabLst>
            </a:pPr>
            <a:r>
              <a:rPr dirty="0" sz="1700">
                <a:latin typeface="Arial"/>
                <a:cs typeface="Arial"/>
              </a:rPr>
              <a:t>Ship’s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telephone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upgrades</a:t>
            </a:r>
            <a:endParaRPr sz="1700">
              <a:latin typeface="Arial"/>
              <a:cs typeface="Arial"/>
            </a:endParaRPr>
          </a:p>
          <a:p>
            <a:pPr marL="263525" indent="-250825">
              <a:lnSpc>
                <a:spcPct val="100000"/>
              </a:lnSpc>
              <a:spcBef>
                <a:spcPts val="600"/>
              </a:spcBef>
              <a:buChar char="•"/>
              <a:tabLst>
                <a:tab pos="263525" algn="l"/>
              </a:tabLst>
            </a:pPr>
            <a:r>
              <a:rPr dirty="0" sz="1700">
                <a:latin typeface="Arial"/>
                <a:cs typeface="Arial"/>
              </a:rPr>
              <a:t>Polar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Science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Network</a:t>
            </a:r>
            <a:endParaRPr sz="17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</a:pPr>
            <a:r>
              <a:rPr dirty="0" sz="1700" spc="-10">
                <a:latin typeface="Arial"/>
                <a:cs typeface="Arial"/>
              </a:rPr>
              <a:t>StarShield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Install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840240" y="1245000"/>
            <a:ext cx="5232400" cy="4048125"/>
            <a:chOff x="3840240" y="1245000"/>
            <a:chExt cx="5232400" cy="404812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0240" y="1245000"/>
              <a:ext cx="5232372" cy="404795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8976" y="1403603"/>
              <a:ext cx="4735068" cy="3550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310634" y="5160009"/>
            <a:ext cx="440118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POC: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LCDR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Ryun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Konze,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Engineer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Officer: 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ryun.j.konze@uscg.mil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34920" y="169240"/>
            <a:ext cx="507111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Dockside</a:t>
            </a:r>
            <a:r>
              <a:rPr dirty="0" spc="-165"/>
              <a:t> </a:t>
            </a:r>
            <a:r>
              <a:rPr dirty="0"/>
              <a:t>and</a:t>
            </a:r>
            <a:r>
              <a:rPr dirty="0" spc="-165"/>
              <a:t> </a:t>
            </a:r>
            <a:r>
              <a:rPr dirty="0" spc="-25"/>
              <a:t>Inport</a:t>
            </a:r>
            <a:r>
              <a:rPr dirty="0" spc="-155"/>
              <a:t> </a:t>
            </a:r>
            <a:r>
              <a:rPr dirty="0" spc="-10"/>
              <a:t>Period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949325"/>
          </a:xfrm>
          <a:custGeom>
            <a:avLst/>
            <a:gdLst/>
            <a:ahLst/>
            <a:cxnLst/>
            <a:rect l="l" t="t" r="r" b="b"/>
            <a:pathLst>
              <a:path w="9144000" h="949325">
                <a:moveTo>
                  <a:pt x="9144000" y="0"/>
                </a:moveTo>
                <a:lnTo>
                  <a:pt x="0" y="0"/>
                </a:lnTo>
                <a:lnTo>
                  <a:pt x="0" y="948944"/>
                </a:lnTo>
                <a:lnTo>
                  <a:pt x="9144000" y="948944"/>
                </a:lnTo>
                <a:lnTo>
                  <a:pt x="91440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9135110" cy="6850380"/>
            <a:chOff x="0" y="0"/>
            <a:chExt cx="9135110" cy="6850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7620"/>
              <a:ext cx="944880" cy="9448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39366"/>
              <a:ext cx="9134855" cy="581101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54376" y="169240"/>
            <a:ext cx="463423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5"/>
              <a:t>Pre-</a:t>
            </a:r>
            <a:r>
              <a:rPr dirty="0" spc="-35"/>
              <a:t>deployment</a:t>
            </a:r>
            <a:r>
              <a:rPr dirty="0" spc="-120"/>
              <a:t> </a:t>
            </a:r>
            <a:r>
              <a:rPr dirty="0" spc="-10"/>
              <a:t>Training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7795386" y="6601155"/>
            <a:ext cx="1210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Photo: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Erin</a:t>
            </a:r>
            <a:r>
              <a:rPr dirty="0" sz="1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Asher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040891" cy="10393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764" y="9144"/>
            <a:ext cx="9127490" cy="6847840"/>
            <a:chOff x="16764" y="9144"/>
            <a:chExt cx="9127490" cy="6847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" y="995170"/>
              <a:ext cx="9110472" cy="586130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6764" y="9144"/>
              <a:ext cx="9127490" cy="950594"/>
            </a:xfrm>
            <a:custGeom>
              <a:avLst/>
              <a:gdLst/>
              <a:ahLst/>
              <a:cxnLst/>
              <a:rect l="l" t="t" r="r" b="b"/>
              <a:pathLst>
                <a:path w="9127490" h="950594">
                  <a:moveTo>
                    <a:pt x="0" y="950467"/>
                  </a:moveTo>
                  <a:lnTo>
                    <a:pt x="9127236" y="950467"/>
                  </a:lnTo>
                  <a:lnTo>
                    <a:pt x="9127236" y="0"/>
                  </a:lnTo>
                  <a:lnTo>
                    <a:pt x="0" y="0"/>
                  </a:lnTo>
                  <a:lnTo>
                    <a:pt x="0" y="950467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0"/>
            <a:ext cx="9127490" cy="1050290"/>
            <a:chOff x="0" y="0"/>
            <a:chExt cx="9127490" cy="10502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603" y="38100"/>
              <a:ext cx="944880" cy="94335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068323" cy="105003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13487" y="1194054"/>
            <a:ext cx="6105525" cy="2829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600">
                <a:latin typeface="Arial"/>
                <a:cs typeface="Arial"/>
              </a:rPr>
              <a:t>Aviation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certification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 </a:t>
            </a:r>
            <a:r>
              <a:rPr dirty="0" sz="1600" spc="-10">
                <a:latin typeface="Arial"/>
                <a:cs typeface="Arial"/>
              </a:rPr>
              <a:t>standardization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visits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(USN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 </a:t>
            </a:r>
            <a:r>
              <a:rPr dirty="0" sz="1600" spc="-10">
                <a:latin typeface="Arial"/>
                <a:cs typeface="Arial"/>
              </a:rPr>
              <a:t>USCG)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0"/>
              </a:spcBef>
              <a:buFont typeface="Wingdings"/>
              <a:buChar char=""/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 sz="1600" spc="-25">
                <a:latin typeface="Arial"/>
                <a:cs typeface="Arial"/>
              </a:rPr>
              <a:t>Tailored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Ship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Training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Assessment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0"/>
              </a:spcBef>
              <a:buFont typeface="Wingdings"/>
              <a:buChar char=""/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 sz="1600" spc="-25">
                <a:latin typeface="Arial"/>
                <a:cs typeface="Arial"/>
              </a:rPr>
              <a:t>Towing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Exercise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0"/>
              </a:spcBef>
              <a:buFont typeface="Wingdings"/>
              <a:buChar char=""/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 sz="1600">
                <a:latin typeface="Arial"/>
                <a:cs typeface="Arial"/>
              </a:rPr>
              <a:t>Arctic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Survey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Boat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–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fully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operational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0"/>
              </a:spcBef>
              <a:buFont typeface="Wingdings"/>
              <a:buChar char=""/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 sz="1600">
                <a:latin typeface="Arial"/>
                <a:cs typeface="Arial"/>
              </a:rPr>
              <a:t>CTD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deployment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recovery,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exercise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winches.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12645" y="107253"/>
            <a:ext cx="4908550" cy="817244"/>
          </a:xfrm>
          <a:prstGeom prst="rect"/>
        </p:spPr>
        <p:txBody>
          <a:bodyPr wrap="square" lIns="0" tIns="75565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595"/>
              </a:spcBef>
            </a:pPr>
            <a:r>
              <a:rPr dirty="0" spc="-45"/>
              <a:t>Pre-</a:t>
            </a:r>
            <a:r>
              <a:rPr dirty="0" spc="-35"/>
              <a:t>Deployment</a:t>
            </a:r>
            <a:r>
              <a:rPr dirty="0" spc="-114"/>
              <a:t> </a:t>
            </a:r>
            <a:r>
              <a:rPr dirty="0" spc="-10"/>
              <a:t>Training</a:t>
            </a: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dirty="0" sz="1400" spc="-10"/>
              <a:t>Ensuring</a:t>
            </a:r>
            <a:r>
              <a:rPr dirty="0" sz="1400" spc="-55"/>
              <a:t> </a:t>
            </a:r>
            <a:r>
              <a:rPr dirty="0" sz="1400" i="1">
                <a:latin typeface="Palatino Linotype"/>
                <a:cs typeface="Palatino Linotype"/>
              </a:rPr>
              <a:t>Healy</a:t>
            </a:r>
            <a:r>
              <a:rPr dirty="0" sz="1400" spc="-50" i="1">
                <a:latin typeface="Palatino Linotype"/>
                <a:cs typeface="Palatino Linotype"/>
              </a:rPr>
              <a:t> </a:t>
            </a:r>
            <a:r>
              <a:rPr dirty="0" sz="1400"/>
              <a:t>is</a:t>
            </a:r>
            <a:r>
              <a:rPr dirty="0" sz="1400" spc="-30"/>
              <a:t> </a:t>
            </a:r>
            <a:r>
              <a:rPr dirty="0" sz="1400"/>
              <a:t>ready</a:t>
            </a:r>
            <a:r>
              <a:rPr dirty="0" sz="1400" spc="-55"/>
              <a:t> </a:t>
            </a:r>
            <a:r>
              <a:rPr dirty="0" sz="1400"/>
              <a:t>to</a:t>
            </a:r>
            <a:r>
              <a:rPr dirty="0" sz="1400" spc="-30"/>
              <a:t> </a:t>
            </a:r>
            <a:r>
              <a:rPr dirty="0" sz="1400"/>
              <a:t>operate</a:t>
            </a:r>
            <a:r>
              <a:rPr dirty="0" sz="1400" spc="-50"/>
              <a:t> </a:t>
            </a:r>
            <a:r>
              <a:rPr dirty="0" sz="1400"/>
              <a:t>and</a:t>
            </a:r>
            <a:r>
              <a:rPr dirty="0" sz="1400" spc="-45"/>
              <a:t> </a:t>
            </a:r>
            <a:r>
              <a:rPr dirty="0" sz="1400" spc="-10"/>
              <a:t>respond</a:t>
            </a:r>
            <a:r>
              <a:rPr dirty="0" sz="1400" spc="-60"/>
              <a:t> </a:t>
            </a:r>
            <a:r>
              <a:rPr dirty="0" sz="1400"/>
              <a:t>to</a:t>
            </a:r>
            <a:r>
              <a:rPr dirty="0" sz="1400" spc="-30"/>
              <a:t> </a:t>
            </a:r>
            <a:r>
              <a:rPr dirty="0" sz="1400" spc="-10"/>
              <a:t>casualties.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795386" y="6601155"/>
            <a:ext cx="1210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Photo: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Erin</a:t>
            </a:r>
            <a:r>
              <a:rPr dirty="0" sz="1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Asher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949325"/>
          </a:xfrm>
          <a:custGeom>
            <a:avLst/>
            <a:gdLst/>
            <a:ahLst/>
            <a:cxnLst/>
            <a:rect l="l" t="t" r="r" b="b"/>
            <a:pathLst>
              <a:path w="9144000" h="949325">
                <a:moveTo>
                  <a:pt x="9144000" y="0"/>
                </a:moveTo>
                <a:lnTo>
                  <a:pt x="0" y="0"/>
                </a:lnTo>
                <a:lnTo>
                  <a:pt x="0" y="948944"/>
                </a:lnTo>
                <a:lnTo>
                  <a:pt x="9144000" y="948944"/>
                </a:lnTo>
                <a:lnTo>
                  <a:pt x="91440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032" y="7620"/>
              <a:ext cx="944880" cy="9448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0203" y="946365"/>
              <a:ext cx="4463795" cy="59116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5276" y="1141475"/>
              <a:ext cx="4152900" cy="553364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054607" cy="10287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797795"/>
              <a:ext cx="5106924" cy="30602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11" y="3992879"/>
              <a:ext cx="4636008" cy="27051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60470" y="169240"/>
            <a:ext cx="162242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Training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7812151" y="1358900"/>
            <a:ext cx="8223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3695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Photo: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CGC</a:t>
            </a:r>
            <a:r>
              <a:rPr dirty="0" sz="1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Adelie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78021" y="4108450"/>
            <a:ext cx="729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Photo: Erin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Asher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823" y="1173480"/>
            <a:ext cx="4616196" cy="276758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3285490" y="1194308"/>
            <a:ext cx="97916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Photo: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Haley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Howard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7882" y="199135"/>
            <a:ext cx="19246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000000"/>
                </a:solidFill>
                <a:latin typeface="Calibri"/>
                <a:cs typeface="Calibri"/>
              </a:rPr>
              <a:t>Personnel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9127490" cy="1028700"/>
            <a:chOff x="0" y="0"/>
            <a:chExt cx="9127490" cy="1028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031" y="7620"/>
              <a:ext cx="944880" cy="9448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54607" cy="102870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266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CO</a:t>
            </a:r>
            <a:r>
              <a:rPr dirty="0"/>
              <a:t>:</a:t>
            </a:r>
            <a:r>
              <a:rPr dirty="0" spc="-35"/>
              <a:t> </a:t>
            </a:r>
            <a:r>
              <a:rPr dirty="0"/>
              <a:t>CAPT</a:t>
            </a:r>
            <a:r>
              <a:rPr dirty="0" spc="-45"/>
              <a:t> </a:t>
            </a:r>
            <a:r>
              <a:rPr dirty="0"/>
              <a:t>Michele</a:t>
            </a:r>
            <a:r>
              <a:rPr dirty="0" spc="-10"/>
              <a:t> Schallip </a:t>
            </a:r>
            <a:r>
              <a:rPr dirty="0" b="1">
                <a:latin typeface="Calibri"/>
                <a:cs typeface="Calibri"/>
              </a:rPr>
              <a:t>XO</a:t>
            </a:r>
            <a:r>
              <a:rPr dirty="0"/>
              <a:t>:</a:t>
            </a:r>
            <a:r>
              <a:rPr dirty="0" spc="-60"/>
              <a:t> </a:t>
            </a:r>
            <a:r>
              <a:rPr dirty="0"/>
              <a:t>CDR</a:t>
            </a:r>
            <a:r>
              <a:rPr dirty="0" spc="-50"/>
              <a:t> </a:t>
            </a:r>
            <a:r>
              <a:rPr dirty="0"/>
              <a:t>Ken</a:t>
            </a:r>
            <a:r>
              <a:rPr dirty="0" spc="-45"/>
              <a:t> </a:t>
            </a:r>
            <a:r>
              <a:rPr dirty="0" spc="-10"/>
              <a:t>Sauerbrunn</a:t>
            </a:r>
            <a:r>
              <a:rPr dirty="0" spc="-10">
                <a:solidFill>
                  <a:srgbClr val="FF0000"/>
                </a:solidFill>
              </a:rPr>
              <a:t>* </a:t>
            </a:r>
            <a:r>
              <a:rPr dirty="0" b="1">
                <a:latin typeface="Calibri"/>
                <a:cs typeface="Calibri"/>
              </a:rPr>
              <a:t>CSEL/FSO</a:t>
            </a:r>
            <a:r>
              <a:rPr dirty="0"/>
              <a:t>:</a:t>
            </a:r>
            <a:r>
              <a:rPr dirty="0" spc="-55"/>
              <a:t> </a:t>
            </a:r>
            <a:r>
              <a:rPr dirty="0"/>
              <a:t>CSCS</a:t>
            </a:r>
            <a:r>
              <a:rPr dirty="0" spc="-70"/>
              <a:t> </a:t>
            </a:r>
            <a:r>
              <a:rPr dirty="0"/>
              <a:t>David</a:t>
            </a:r>
            <a:r>
              <a:rPr dirty="0" spc="-65"/>
              <a:t> </a:t>
            </a:r>
            <a:r>
              <a:rPr dirty="0" spc="-10"/>
              <a:t>Hoover </a:t>
            </a:r>
            <a:r>
              <a:rPr dirty="0" b="1">
                <a:latin typeface="Calibri"/>
                <a:cs typeface="Calibri"/>
              </a:rPr>
              <a:t>Ops</a:t>
            </a:r>
            <a:r>
              <a:rPr dirty="0"/>
              <a:t>:</a:t>
            </a:r>
            <a:r>
              <a:rPr dirty="0" spc="-40"/>
              <a:t> </a:t>
            </a:r>
            <a:r>
              <a:rPr dirty="0"/>
              <a:t>LCDR</a:t>
            </a:r>
            <a:r>
              <a:rPr dirty="0" spc="-25"/>
              <a:t> </a:t>
            </a:r>
            <a:r>
              <a:rPr dirty="0"/>
              <a:t>Alex</a:t>
            </a:r>
            <a:r>
              <a:rPr dirty="0" spc="-45"/>
              <a:t> </a:t>
            </a:r>
            <a:r>
              <a:rPr dirty="0" spc="-10"/>
              <a:t>Hamel</a:t>
            </a:r>
            <a:r>
              <a:rPr dirty="0" spc="-10">
                <a:solidFill>
                  <a:srgbClr val="FF0000"/>
                </a:solidFill>
              </a:rPr>
              <a:t>*</a:t>
            </a:r>
            <a:r>
              <a:rPr dirty="0" spc="500">
                <a:solidFill>
                  <a:srgbClr val="FF0000"/>
                </a:solidFill>
              </a:rPr>
              <a:t> </a:t>
            </a:r>
            <a:r>
              <a:rPr dirty="0" b="1">
                <a:latin typeface="Calibri"/>
                <a:cs typeface="Calibri"/>
              </a:rPr>
              <a:t>AOps</a:t>
            </a:r>
            <a:r>
              <a:rPr dirty="0"/>
              <a:t>:</a:t>
            </a:r>
            <a:r>
              <a:rPr dirty="0" spc="-65"/>
              <a:t> </a:t>
            </a:r>
            <a:r>
              <a:rPr dirty="0" spc="-10"/>
              <a:t>LTjg</a:t>
            </a:r>
            <a:r>
              <a:rPr dirty="0" spc="-40"/>
              <a:t> </a:t>
            </a:r>
            <a:r>
              <a:rPr dirty="0"/>
              <a:t>Mark</a:t>
            </a:r>
            <a:r>
              <a:rPr dirty="0" spc="-50"/>
              <a:t> </a:t>
            </a:r>
            <a:r>
              <a:rPr dirty="0" spc="-10"/>
              <a:t>Sporay</a:t>
            </a:r>
            <a:r>
              <a:rPr dirty="0" spc="-10">
                <a:solidFill>
                  <a:srgbClr val="FF0000"/>
                </a:solidFill>
              </a:rPr>
              <a:t>* </a:t>
            </a:r>
            <a:r>
              <a:rPr dirty="0" b="1">
                <a:latin typeface="Calibri"/>
                <a:cs typeface="Calibri"/>
              </a:rPr>
              <a:t>MSO</a:t>
            </a:r>
            <a:r>
              <a:rPr dirty="0"/>
              <a:t>:</a:t>
            </a:r>
            <a:r>
              <a:rPr dirty="0" spc="-20"/>
              <a:t> </a:t>
            </a:r>
            <a:r>
              <a:rPr dirty="0"/>
              <a:t>ENS</a:t>
            </a:r>
            <a:r>
              <a:rPr dirty="0" spc="-25"/>
              <a:t> </a:t>
            </a:r>
            <a:r>
              <a:rPr dirty="0" spc="-10"/>
              <a:t>Katherine</a:t>
            </a:r>
            <a:r>
              <a:rPr dirty="0" spc="-20"/>
              <a:t> Gower </a:t>
            </a:r>
            <a:r>
              <a:rPr dirty="0" spc="-10" b="1">
                <a:latin typeface="Calibri"/>
                <a:cs typeface="Calibri"/>
              </a:rPr>
              <a:t>Navigator</a:t>
            </a:r>
            <a:r>
              <a:rPr dirty="0" spc="-10"/>
              <a:t>:</a:t>
            </a:r>
            <a:r>
              <a:rPr dirty="0" spc="-70"/>
              <a:t> </a:t>
            </a:r>
            <a:r>
              <a:rPr dirty="0"/>
              <a:t>BMC</a:t>
            </a:r>
            <a:r>
              <a:rPr dirty="0" spc="-50"/>
              <a:t> </a:t>
            </a:r>
            <a:r>
              <a:rPr dirty="0"/>
              <a:t>Kevin</a:t>
            </a:r>
            <a:r>
              <a:rPr dirty="0" spc="-45"/>
              <a:t> </a:t>
            </a:r>
            <a:r>
              <a:rPr dirty="0" spc="-10"/>
              <a:t>Tanski</a:t>
            </a:r>
            <a:r>
              <a:rPr dirty="0" spc="-10">
                <a:solidFill>
                  <a:srgbClr val="FF0000"/>
                </a:solidFill>
              </a:rPr>
              <a:t>* </a:t>
            </a:r>
            <a:r>
              <a:rPr dirty="0" b="1">
                <a:latin typeface="Calibri"/>
                <a:cs typeface="Calibri"/>
              </a:rPr>
              <a:t>CMAA</a:t>
            </a:r>
            <a:r>
              <a:rPr dirty="0"/>
              <a:t>:</a:t>
            </a:r>
            <a:r>
              <a:rPr dirty="0" spc="-20"/>
              <a:t> </a:t>
            </a:r>
            <a:r>
              <a:rPr dirty="0"/>
              <a:t>HSC</a:t>
            </a:r>
            <a:r>
              <a:rPr dirty="0" spc="-15"/>
              <a:t> </a:t>
            </a:r>
            <a:r>
              <a:rPr dirty="0"/>
              <a:t>Jason</a:t>
            </a:r>
            <a:r>
              <a:rPr dirty="0" spc="-25"/>
              <a:t> </a:t>
            </a:r>
            <a:r>
              <a:rPr dirty="0" spc="-10"/>
              <a:t>Rodriguez</a:t>
            </a:r>
            <a:r>
              <a:rPr dirty="0" spc="-10">
                <a:solidFill>
                  <a:srgbClr val="FF0000"/>
                </a:solidFill>
              </a:rPr>
              <a:t>* </a:t>
            </a:r>
            <a:r>
              <a:rPr dirty="0" b="1">
                <a:latin typeface="Calibri"/>
                <a:cs typeface="Calibri"/>
              </a:rPr>
              <a:t>Advanced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Medical</a:t>
            </a:r>
            <a:r>
              <a:rPr dirty="0" spc="-7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Officer</a:t>
            </a:r>
            <a:r>
              <a:rPr dirty="0" spc="-10"/>
              <a:t>:</a:t>
            </a: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dirty="0" b="1">
                <a:latin typeface="Calibri"/>
                <a:cs typeface="Calibri"/>
              </a:rPr>
              <a:t>AON/ECS</a:t>
            </a:r>
            <a:r>
              <a:rPr dirty="0"/>
              <a:t>:</a:t>
            </a:r>
            <a:r>
              <a:rPr dirty="0" spc="-80"/>
              <a:t> </a:t>
            </a:r>
            <a:r>
              <a:rPr dirty="0" spc="-60"/>
              <a:t>Dr.</a:t>
            </a:r>
            <a:r>
              <a:rPr dirty="0" spc="-45"/>
              <a:t> </a:t>
            </a:r>
            <a:r>
              <a:rPr dirty="0"/>
              <a:t>Richard</a:t>
            </a:r>
            <a:r>
              <a:rPr dirty="0" spc="-40"/>
              <a:t> </a:t>
            </a:r>
            <a:r>
              <a:rPr dirty="0" spc="-10"/>
              <a:t>Sumrall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pc="-10" b="1">
                <a:latin typeface="Calibri"/>
                <a:cs typeface="Calibri"/>
              </a:rPr>
              <a:t>GO-</a:t>
            </a:r>
            <a:r>
              <a:rPr dirty="0" b="1">
                <a:latin typeface="Calibri"/>
                <a:cs typeface="Calibri"/>
              </a:rPr>
              <a:t>SHIP</a:t>
            </a:r>
            <a:r>
              <a:rPr dirty="0"/>
              <a:t>:</a:t>
            </a:r>
            <a:r>
              <a:rPr dirty="0" spc="-60"/>
              <a:t> </a:t>
            </a:r>
            <a:r>
              <a:rPr dirty="0" spc="-20"/>
              <a:t>LT</a:t>
            </a:r>
            <a:r>
              <a:rPr dirty="0" spc="-40"/>
              <a:t> </a:t>
            </a:r>
            <a:r>
              <a:rPr dirty="0"/>
              <a:t>Bryan</a:t>
            </a:r>
            <a:r>
              <a:rPr dirty="0" spc="-60"/>
              <a:t> </a:t>
            </a:r>
            <a:r>
              <a:rPr dirty="0" spc="-20"/>
              <a:t>Meek</a:t>
            </a:r>
          </a:p>
          <a:p>
            <a:pPr marL="12700">
              <a:lnSpc>
                <a:spcPct val="100000"/>
              </a:lnSpc>
            </a:pPr>
            <a:r>
              <a:rPr dirty="0" b="1">
                <a:latin typeface="Calibri"/>
                <a:cs typeface="Calibri"/>
              </a:rPr>
              <a:t>BOSN</a:t>
            </a:r>
            <a:r>
              <a:rPr dirty="0"/>
              <a:t>:</a:t>
            </a:r>
            <a:r>
              <a:rPr dirty="0" spc="-40"/>
              <a:t> </a:t>
            </a:r>
            <a:r>
              <a:rPr dirty="0"/>
              <a:t>CWO</a:t>
            </a:r>
            <a:r>
              <a:rPr dirty="0" spc="-40"/>
              <a:t> </a:t>
            </a:r>
            <a:r>
              <a:rPr dirty="0"/>
              <a:t>Brian</a:t>
            </a:r>
            <a:r>
              <a:rPr dirty="0" spc="-25"/>
              <a:t> </a:t>
            </a:r>
            <a:r>
              <a:rPr dirty="0" spc="-10"/>
              <a:t>Williams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>
                <a:solidFill>
                  <a:srgbClr val="FF0000"/>
                </a:solidFill>
              </a:rPr>
              <a:t>*New</a:t>
            </a:r>
            <a:r>
              <a:rPr dirty="0" spc="-1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for</a:t>
            </a:r>
            <a:r>
              <a:rPr dirty="0" spc="-20">
                <a:solidFill>
                  <a:srgbClr val="FF0000"/>
                </a:solidFill>
              </a:rPr>
              <a:t> 2024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4221226" y="1240663"/>
            <a:ext cx="481203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Calibri"/>
                <a:cs typeface="Calibri"/>
              </a:rPr>
              <a:t>TDY: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30">
                <a:latin typeface="Calibri"/>
                <a:cs typeface="Calibri"/>
              </a:rPr>
              <a:t>LT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Nick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Azzopardi,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NOAA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30">
                <a:latin typeface="Calibri"/>
                <a:cs typeface="Calibri"/>
              </a:rPr>
              <a:t>LT </a:t>
            </a:r>
            <a:r>
              <a:rPr dirty="0" sz="1800">
                <a:latin typeface="Calibri"/>
                <a:cs typeface="Calibri"/>
              </a:rPr>
              <a:t>Elena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Calese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Afloat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Icebreaker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Training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 spc="-10" b="1">
                <a:latin typeface="Calibri"/>
                <a:cs typeface="Calibri"/>
              </a:rPr>
              <a:t>International: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Royal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Canadian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Navy,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Officers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Invitations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several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countries.</a:t>
            </a:r>
            <a:endParaRPr sz="1800">
              <a:latin typeface="Calibri"/>
              <a:cs typeface="Calibri"/>
            </a:endParaRPr>
          </a:p>
          <a:p>
            <a:pPr marL="12700" marR="1121410">
              <a:lnSpc>
                <a:spcPct val="100000"/>
              </a:lnSpc>
              <a:spcBef>
                <a:spcPts val="2165"/>
              </a:spcBef>
            </a:pPr>
            <a:r>
              <a:rPr dirty="0" sz="1800">
                <a:latin typeface="Calibri"/>
                <a:cs typeface="Calibri"/>
              </a:rPr>
              <a:t>No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documentary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crews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planned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this </a:t>
            </a:r>
            <a:r>
              <a:rPr dirty="0" sz="1800" spc="-10">
                <a:latin typeface="Calibri"/>
                <a:cs typeface="Calibri"/>
              </a:rPr>
              <a:t>deployment.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082607" y="4055138"/>
            <a:ext cx="4330065" cy="2802890"/>
            <a:chOff x="4082607" y="4055138"/>
            <a:chExt cx="4330065" cy="280289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2607" y="4055138"/>
              <a:ext cx="4330061" cy="2802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1291" y="4213858"/>
              <a:ext cx="3832860" cy="2555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86967" y="0"/>
            <a:ext cx="8240395" cy="952500"/>
            <a:chOff x="886967" y="0"/>
            <a:chExt cx="8240395" cy="952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7" y="0"/>
              <a:ext cx="955548" cy="944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7620"/>
              <a:ext cx="944880" cy="9448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49855" y="35813"/>
            <a:ext cx="4880610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29410" marR="5080" indent="-161734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Phase</a:t>
            </a:r>
            <a:r>
              <a:rPr dirty="0" spc="-120"/>
              <a:t> </a:t>
            </a:r>
            <a:r>
              <a:rPr dirty="0"/>
              <a:t>1</a:t>
            </a:r>
            <a:r>
              <a:rPr dirty="0" spc="-105"/>
              <a:t> </a:t>
            </a:r>
            <a:r>
              <a:rPr dirty="0"/>
              <a:t>–</a:t>
            </a:r>
            <a:r>
              <a:rPr dirty="0" spc="-100"/>
              <a:t> </a:t>
            </a:r>
            <a:r>
              <a:rPr dirty="0" spc="-30"/>
              <a:t>Arctic</a:t>
            </a:r>
            <a:r>
              <a:rPr dirty="0" spc="-120"/>
              <a:t> </a:t>
            </a:r>
            <a:r>
              <a:rPr dirty="0" spc="-25"/>
              <a:t>Observing </a:t>
            </a:r>
            <a:r>
              <a:rPr dirty="0" spc="-10"/>
              <a:t>Network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60703"/>
            <a:ext cx="9143999" cy="406907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33222" y="5602935"/>
            <a:ext cx="7185025" cy="843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latin typeface="Times New Roman"/>
                <a:cs typeface="Times New Roman"/>
              </a:rPr>
              <a:t>Principal</a:t>
            </a:r>
            <a:r>
              <a:rPr dirty="0" sz="1800" spc="-50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Investigator</a:t>
            </a:r>
            <a:r>
              <a:rPr dirty="0" sz="1800">
                <a:latin typeface="Times New Roman"/>
                <a:cs typeface="Times New Roman"/>
              </a:rPr>
              <a:t>: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Robert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Pickart,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Woods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Hole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Oceanographic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Institution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latin typeface="Times New Roman"/>
                <a:cs typeface="Times New Roman"/>
              </a:rPr>
              <a:t>Funded</a:t>
            </a:r>
            <a:r>
              <a:rPr dirty="0" sz="1800" spc="-65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by:</a:t>
            </a:r>
            <a:r>
              <a:rPr dirty="0" sz="1800" spc="-35" i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Office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Polar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Programs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NSF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–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Arctic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Observing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Network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58683" y="5457444"/>
            <a:ext cx="1263396" cy="116128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798309" y="5080508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Figure: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Robert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Pickart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65275" cy="1033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62196" y="4064"/>
            <a:ext cx="1301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92D050"/>
                </a:solidFill>
                <a:latin typeface="Arial"/>
                <a:cs typeface="Arial"/>
              </a:rPr>
              <a:t>UNCLASIFIED//FOUO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27490" cy="1033780"/>
            <a:chOff x="0" y="0"/>
            <a:chExt cx="9127490" cy="1033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8" y="0"/>
              <a:ext cx="955548" cy="944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7620"/>
              <a:ext cx="944880" cy="9448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65275" cy="10332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49855" y="35813"/>
            <a:ext cx="4880610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29410" marR="5080" indent="-161734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Phase</a:t>
            </a:r>
            <a:r>
              <a:rPr dirty="0" spc="-120"/>
              <a:t> </a:t>
            </a:r>
            <a:r>
              <a:rPr dirty="0"/>
              <a:t>1</a:t>
            </a:r>
            <a:r>
              <a:rPr dirty="0" spc="-105"/>
              <a:t> </a:t>
            </a:r>
            <a:r>
              <a:rPr dirty="0"/>
              <a:t>–</a:t>
            </a:r>
            <a:r>
              <a:rPr dirty="0" spc="-100"/>
              <a:t> </a:t>
            </a:r>
            <a:r>
              <a:rPr dirty="0" spc="-30"/>
              <a:t>Arctic</a:t>
            </a:r>
            <a:r>
              <a:rPr dirty="0" spc="-120"/>
              <a:t> </a:t>
            </a:r>
            <a:r>
              <a:rPr dirty="0" spc="-25"/>
              <a:t>Observing </a:t>
            </a:r>
            <a:r>
              <a:rPr dirty="0" spc="-10"/>
              <a:t>Network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65" y="1353162"/>
            <a:ext cx="5143124" cy="409967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49046" y="5480100"/>
            <a:ext cx="41770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Schematic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circulation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Chukchi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46953" y="1465910"/>
            <a:ext cx="3455670" cy="3655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Beaufort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shelfbreak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Jet: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>
              <a:latin typeface="Arial"/>
              <a:cs typeface="Arial"/>
            </a:endParaRPr>
          </a:p>
          <a:p>
            <a:pPr marL="12700" marR="165100" indent="14351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dirty="0" sz="1800">
                <a:latin typeface="Arial"/>
                <a:cs typeface="Arial"/>
              </a:rPr>
              <a:t>Supplies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Beaufort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with </a:t>
            </a:r>
            <a:r>
              <a:rPr dirty="0" sz="1800">
                <a:latin typeface="Arial"/>
                <a:cs typeface="Arial"/>
              </a:rPr>
              <a:t>heat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0">
                <a:latin typeface="Arial"/>
                <a:cs typeface="Arial"/>
              </a:rPr>
              <a:t> nutrients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56210" indent="-14351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dirty="0" sz="1800">
                <a:latin typeface="Arial"/>
                <a:cs typeface="Arial"/>
              </a:rPr>
              <a:t>Frequently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undergoes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wind-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driven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exchange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16255" indent="143510">
              <a:lnSpc>
                <a:spcPct val="100000"/>
              </a:lnSpc>
              <a:spcBef>
                <a:spcPts val="5"/>
              </a:spcBef>
              <a:buChar char="•"/>
              <a:tabLst>
                <a:tab pos="156210" algn="l"/>
              </a:tabLst>
            </a:pPr>
            <a:r>
              <a:rPr dirty="0" sz="1800">
                <a:latin typeface="Arial"/>
                <a:cs typeface="Arial"/>
              </a:rPr>
              <a:t>Ventilates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interior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the </a:t>
            </a:r>
            <a:r>
              <a:rPr dirty="0" sz="1800">
                <a:latin typeface="Arial"/>
                <a:cs typeface="Arial"/>
              </a:rPr>
              <a:t>Canada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Basin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 marR="688340" indent="14351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dirty="0" sz="1800">
                <a:latin typeface="Arial"/>
                <a:cs typeface="Arial"/>
              </a:rPr>
              <a:t>Brings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Pacific-origin </a:t>
            </a:r>
            <a:r>
              <a:rPr dirty="0" sz="1800">
                <a:latin typeface="Arial"/>
                <a:cs typeface="Arial"/>
              </a:rPr>
              <a:t>zooplankton into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region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46953" y="5370067"/>
            <a:ext cx="2623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har char="•"/>
              <a:tabLst>
                <a:tab pos="156210" algn="l"/>
              </a:tabLst>
            </a:pPr>
            <a:r>
              <a:rPr dirty="0" sz="1800">
                <a:latin typeface="Arial"/>
                <a:cs typeface="Arial"/>
              </a:rPr>
              <a:t>Influences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whale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habitat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5374" y="6547815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Figure: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Robert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Pickart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2024-06-26T15:09:07Z</dcterms:created>
  <dcterms:modified xsi:type="dcterms:W3CDTF">2024-06-26T15:09:07Z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2024-06-24T00:00:00Z</vt:filetime>
  </property>
  <property fmtid="{D5CDD505-2E9C-101B-9397-08002B2CF9AE}" pid="3" name="LastSaved">
    <vt:filetime>2024-06-26T00:00:00Z</vt:filetime>
  </property>
</Properties>
</file>