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10058400" cy="7772400"/>
  <p:notesSz cx="10058400" cy="7772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rgbClr val="16365D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 u="sng">
                <a:solidFill>
                  <a:srgbClr val="16365D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16365D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1" i="0" u="sng">
                <a:solidFill>
                  <a:srgbClr val="16365D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16365D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14300"/>
            <a:ext cx="10058400" cy="75438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16365D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114300"/>
            <a:ext cx="10049256" cy="155143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19902" y="156535"/>
            <a:ext cx="7440930" cy="10352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rgbClr val="16365D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48076" y="1527487"/>
            <a:ext cx="8498205" cy="37134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 u="sng">
                <a:solidFill>
                  <a:srgbClr val="16365D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1.jpg"/><Relationship Id="rId4" Type="http://schemas.openxmlformats.org/officeDocument/2006/relationships/image" Target="../media/image4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114300"/>
            <a:ext cx="10058400" cy="7543800"/>
            <a:chOff x="0" y="114300"/>
            <a:chExt cx="10058400" cy="7543800"/>
          </a:xfrm>
        </p:grpSpPr>
        <p:pic>
          <p:nvPicPr>
            <p:cNvPr id="3" name="object 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114300"/>
              <a:ext cx="10058400" cy="7543800"/>
            </a:xfrm>
            <a:prstGeom prst="rect">
              <a:avLst/>
            </a:prstGeom>
          </p:spPr>
        </p:pic>
        <p:pic>
          <p:nvPicPr>
            <p:cNvPr id="4" name="object 4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114300"/>
              <a:ext cx="10049256" cy="1551432"/>
            </a:xfrm>
            <a:prstGeom prst="rect">
              <a:avLst/>
            </a:prstGeom>
          </p:spPr>
        </p:pic>
      </p:grpSp>
      <p:sp>
        <p:nvSpPr>
          <p:cNvPr id="5" name="object 5" descr=""/>
          <p:cNvSpPr txBox="1"/>
          <p:nvPr/>
        </p:nvSpPr>
        <p:spPr>
          <a:xfrm>
            <a:off x="5702807" y="2350007"/>
            <a:ext cx="4067810" cy="4231005"/>
          </a:xfrm>
          <a:prstGeom prst="rect">
            <a:avLst/>
          </a:prstGeom>
          <a:solidFill>
            <a:srgbClr val="FFFFFF"/>
          </a:solidFill>
          <a:ln w="27432">
            <a:solidFill>
              <a:srgbClr val="BF504D"/>
            </a:solidFill>
          </a:ln>
        </p:spPr>
        <p:txBody>
          <a:bodyPr wrap="square" lIns="0" tIns="31115" rIns="0" bIns="0" rtlCol="0" vert="horz">
            <a:spAutoFit/>
          </a:bodyPr>
          <a:lstStyle/>
          <a:p>
            <a:pPr algn="ctr" marL="229870" marR="216535" indent="-5080">
              <a:lnSpc>
                <a:spcPct val="100299"/>
              </a:lnSpc>
              <a:spcBef>
                <a:spcPts val="245"/>
              </a:spcBef>
            </a:pPr>
            <a:r>
              <a:rPr dirty="0" sz="3950" b="1">
                <a:solidFill>
                  <a:srgbClr val="16365D"/>
                </a:solidFill>
                <a:latin typeface="Times New Roman"/>
                <a:cs typeface="Times New Roman"/>
              </a:rPr>
              <a:t>Arctic</a:t>
            </a:r>
            <a:r>
              <a:rPr dirty="0" sz="3950" spc="-70" b="1">
                <a:solidFill>
                  <a:srgbClr val="16365D"/>
                </a:solidFill>
                <a:latin typeface="Times New Roman"/>
                <a:cs typeface="Times New Roman"/>
              </a:rPr>
              <a:t> </a:t>
            </a:r>
            <a:r>
              <a:rPr dirty="0" sz="3950" spc="-10" b="1">
                <a:solidFill>
                  <a:srgbClr val="16365D"/>
                </a:solidFill>
                <a:latin typeface="Times New Roman"/>
                <a:cs typeface="Times New Roman"/>
              </a:rPr>
              <a:t>Surface </a:t>
            </a:r>
            <a:r>
              <a:rPr dirty="0" sz="3950" b="1">
                <a:solidFill>
                  <a:srgbClr val="16365D"/>
                </a:solidFill>
                <a:latin typeface="Times New Roman"/>
                <a:cs typeface="Times New Roman"/>
              </a:rPr>
              <a:t>Program</a:t>
            </a:r>
            <a:r>
              <a:rPr dirty="0" sz="3950" spc="-50" b="1">
                <a:solidFill>
                  <a:srgbClr val="16365D"/>
                </a:solidFill>
                <a:latin typeface="Times New Roman"/>
                <a:cs typeface="Times New Roman"/>
              </a:rPr>
              <a:t> </a:t>
            </a:r>
            <a:r>
              <a:rPr dirty="0" sz="3950" spc="-10" b="1">
                <a:solidFill>
                  <a:srgbClr val="16365D"/>
                </a:solidFill>
                <a:latin typeface="Times New Roman"/>
                <a:cs typeface="Times New Roman"/>
              </a:rPr>
              <a:t>Update</a:t>
            </a:r>
            <a:endParaRPr sz="3950">
              <a:latin typeface="Times New Roman"/>
              <a:cs typeface="Times New Roman"/>
            </a:endParaRPr>
          </a:p>
          <a:p>
            <a:pPr algn="ctr" marL="450850" marR="440055">
              <a:lnSpc>
                <a:spcPct val="100299"/>
              </a:lnSpc>
              <a:spcBef>
                <a:spcPts val="3715"/>
              </a:spcBef>
            </a:pPr>
            <a:r>
              <a:rPr dirty="0" sz="2650" spc="-135" b="1">
                <a:solidFill>
                  <a:srgbClr val="16365D"/>
                </a:solidFill>
                <a:latin typeface="Times New Roman"/>
                <a:cs typeface="Times New Roman"/>
              </a:rPr>
              <a:t>LT</a:t>
            </a:r>
            <a:r>
              <a:rPr dirty="0" sz="2650" spc="-75" b="1">
                <a:solidFill>
                  <a:srgbClr val="16365D"/>
                </a:solidFill>
                <a:latin typeface="Times New Roman"/>
                <a:cs typeface="Times New Roman"/>
              </a:rPr>
              <a:t> </a:t>
            </a:r>
            <a:r>
              <a:rPr dirty="0" sz="2650" b="1">
                <a:solidFill>
                  <a:srgbClr val="16365D"/>
                </a:solidFill>
                <a:latin typeface="Times New Roman"/>
                <a:cs typeface="Times New Roman"/>
              </a:rPr>
              <a:t>Christine</a:t>
            </a:r>
            <a:r>
              <a:rPr dirty="0" sz="2650" spc="-130" b="1">
                <a:solidFill>
                  <a:srgbClr val="16365D"/>
                </a:solidFill>
                <a:latin typeface="Times New Roman"/>
                <a:cs typeface="Times New Roman"/>
              </a:rPr>
              <a:t> </a:t>
            </a:r>
            <a:r>
              <a:rPr dirty="0" sz="2650" spc="-10" b="1">
                <a:solidFill>
                  <a:srgbClr val="16365D"/>
                </a:solidFill>
                <a:latin typeface="Times New Roman"/>
                <a:cs typeface="Times New Roman"/>
              </a:rPr>
              <a:t>McCulla </a:t>
            </a:r>
            <a:r>
              <a:rPr dirty="0" sz="2200" b="1" i="1">
                <a:solidFill>
                  <a:srgbClr val="16365D"/>
                </a:solidFill>
                <a:latin typeface="Times New Roman"/>
                <a:cs typeface="Times New Roman"/>
              </a:rPr>
              <a:t>Arctic</a:t>
            </a:r>
            <a:r>
              <a:rPr dirty="0" sz="2200" spc="-60" b="1" i="1">
                <a:solidFill>
                  <a:srgbClr val="16365D"/>
                </a:solidFill>
                <a:latin typeface="Times New Roman"/>
                <a:cs typeface="Times New Roman"/>
              </a:rPr>
              <a:t> </a:t>
            </a:r>
            <a:r>
              <a:rPr dirty="0" sz="2200" b="1" i="1">
                <a:solidFill>
                  <a:srgbClr val="16365D"/>
                </a:solidFill>
                <a:latin typeface="Times New Roman"/>
                <a:cs typeface="Times New Roman"/>
              </a:rPr>
              <a:t>Surface</a:t>
            </a:r>
            <a:r>
              <a:rPr dirty="0" sz="2200" spc="-75" b="1" i="1">
                <a:solidFill>
                  <a:srgbClr val="16365D"/>
                </a:solidFill>
                <a:latin typeface="Times New Roman"/>
                <a:cs typeface="Times New Roman"/>
              </a:rPr>
              <a:t> </a:t>
            </a:r>
            <a:r>
              <a:rPr dirty="0" sz="2200" spc="-10" b="1" i="1">
                <a:solidFill>
                  <a:srgbClr val="16365D"/>
                </a:solidFill>
                <a:latin typeface="Times New Roman"/>
                <a:cs typeface="Times New Roman"/>
              </a:rPr>
              <a:t>Capabilities</a:t>
            </a:r>
            <a:r>
              <a:rPr dirty="0" sz="2200" spc="-10" b="1" i="1">
                <a:solidFill>
                  <a:srgbClr val="16365D"/>
                </a:solidFill>
                <a:latin typeface="Times New Roman"/>
                <a:cs typeface="Times New Roman"/>
              </a:rPr>
              <a:t> </a:t>
            </a:r>
            <a:r>
              <a:rPr dirty="0" sz="2200" b="1" i="1">
                <a:solidFill>
                  <a:srgbClr val="16365D"/>
                </a:solidFill>
                <a:latin typeface="Times New Roman"/>
                <a:cs typeface="Times New Roman"/>
              </a:rPr>
              <a:t>Program</a:t>
            </a:r>
            <a:r>
              <a:rPr dirty="0" sz="2200" spc="-75" b="1" i="1">
                <a:solidFill>
                  <a:srgbClr val="16365D"/>
                </a:solidFill>
                <a:latin typeface="Times New Roman"/>
                <a:cs typeface="Times New Roman"/>
              </a:rPr>
              <a:t> </a:t>
            </a:r>
            <a:r>
              <a:rPr dirty="0" sz="2200" spc="-10" b="1" i="1">
                <a:solidFill>
                  <a:srgbClr val="16365D"/>
                </a:solidFill>
                <a:latin typeface="Times New Roman"/>
                <a:cs typeface="Times New Roman"/>
              </a:rPr>
              <a:t>Manager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720"/>
              </a:spcBef>
            </a:pPr>
            <a:endParaRPr sz="2200">
              <a:latin typeface="Times New Roman"/>
              <a:cs typeface="Times New Roman"/>
            </a:endParaRPr>
          </a:p>
          <a:p>
            <a:pPr algn="ctr" marL="387985" marR="379095">
              <a:lnSpc>
                <a:spcPts val="3170"/>
              </a:lnSpc>
            </a:pPr>
            <a:r>
              <a:rPr dirty="0" sz="2650" b="1">
                <a:solidFill>
                  <a:srgbClr val="16365D"/>
                </a:solidFill>
                <a:latin typeface="Times New Roman"/>
                <a:cs typeface="Times New Roman"/>
              </a:rPr>
              <a:t>Office</a:t>
            </a:r>
            <a:r>
              <a:rPr dirty="0" sz="2650" spc="-95" b="1">
                <a:solidFill>
                  <a:srgbClr val="16365D"/>
                </a:solidFill>
                <a:latin typeface="Times New Roman"/>
                <a:cs typeface="Times New Roman"/>
              </a:rPr>
              <a:t> </a:t>
            </a:r>
            <a:r>
              <a:rPr dirty="0" sz="2650" b="1">
                <a:solidFill>
                  <a:srgbClr val="16365D"/>
                </a:solidFill>
                <a:latin typeface="Times New Roman"/>
                <a:cs typeface="Times New Roman"/>
              </a:rPr>
              <a:t>of</a:t>
            </a:r>
            <a:r>
              <a:rPr dirty="0" sz="2650" spc="-65" b="1">
                <a:solidFill>
                  <a:srgbClr val="16365D"/>
                </a:solidFill>
                <a:latin typeface="Times New Roman"/>
                <a:cs typeface="Times New Roman"/>
              </a:rPr>
              <a:t> </a:t>
            </a:r>
            <a:r>
              <a:rPr dirty="0" sz="2650" b="1">
                <a:solidFill>
                  <a:srgbClr val="16365D"/>
                </a:solidFill>
                <a:latin typeface="Times New Roman"/>
                <a:cs typeface="Times New Roman"/>
              </a:rPr>
              <a:t>Cutter</a:t>
            </a:r>
            <a:r>
              <a:rPr dirty="0" sz="2650" spc="-114" b="1">
                <a:solidFill>
                  <a:srgbClr val="16365D"/>
                </a:solidFill>
                <a:latin typeface="Times New Roman"/>
                <a:cs typeface="Times New Roman"/>
              </a:rPr>
              <a:t> </a:t>
            </a:r>
            <a:r>
              <a:rPr dirty="0" sz="2650" spc="-10" b="1">
                <a:solidFill>
                  <a:srgbClr val="16365D"/>
                </a:solidFill>
                <a:latin typeface="Times New Roman"/>
                <a:cs typeface="Times New Roman"/>
              </a:rPr>
              <a:t>Forces </a:t>
            </a:r>
            <a:r>
              <a:rPr dirty="0" sz="2650" spc="-30" b="1">
                <a:solidFill>
                  <a:srgbClr val="16365D"/>
                </a:solidFill>
                <a:latin typeface="Times New Roman"/>
                <a:cs typeface="Times New Roman"/>
              </a:rPr>
              <a:t>(CG-</a:t>
            </a:r>
            <a:r>
              <a:rPr dirty="0" sz="2650" spc="-20" b="1">
                <a:solidFill>
                  <a:srgbClr val="16365D"/>
                </a:solidFill>
                <a:latin typeface="Times New Roman"/>
                <a:cs typeface="Times New Roman"/>
              </a:rPr>
              <a:t>751)</a:t>
            </a:r>
            <a:endParaRPr sz="2650">
              <a:latin typeface="Times New Roman"/>
              <a:cs typeface="Times New Roman"/>
            </a:endParaRPr>
          </a:p>
        </p:txBody>
      </p:sp>
      <p:pic>
        <p:nvPicPr>
          <p:cNvPr id="6" name="object 6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92023" y="1865375"/>
            <a:ext cx="5327903" cy="5606795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82074" rIns="0" bIns="0" rtlCol="0" vert="horz">
            <a:spAutoFit/>
          </a:bodyPr>
          <a:lstStyle/>
          <a:p>
            <a:pPr marL="2557145" marR="5080" indent="-2524125">
              <a:lnSpc>
                <a:spcPct val="101000"/>
              </a:lnSpc>
              <a:spcBef>
                <a:spcPts val="95"/>
              </a:spcBef>
            </a:pPr>
            <a:r>
              <a:rPr dirty="0" sz="3050"/>
              <a:t>Arctic</a:t>
            </a:r>
            <a:r>
              <a:rPr dirty="0" sz="3050" spc="40"/>
              <a:t> </a:t>
            </a:r>
            <a:r>
              <a:rPr dirty="0" sz="3050"/>
              <a:t>Icebreaker</a:t>
            </a:r>
            <a:r>
              <a:rPr dirty="0" sz="3050" spc="-60"/>
              <a:t> </a:t>
            </a:r>
            <a:r>
              <a:rPr dirty="0" sz="3050"/>
              <a:t>Coordinating</a:t>
            </a:r>
            <a:r>
              <a:rPr dirty="0" sz="3050" spc="20"/>
              <a:t> </a:t>
            </a:r>
            <a:r>
              <a:rPr dirty="0" sz="3050" spc="-10"/>
              <a:t>Committee </a:t>
            </a:r>
            <a:r>
              <a:rPr dirty="0" sz="3050"/>
              <a:t>26</a:t>
            </a:r>
            <a:r>
              <a:rPr dirty="0" sz="3050" spc="20"/>
              <a:t> </a:t>
            </a:r>
            <a:r>
              <a:rPr dirty="0" sz="3050"/>
              <a:t>June</a:t>
            </a:r>
            <a:r>
              <a:rPr dirty="0" sz="3050" spc="20"/>
              <a:t> </a:t>
            </a:r>
            <a:r>
              <a:rPr dirty="0" sz="3050" spc="-20"/>
              <a:t>2024</a:t>
            </a:r>
            <a:endParaRPr sz="305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063240" marR="5080" indent="-3051175">
              <a:lnSpc>
                <a:spcPct val="100000"/>
              </a:lnSpc>
              <a:spcBef>
                <a:spcPts val="100"/>
              </a:spcBef>
            </a:pPr>
            <a:r>
              <a:rPr dirty="0" sz="3300" spc="-10"/>
              <a:t>Commercially</a:t>
            </a:r>
            <a:r>
              <a:rPr dirty="0" sz="3300" spc="-190"/>
              <a:t> </a:t>
            </a:r>
            <a:r>
              <a:rPr dirty="0" sz="3300" spc="-20"/>
              <a:t>Available</a:t>
            </a:r>
            <a:r>
              <a:rPr dirty="0" sz="3300" spc="-80"/>
              <a:t> </a:t>
            </a:r>
            <a:r>
              <a:rPr dirty="0" sz="3300"/>
              <a:t>Polar</a:t>
            </a:r>
            <a:r>
              <a:rPr dirty="0" sz="3300" spc="-110"/>
              <a:t> </a:t>
            </a:r>
            <a:r>
              <a:rPr dirty="0" sz="3300" spc="-10"/>
              <a:t>Icebreaker (CAPI)</a:t>
            </a:r>
            <a:endParaRPr sz="3300"/>
          </a:p>
        </p:txBody>
      </p:sp>
      <p:sp>
        <p:nvSpPr>
          <p:cNvPr id="3" name="object 3" descr=""/>
          <p:cNvSpPr/>
          <p:nvPr/>
        </p:nvSpPr>
        <p:spPr>
          <a:xfrm>
            <a:off x="18288" y="1652016"/>
            <a:ext cx="10031095" cy="236220"/>
          </a:xfrm>
          <a:custGeom>
            <a:avLst/>
            <a:gdLst/>
            <a:ahLst/>
            <a:cxnLst/>
            <a:rect l="l" t="t" r="r" b="b"/>
            <a:pathLst>
              <a:path w="10031095" h="236219">
                <a:moveTo>
                  <a:pt x="0" y="0"/>
                </a:moveTo>
                <a:lnTo>
                  <a:pt x="10030968" y="0"/>
                </a:lnTo>
                <a:lnTo>
                  <a:pt x="10030968" y="236220"/>
                </a:lnTo>
                <a:lnTo>
                  <a:pt x="0" y="236220"/>
                </a:lnTo>
                <a:lnTo>
                  <a:pt x="0" y="0"/>
                </a:lnTo>
                <a:close/>
              </a:path>
            </a:pathLst>
          </a:custGeom>
          <a:ln w="10668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548076" y="1536689"/>
            <a:ext cx="8755380" cy="5808980"/>
          </a:xfrm>
          <a:prstGeom prst="rect">
            <a:avLst/>
          </a:prstGeom>
        </p:spPr>
        <p:txBody>
          <a:bodyPr wrap="square" lIns="0" tIns="628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95"/>
              </a:spcBef>
            </a:pPr>
            <a:r>
              <a:rPr dirty="0" u="sng" sz="2200" spc="-10" b="1">
                <a:solidFill>
                  <a:srgbClr val="16365D"/>
                </a:solidFill>
                <a:uFill>
                  <a:solidFill>
                    <a:srgbClr val="16365D"/>
                  </a:solidFill>
                </a:uFill>
                <a:latin typeface="Times New Roman"/>
                <a:cs typeface="Times New Roman"/>
              </a:rPr>
              <a:t>FY24</a:t>
            </a:r>
            <a:r>
              <a:rPr dirty="0" u="sng" sz="2200" spc="-120" b="1">
                <a:solidFill>
                  <a:srgbClr val="16365D"/>
                </a:solidFill>
                <a:uFill>
                  <a:solidFill>
                    <a:srgbClr val="16365D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2200" spc="-10" b="1">
                <a:solidFill>
                  <a:srgbClr val="16365D"/>
                </a:solidFill>
                <a:uFill>
                  <a:solidFill>
                    <a:srgbClr val="16365D"/>
                  </a:solidFill>
                </a:uFill>
                <a:latin typeface="Times New Roman"/>
                <a:cs typeface="Times New Roman"/>
              </a:rPr>
              <a:t>Appropriation</a:t>
            </a:r>
            <a:endParaRPr sz="2200">
              <a:latin typeface="Times New Roman"/>
              <a:cs typeface="Times New Roman"/>
            </a:endParaRPr>
          </a:p>
          <a:p>
            <a:pPr marL="390525" indent="-377825">
              <a:lnSpc>
                <a:spcPct val="100000"/>
              </a:lnSpc>
              <a:spcBef>
                <a:spcPts val="395"/>
              </a:spcBef>
              <a:buSzPct val="88636"/>
              <a:buFont typeface="Arial"/>
              <a:buChar char="•"/>
              <a:tabLst>
                <a:tab pos="390525" algn="l"/>
              </a:tabLst>
            </a:pPr>
            <a:r>
              <a:rPr dirty="0" sz="2200">
                <a:latin typeface="Times New Roman"/>
                <a:cs typeface="Times New Roman"/>
              </a:rPr>
              <a:t>CG</a:t>
            </a:r>
            <a:r>
              <a:rPr dirty="0" sz="2200" spc="-50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received</a:t>
            </a:r>
            <a:r>
              <a:rPr dirty="0" sz="2200" spc="-40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funding</a:t>
            </a:r>
            <a:r>
              <a:rPr dirty="0" sz="2200" spc="-80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to</a:t>
            </a:r>
            <a:r>
              <a:rPr dirty="0" sz="2200" spc="-45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procure</a:t>
            </a:r>
            <a:r>
              <a:rPr dirty="0" sz="2200" spc="-45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the</a:t>
            </a:r>
            <a:r>
              <a:rPr dirty="0" sz="2200" spc="-50">
                <a:latin typeface="Times New Roman"/>
                <a:cs typeface="Times New Roman"/>
              </a:rPr>
              <a:t> </a:t>
            </a:r>
            <a:r>
              <a:rPr dirty="0" sz="2200" spc="-20">
                <a:latin typeface="Times New Roman"/>
                <a:cs typeface="Times New Roman"/>
              </a:rPr>
              <a:t>CAPI</a:t>
            </a:r>
            <a:endParaRPr sz="2200">
              <a:latin typeface="Times New Roman"/>
              <a:cs typeface="Times New Roman"/>
            </a:endParaRPr>
          </a:p>
          <a:p>
            <a:pPr marL="390525" indent="-377825">
              <a:lnSpc>
                <a:spcPct val="100000"/>
              </a:lnSpc>
              <a:spcBef>
                <a:spcPts val="395"/>
              </a:spcBef>
              <a:buSzPct val="88636"/>
              <a:buFont typeface="Arial"/>
              <a:buChar char="•"/>
              <a:tabLst>
                <a:tab pos="390525" algn="l"/>
              </a:tabLst>
            </a:pPr>
            <a:r>
              <a:rPr dirty="0" sz="2200">
                <a:latin typeface="Times New Roman"/>
                <a:cs typeface="Times New Roman"/>
              </a:rPr>
              <a:t>Received</a:t>
            </a:r>
            <a:r>
              <a:rPr dirty="0" sz="2200" spc="-45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funding</a:t>
            </a:r>
            <a:r>
              <a:rPr dirty="0" sz="2200" spc="-85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for</a:t>
            </a:r>
            <a:r>
              <a:rPr dirty="0" sz="2200" spc="-65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initial</a:t>
            </a:r>
            <a:r>
              <a:rPr dirty="0" sz="2200" spc="-80">
                <a:latin typeface="Times New Roman"/>
                <a:cs typeface="Times New Roman"/>
              </a:rPr>
              <a:t> </a:t>
            </a:r>
            <a:r>
              <a:rPr dirty="0" sz="2200" spc="-20">
                <a:latin typeface="Times New Roman"/>
                <a:cs typeface="Times New Roman"/>
              </a:rPr>
              <a:t>crew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900"/>
              </a:spcBef>
              <a:buFont typeface="Arial"/>
              <a:buChar char="•"/>
            </a:pP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u="sng" sz="2200" b="1">
                <a:solidFill>
                  <a:srgbClr val="16365D"/>
                </a:solidFill>
                <a:uFill>
                  <a:solidFill>
                    <a:srgbClr val="16365D"/>
                  </a:solidFill>
                </a:uFill>
                <a:latin typeface="Times New Roman"/>
                <a:cs typeface="Times New Roman"/>
              </a:rPr>
              <a:t>Initial</a:t>
            </a:r>
            <a:r>
              <a:rPr dirty="0" u="sng" sz="2200" spc="-95" b="1">
                <a:solidFill>
                  <a:srgbClr val="16365D"/>
                </a:solidFill>
                <a:uFill>
                  <a:solidFill>
                    <a:srgbClr val="16365D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2200" spc="-20" b="1">
                <a:solidFill>
                  <a:srgbClr val="16365D"/>
                </a:solidFill>
                <a:uFill>
                  <a:solidFill>
                    <a:srgbClr val="16365D"/>
                  </a:solidFill>
                </a:uFill>
                <a:latin typeface="Times New Roman"/>
                <a:cs typeface="Times New Roman"/>
              </a:rPr>
              <a:t>Crew</a:t>
            </a:r>
            <a:endParaRPr sz="2200">
              <a:latin typeface="Times New Roman"/>
              <a:cs typeface="Times New Roman"/>
            </a:endParaRPr>
          </a:p>
          <a:p>
            <a:pPr marL="390525" indent="-377825">
              <a:lnSpc>
                <a:spcPct val="100000"/>
              </a:lnSpc>
              <a:spcBef>
                <a:spcPts val="395"/>
              </a:spcBef>
              <a:buSzPct val="88636"/>
              <a:buFont typeface="Arial"/>
              <a:buChar char="•"/>
              <a:tabLst>
                <a:tab pos="390525" algn="l"/>
              </a:tabLst>
            </a:pPr>
            <a:r>
              <a:rPr dirty="0" sz="2200">
                <a:latin typeface="Times New Roman"/>
                <a:cs typeface="Times New Roman"/>
              </a:rPr>
              <a:t>12</a:t>
            </a:r>
            <a:r>
              <a:rPr dirty="0" sz="2200" spc="-90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military</a:t>
            </a:r>
            <a:r>
              <a:rPr dirty="0" sz="2200" spc="-90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personnel</a:t>
            </a:r>
            <a:r>
              <a:rPr dirty="0" sz="2200" spc="-85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reporting</a:t>
            </a:r>
            <a:r>
              <a:rPr dirty="0" sz="2200" spc="-105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summer</a:t>
            </a:r>
            <a:r>
              <a:rPr dirty="0" sz="2200" spc="-55">
                <a:latin typeface="Times New Roman"/>
                <a:cs typeface="Times New Roman"/>
              </a:rPr>
              <a:t> </a:t>
            </a:r>
            <a:r>
              <a:rPr dirty="0" sz="2200" spc="-20">
                <a:latin typeface="Times New Roman"/>
                <a:cs typeface="Times New Roman"/>
              </a:rPr>
              <a:t>2025</a:t>
            </a:r>
            <a:endParaRPr sz="2200">
              <a:latin typeface="Times New Roman"/>
              <a:cs typeface="Times New Roman"/>
            </a:endParaRPr>
          </a:p>
          <a:p>
            <a:pPr marL="390525" indent="-377825">
              <a:lnSpc>
                <a:spcPct val="100000"/>
              </a:lnSpc>
              <a:spcBef>
                <a:spcPts val="395"/>
              </a:spcBef>
              <a:buSzPct val="88636"/>
              <a:buFont typeface="Arial"/>
              <a:buChar char="•"/>
              <a:tabLst>
                <a:tab pos="390525" algn="l"/>
              </a:tabLst>
            </a:pPr>
            <a:r>
              <a:rPr dirty="0" sz="2200">
                <a:latin typeface="Times New Roman"/>
                <a:cs typeface="Times New Roman"/>
              </a:rPr>
              <a:t>2</a:t>
            </a:r>
            <a:r>
              <a:rPr dirty="0" sz="2200" spc="-45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civilian</a:t>
            </a:r>
            <a:r>
              <a:rPr dirty="0" sz="2200" spc="-65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positions</a:t>
            </a:r>
            <a:r>
              <a:rPr dirty="0" sz="2200" spc="-80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to</a:t>
            </a:r>
            <a:r>
              <a:rPr dirty="0" sz="2200" spc="-45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support</a:t>
            </a:r>
            <a:r>
              <a:rPr dirty="0" sz="2200" spc="-60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the</a:t>
            </a:r>
            <a:r>
              <a:rPr dirty="0" sz="2200" spc="-50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program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900"/>
              </a:spcBef>
              <a:buFont typeface="Arial"/>
              <a:buChar char="•"/>
            </a:pP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u="sng" sz="2200" spc="-10" b="1">
                <a:solidFill>
                  <a:srgbClr val="16365D"/>
                </a:solidFill>
                <a:uFill>
                  <a:solidFill>
                    <a:srgbClr val="16365D"/>
                  </a:solidFill>
                </a:uFill>
                <a:latin typeface="Times New Roman"/>
                <a:cs typeface="Times New Roman"/>
              </a:rPr>
              <a:t>Acquisition</a:t>
            </a:r>
            <a:r>
              <a:rPr dirty="0" u="sng" sz="2200" spc="-60" b="1">
                <a:solidFill>
                  <a:srgbClr val="16365D"/>
                </a:solidFill>
                <a:uFill>
                  <a:solidFill>
                    <a:srgbClr val="16365D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2200" spc="-10" b="1">
                <a:solidFill>
                  <a:srgbClr val="16365D"/>
                </a:solidFill>
                <a:uFill>
                  <a:solidFill>
                    <a:srgbClr val="16365D"/>
                  </a:solidFill>
                </a:uFill>
                <a:latin typeface="Times New Roman"/>
                <a:cs typeface="Times New Roman"/>
              </a:rPr>
              <a:t>Timeline</a:t>
            </a:r>
            <a:endParaRPr sz="2200">
              <a:latin typeface="Times New Roman"/>
              <a:cs typeface="Times New Roman"/>
            </a:endParaRPr>
          </a:p>
          <a:p>
            <a:pPr marL="390525" marR="5080" indent="-378460">
              <a:lnSpc>
                <a:spcPct val="114999"/>
              </a:lnSpc>
              <a:buSzPct val="88636"/>
              <a:buFont typeface="Arial"/>
              <a:buChar char="•"/>
              <a:tabLst>
                <a:tab pos="390525" algn="l"/>
              </a:tabLst>
            </a:pPr>
            <a:r>
              <a:rPr dirty="0" sz="2200" i="1">
                <a:latin typeface="Times New Roman"/>
                <a:cs typeface="Times New Roman"/>
              </a:rPr>
              <a:t>01</a:t>
            </a:r>
            <a:r>
              <a:rPr dirty="0" sz="2200" spc="-45" i="1">
                <a:latin typeface="Times New Roman"/>
                <a:cs typeface="Times New Roman"/>
              </a:rPr>
              <a:t> </a:t>
            </a:r>
            <a:r>
              <a:rPr dirty="0" sz="2200" spc="-10" i="1">
                <a:latin typeface="Times New Roman"/>
                <a:cs typeface="Times New Roman"/>
              </a:rPr>
              <a:t>March</a:t>
            </a:r>
            <a:r>
              <a:rPr dirty="0" sz="2200" spc="-45" i="1">
                <a:latin typeface="Times New Roman"/>
                <a:cs typeface="Times New Roman"/>
              </a:rPr>
              <a:t> </a:t>
            </a:r>
            <a:r>
              <a:rPr dirty="0" sz="2200" i="1">
                <a:latin typeface="Times New Roman"/>
                <a:cs typeface="Times New Roman"/>
              </a:rPr>
              <a:t>2024</a:t>
            </a:r>
            <a:r>
              <a:rPr dirty="0" sz="2200" spc="-50" i="1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–</a:t>
            </a:r>
            <a:r>
              <a:rPr dirty="0" sz="2200" spc="-40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Notice</a:t>
            </a:r>
            <a:r>
              <a:rPr dirty="0" sz="2200" spc="-30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of</a:t>
            </a:r>
            <a:r>
              <a:rPr dirty="0" sz="2200" spc="-50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Intent</a:t>
            </a:r>
            <a:r>
              <a:rPr dirty="0" sz="2200" spc="-60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to</a:t>
            </a:r>
            <a:r>
              <a:rPr dirty="0" sz="2200" spc="-40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sole</a:t>
            </a:r>
            <a:r>
              <a:rPr dirty="0" sz="2200" spc="-50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source</a:t>
            </a:r>
            <a:r>
              <a:rPr dirty="0" sz="2200" spc="-50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CAI</a:t>
            </a:r>
            <a:r>
              <a:rPr dirty="0" sz="2200" spc="-5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from</a:t>
            </a:r>
            <a:r>
              <a:rPr dirty="0" sz="2200" spc="-55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Edison</a:t>
            </a:r>
            <a:r>
              <a:rPr dirty="0" sz="2200" spc="-65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Chouest released</a:t>
            </a:r>
            <a:endParaRPr sz="2200">
              <a:latin typeface="Times New Roman"/>
              <a:cs typeface="Times New Roman"/>
            </a:endParaRPr>
          </a:p>
          <a:p>
            <a:pPr marL="390525" indent="-377825">
              <a:lnSpc>
                <a:spcPct val="100000"/>
              </a:lnSpc>
              <a:spcBef>
                <a:spcPts val="395"/>
              </a:spcBef>
              <a:buSzPct val="88636"/>
              <a:buFont typeface="Arial"/>
              <a:buChar char="•"/>
              <a:tabLst>
                <a:tab pos="390525" algn="l"/>
              </a:tabLst>
            </a:pPr>
            <a:r>
              <a:rPr dirty="0" sz="2200" i="1">
                <a:latin typeface="Times New Roman"/>
                <a:cs typeface="Times New Roman"/>
              </a:rPr>
              <a:t>18</a:t>
            </a:r>
            <a:r>
              <a:rPr dirty="0" sz="2200" spc="-45" i="1">
                <a:latin typeface="Times New Roman"/>
                <a:cs typeface="Times New Roman"/>
              </a:rPr>
              <a:t> </a:t>
            </a:r>
            <a:r>
              <a:rPr dirty="0" sz="2200" spc="-10" i="1">
                <a:latin typeface="Times New Roman"/>
                <a:cs typeface="Times New Roman"/>
              </a:rPr>
              <a:t>March</a:t>
            </a:r>
            <a:r>
              <a:rPr dirty="0" sz="2200" spc="-45" i="1">
                <a:latin typeface="Times New Roman"/>
                <a:cs typeface="Times New Roman"/>
              </a:rPr>
              <a:t> </a:t>
            </a:r>
            <a:r>
              <a:rPr dirty="0" sz="2200" i="1">
                <a:latin typeface="Times New Roman"/>
                <a:cs typeface="Times New Roman"/>
              </a:rPr>
              <a:t>2024</a:t>
            </a:r>
            <a:r>
              <a:rPr dirty="0" sz="2200" spc="-50" i="1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–</a:t>
            </a:r>
            <a:r>
              <a:rPr dirty="0" sz="2200" spc="-40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NOI</a:t>
            </a:r>
            <a:r>
              <a:rPr dirty="0" sz="2200" spc="-10">
                <a:latin typeface="Times New Roman"/>
                <a:cs typeface="Times New Roman"/>
              </a:rPr>
              <a:t> closed</a:t>
            </a:r>
            <a:endParaRPr sz="2200">
              <a:latin typeface="Times New Roman"/>
              <a:cs typeface="Times New Roman"/>
            </a:endParaRPr>
          </a:p>
          <a:p>
            <a:pPr marL="390525" indent="-377825">
              <a:lnSpc>
                <a:spcPct val="100000"/>
              </a:lnSpc>
              <a:spcBef>
                <a:spcPts val="395"/>
              </a:spcBef>
              <a:buSzPct val="88636"/>
              <a:buFont typeface="Arial"/>
              <a:buChar char="•"/>
              <a:tabLst>
                <a:tab pos="390525" algn="l"/>
              </a:tabLst>
            </a:pPr>
            <a:r>
              <a:rPr dirty="0" sz="2200">
                <a:latin typeface="Times New Roman"/>
                <a:cs typeface="Times New Roman"/>
              </a:rPr>
              <a:t>Summer</a:t>
            </a:r>
            <a:r>
              <a:rPr dirty="0" sz="2200" spc="-15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2024</a:t>
            </a:r>
            <a:r>
              <a:rPr dirty="0" sz="2200" spc="-65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–</a:t>
            </a:r>
            <a:r>
              <a:rPr dirty="0" sz="2200" spc="-50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RFP</a:t>
            </a:r>
            <a:r>
              <a:rPr dirty="0" sz="2200" spc="-120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Release</a:t>
            </a:r>
            <a:endParaRPr sz="2200">
              <a:latin typeface="Times New Roman"/>
              <a:cs typeface="Times New Roman"/>
            </a:endParaRPr>
          </a:p>
          <a:p>
            <a:pPr marL="390525" marR="110489" indent="-378460">
              <a:lnSpc>
                <a:spcPct val="114999"/>
              </a:lnSpc>
              <a:buSzPct val="88636"/>
              <a:buFont typeface="Arial"/>
              <a:buChar char="•"/>
              <a:tabLst>
                <a:tab pos="390525" algn="l"/>
              </a:tabLst>
            </a:pPr>
            <a:r>
              <a:rPr dirty="0" sz="2200" spc="-10" i="1">
                <a:latin typeface="Times New Roman"/>
                <a:cs typeface="Times New Roman"/>
              </a:rPr>
              <a:t>18-</a:t>
            </a:r>
            <a:r>
              <a:rPr dirty="0" sz="2200" i="1">
                <a:latin typeface="Times New Roman"/>
                <a:cs typeface="Times New Roman"/>
              </a:rPr>
              <a:t>24</a:t>
            </a:r>
            <a:r>
              <a:rPr dirty="0" sz="2200" spc="-65" i="1">
                <a:latin typeface="Times New Roman"/>
                <a:cs typeface="Times New Roman"/>
              </a:rPr>
              <a:t> </a:t>
            </a:r>
            <a:r>
              <a:rPr dirty="0" sz="2200" i="1">
                <a:latin typeface="Times New Roman"/>
                <a:cs typeface="Times New Roman"/>
              </a:rPr>
              <a:t>months</a:t>
            </a:r>
            <a:r>
              <a:rPr dirty="0" sz="2200" spc="-55" i="1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–</a:t>
            </a:r>
            <a:r>
              <a:rPr dirty="0" sz="2200" spc="-45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*Notional*</a:t>
            </a:r>
            <a:r>
              <a:rPr dirty="0" sz="2200" spc="-65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timeline</a:t>
            </a:r>
            <a:r>
              <a:rPr dirty="0" sz="2200" spc="-50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for</a:t>
            </a:r>
            <a:r>
              <a:rPr dirty="0" sz="2200" spc="-50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the</a:t>
            </a:r>
            <a:r>
              <a:rPr dirty="0" sz="2200" spc="-50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CG</a:t>
            </a:r>
            <a:r>
              <a:rPr dirty="0" sz="2200" spc="-30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to</a:t>
            </a:r>
            <a:r>
              <a:rPr dirty="0" sz="2200" spc="-65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purchase,</a:t>
            </a:r>
            <a:r>
              <a:rPr dirty="0" sz="2200" spc="-20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take</a:t>
            </a:r>
            <a:r>
              <a:rPr dirty="0" sz="2200" spc="-55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delivery </a:t>
            </a:r>
            <a:r>
              <a:rPr dirty="0" sz="2200">
                <a:latin typeface="Times New Roman"/>
                <a:cs typeface="Times New Roman"/>
              </a:rPr>
              <a:t>of,</a:t>
            </a:r>
            <a:r>
              <a:rPr dirty="0" sz="2200" spc="-75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outfit,</a:t>
            </a:r>
            <a:r>
              <a:rPr dirty="0" sz="2200" spc="-90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and</a:t>
            </a:r>
            <a:r>
              <a:rPr dirty="0" sz="2200" spc="-55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commence</a:t>
            </a:r>
            <a:r>
              <a:rPr dirty="0" sz="2200" spc="-40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operations</a:t>
            </a:r>
            <a:r>
              <a:rPr dirty="0" sz="2200" spc="-75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of</a:t>
            </a:r>
            <a:r>
              <a:rPr dirty="0" sz="2200" spc="-60">
                <a:latin typeface="Times New Roman"/>
                <a:cs typeface="Times New Roman"/>
              </a:rPr>
              <a:t> </a:t>
            </a:r>
            <a:r>
              <a:rPr dirty="0" sz="2200" spc="-20">
                <a:latin typeface="Times New Roman"/>
                <a:cs typeface="Times New Roman"/>
              </a:rPr>
              <a:t>CAPI</a:t>
            </a:r>
            <a:endParaRPr sz="2200">
              <a:latin typeface="Times New Roman"/>
              <a:cs typeface="Times New Roman"/>
            </a:endParaRPr>
          </a:p>
        </p:txBody>
      </p:sp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766559" y="2563367"/>
            <a:ext cx="3105911" cy="210769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61897" rIns="0" bIns="0" rtlCol="0" vert="horz">
            <a:spAutoFit/>
          </a:bodyPr>
          <a:lstStyle/>
          <a:p>
            <a:pPr marL="165227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Polar</a:t>
            </a:r>
            <a:r>
              <a:rPr dirty="0" spc="-290"/>
              <a:t> </a:t>
            </a:r>
            <a:r>
              <a:rPr dirty="0" spc="-10"/>
              <a:t>Acquisitions</a:t>
            </a:r>
          </a:p>
        </p:txBody>
      </p:sp>
      <p:sp>
        <p:nvSpPr>
          <p:cNvPr id="3" name="object 3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965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60"/>
              </a:spcBef>
            </a:pPr>
            <a:r>
              <a:rPr dirty="0"/>
              <a:t>Arctic</a:t>
            </a:r>
            <a:r>
              <a:rPr dirty="0" spc="-95"/>
              <a:t> </a:t>
            </a:r>
            <a:r>
              <a:rPr dirty="0"/>
              <a:t>Surface</a:t>
            </a:r>
            <a:r>
              <a:rPr dirty="0" spc="-105"/>
              <a:t> </a:t>
            </a:r>
            <a:r>
              <a:rPr dirty="0"/>
              <a:t>Capability</a:t>
            </a:r>
            <a:r>
              <a:rPr dirty="0" spc="-100"/>
              <a:t> </a:t>
            </a:r>
            <a:r>
              <a:rPr dirty="0" spc="-10"/>
              <a:t>(ASC)</a:t>
            </a:r>
          </a:p>
          <a:p>
            <a:pPr marL="390525" indent="-377825">
              <a:lnSpc>
                <a:spcPct val="100000"/>
              </a:lnSpc>
              <a:spcBef>
                <a:spcPts val="660"/>
              </a:spcBef>
              <a:buSzPct val="88636"/>
              <a:buFont typeface="Arial"/>
              <a:buChar char="•"/>
              <a:tabLst>
                <a:tab pos="390525" algn="l"/>
              </a:tabLst>
            </a:pPr>
            <a:r>
              <a:rPr dirty="0" u="none" b="0">
                <a:solidFill>
                  <a:srgbClr val="000000"/>
                </a:solidFill>
                <a:latin typeface="Times New Roman"/>
                <a:cs typeface="Times New Roman"/>
              </a:rPr>
              <a:t>Notionally</a:t>
            </a:r>
            <a:r>
              <a:rPr dirty="0" u="none" spc="-135" b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u="none" b="0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  <a:r>
              <a:rPr dirty="0" u="none" spc="-140" b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u="none" b="0">
                <a:solidFill>
                  <a:srgbClr val="000000"/>
                </a:solidFill>
                <a:latin typeface="Times New Roman"/>
                <a:cs typeface="Times New Roman"/>
              </a:rPr>
              <a:t>Arctic</a:t>
            </a:r>
            <a:r>
              <a:rPr dirty="0" u="none" spc="-75" b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u="none" b="0">
                <a:solidFill>
                  <a:srgbClr val="000000"/>
                </a:solidFill>
                <a:latin typeface="Times New Roman"/>
                <a:cs typeface="Times New Roman"/>
              </a:rPr>
              <a:t>Security</a:t>
            </a:r>
            <a:r>
              <a:rPr dirty="0" u="none" spc="-85" b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u="none" spc="-10" b="0">
                <a:solidFill>
                  <a:srgbClr val="000000"/>
                </a:solidFill>
                <a:latin typeface="Times New Roman"/>
                <a:cs typeface="Times New Roman"/>
              </a:rPr>
              <a:t>Cutter</a:t>
            </a:r>
          </a:p>
          <a:p>
            <a:pPr marL="390525" marR="5080" indent="-378460">
              <a:lnSpc>
                <a:spcPct val="125000"/>
              </a:lnSpc>
              <a:buSzPct val="88636"/>
              <a:buFont typeface="Arial"/>
              <a:buChar char="•"/>
              <a:tabLst>
                <a:tab pos="390525" algn="l"/>
              </a:tabLst>
            </a:pPr>
            <a:r>
              <a:rPr dirty="0" u="none" b="0">
                <a:solidFill>
                  <a:srgbClr val="000000"/>
                </a:solidFill>
                <a:latin typeface="Times New Roman"/>
                <a:cs typeface="Times New Roman"/>
              </a:rPr>
              <a:t>Requirements</a:t>
            </a:r>
            <a:r>
              <a:rPr dirty="0" u="none" spc="-40" b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u="none" b="0">
                <a:solidFill>
                  <a:srgbClr val="000000"/>
                </a:solidFill>
                <a:latin typeface="Times New Roman"/>
                <a:cs typeface="Times New Roman"/>
              </a:rPr>
              <a:t>are</a:t>
            </a:r>
            <a:r>
              <a:rPr dirty="0" u="none" spc="-50" b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u="none" b="0">
                <a:solidFill>
                  <a:srgbClr val="000000"/>
                </a:solidFill>
                <a:latin typeface="Times New Roman"/>
                <a:cs typeface="Times New Roman"/>
              </a:rPr>
              <a:t>in</a:t>
            </a:r>
            <a:r>
              <a:rPr dirty="0" u="none" spc="-40" b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u="none" b="0">
                <a:solidFill>
                  <a:srgbClr val="000000"/>
                </a:solidFill>
                <a:latin typeface="Times New Roman"/>
                <a:cs typeface="Times New Roman"/>
              </a:rPr>
              <a:t>development</a:t>
            </a:r>
            <a:r>
              <a:rPr dirty="0" u="none" spc="-40" b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u="none" b="0">
                <a:solidFill>
                  <a:srgbClr val="000000"/>
                </a:solidFill>
                <a:latin typeface="Times New Roman"/>
                <a:cs typeface="Times New Roman"/>
              </a:rPr>
              <a:t>with</a:t>
            </a:r>
            <a:r>
              <a:rPr dirty="0" u="none" spc="-45" b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u="none" b="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dirty="0" u="none" spc="-45" b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u="none" b="0">
                <a:solidFill>
                  <a:srgbClr val="000000"/>
                </a:solidFill>
                <a:latin typeface="Times New Roman"/>
                <a:cs typeface="Times New Roman"/>
              </a:rPr>
              <a:t>CG</a:t>
            </a:r>
            <a:r>
              <a:rPr dirty="0" u="none" spc="-50" b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u="none" b="0">
                <a:solidFill>
                  <a:srgbClr val="000000"/>
                </a:solidFill>
                <a:latin typeface="Times New Roman"/>
                <a:cs typeface="Times New Roman"/>
              </a:rPr>
              <a:t>in</a:t>
            </a:r>
            <a:r>
              <a:rPr dirty="0" u="none" spc="-45" b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u="none" spc="-10" b="0">
                <a:solidFill>
                  <a:srgbClr val="000000"/>
                </a:solidFill>
                <a:latin typeface="Times New Roman"/>
                <a:cs typeface="Times New Roman"/>
              </a:rPr>
              <a:t>anticipation</a:t>
            </a:r>
            <a:r>
              <a:rPr dirty="0" u="none" spc="-60" b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u="none" b="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dirty="0" u="none" spc="-45" b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u="none" b="0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r>
              <a:rPr dirty="0" u="none" spc="-50" b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u="none" spc="-10" b="0">
                <a:solidFill>
                  <a:srgbClr val="000000"/>
                </a:solidFill>
                <a:latin typeface="Times New Roman"/>
                <a:cs typeface="Times New Roman"/>
              </a:rPr>
              <a:t>future acquisition</a:t>
            </a:r>
          </a:p>
          <a:p>
            <a:pPr>
              <a:lnSpc>
                <a:spcPct val="100000"/>
              </a:lnSpc>
              <a:spcBef>
                <a:spcPts val="765"/>
              </a:spcBef>
              <a:buFont typeface="Arial"/>
              <a:buChar char="•"/>
            </a:p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Polar</a:t>
            </a:r>
            <a:r>
              <a:rPr dirty="0" spc="-125"/>
              <a:t> </a:t>
            </a:r>
            <a:r>
              <a:rPr dirty="0"/>
              <a:t>Security</a:t>
            </a:r>
            <a:r>
              <a:rPr dirty="0" spc="-60"/>
              <a:t> </a:t>
            </a:r>
            <a:r>
              <a:rPr dirty="0"/>
              <a:t>Cutter</a:t>
            </a:r>
            <a:r>
              <a:rPr dirty="0" spc="-125"/>
              <a:t> </a:t>
            </a:r>
            <a:r>
              <a:rPr dirty="0" spc="-20"/>
              <a:t>(PSC)</a:t>
            </a:r>
          </a:p>
          <a:p>
            <a:pPr marL="390525" indent="-377825">
              <a:lnSpc>
                <a:spcPct val="100000"/>
              </a:lnSpc>
              <a:spcBef>
                <a:spcPts val="660"/>
              </a:spcBef>
              <a:buSzPct val="88636"/>
              <a:buFont typeface="Arial"/>
              <a:buChar char="•"/>
              <a:tabLst>
                <a:tab pos="390525" algn="l"/>
              </a:tabLst>
            </a:pPr>
            <a:r>
              <a:rPr dirty="0" u="none" b="0">
                <a:solidFill>
                  <a:srgbClr val="000000"/>
                </a:solidFill>
                <a:latin typeface="Times New Roman"/>
                <a:cs typeface="Times New Roman"/>
              </a:rPr>
              <a:t>Final</a:t>
            </a:r>
            <a:r>
              <a:rPr dirty="0" u="none" spc="-65" b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u="none" b="0">
                <a:solidFill>
                  <a:srgbClr val="000000"/>
                </a:solidFill>
                <a:latin typeface="Times New Roman"/>
                <a:cs typeface="Times New Roman"/>
              </a:rPr>
              <a:t>Critical</a:t>
            </a:r>
            <a:r>
              <a:rPr dirty="0" u="none" spc="-75" b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u="none" b="0">
                <a:solidFill>
                  <a:srgbClr val="000000"/>
                </a:solidFill>
                <a:latin typeface="Times New Roman"/>
                <a:cs typeface="Times New Roman"/>
              </a:rPr>
              <a:t>Design</a:t>
            </a:r>
            <a:r>
              <a:rPr dirty="0" u="none" spc="-65" b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u="none" b="0">
                <a:solidFill>
                  <a:srgbClr val="000000"/>
                </a:solidFill>
                <a:latin typeface="Times New Roman"/>
                <a:cs typeface="Times New Roman"/>
              </a:rPr>
              <a:t>Review</a:t>
            </a:r>
            <a:r>
              <a:rPr dirty="0" u="none" spc="-50" b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u="none" b="0">
                <a:solidFill>
                  <a:srgbClr val="000000"/>
                </a:solidFill>
                <a:latin typeface="Times New Roman"/>
                <a:cs typeface="Times New Roman"/>
              </a:rPr>
              <a:t>(FCDR)</a:t>
            </a:r>
            <a:r>
              <a:rPr dirty="0" u="none" spc="-30" b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u="none" b="0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  <a:r>
              <a:rPr dirty="0" u="none" spc="-80" b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u="none" b="0">
                <a:solidFill>
                  <a:srgbClr val="000000"/>
                </a:solidFill>
                <a:latin typeface="Times New Roman"/>
                <a:cs typeface="Times New Roman"/>
              </a:rPr>
              <a:t>scheduled</a:t>
            </a:r>
            <a:r>
              <a:rPr dirty="0" u="none" spc="-65" b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u="none" b="0">
                <a:solidFill>
                  <a:srgbClr val="000000"/>
                </a:solidFill>
                <a:latin typeface="Times New Roman"/>
                <a:cs typeface="Times New Roman"/>
              </a:rPr>
              <a:t>for</a:t>
            </a:r>
            <a:r>
              <a:rPr dirty="0" u="none" spc="-70" b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u="none" b="0">
                <a:solidFill>
                  <a:srgbClr val="000000"/>
                </a:solidFill>
                <a:latin typeface="Times New Roman"/>
                <a:cs typeface="Times New Roman"/>
              </a:rPr>
              <a:t>September</a:t>
            </a:r>
            <a:r>
              <a:rPr dirty="0" u="none" spc="-55" b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u="none" spc="-20" b="0">
                <a:solidFill>
                  <a:srgbClr val="000000"/>
                </a:solidFill>
                <a:latin typeface="Times New Roman"/>
                <a:cs typeface="Times New Roman"/>
              </a:rPr>
              <a:t>2024</a:t>
            </a:r>
          </a:p>
          <a:p>
            <a:pPr marL="390525" indent="-377825">
              <a:lnSpc>
                <a:spcPct val="100000"/>
              </a:lnSpc>
              <a:spcBef>
                <a:spcPts val="660"/>
              </a:spcBef>
              <a:buSzPct val="88636"/>
              <a:buFont typeface="Arial"/>
              <a:buChar char="•"/>
              <a:tabLst>
                <a:tab pos="390525" algn="l"/>
              </a:tabLst>
            </a:pPr>
            <a:r>
              <a:rPr dirty="0" u="none" b="0">
                <a:solidFill>
                  <a:srgbClr val="000000"/>
                </a:solidFill>
                <a:latin typeface="Times New Roman"/>
                <a:cs typeface="Times New Roman"/>
              </a:rPr>
              <a:t>Earliest</a:t>
            </a:r>
            <a:r>
              <a:rPr dirty="0" u="none" spc="-114" b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u="none" b="0">
                <a:solidFill>
                  <a:srgbClr val="000000"/>
                </a:solidFill>
                <a:latin typeface="Times New Roman"/>
                <a:cs typeface="Times New Roman"/>
              </a:rPr>
              <a:t>delivery</a:t>
            </a:r>
            <a:r>
              <a:rPr dirty="0" u="none" spc="-95" b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u="none" b="0">
                <a:solidFill>
                  <a:srgbClr val="000000"/>
                </a:solidFill>
                <a:latin typeface="Times New Roman"/>
                <a:cs typeface="Times New Roman"/>
              </a:rPr>
              <a:t>estimated</a:t>
            </a:r>
            <a:r>
              <a:rPr dirty="0" u="none" spc="-100" b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u="none" spc="-20" b="0">
                <a:solidFill>
                  <a:srgbClr val="000000"/>
                </a:solidFill>
                <a:latin typeface="Times New Roman"/>
                <a:cs typeface="Times New Roman"/>
              </a:rPr>
              <a:t>2029</a:t>
            </a:r>
          </a:p>
          <a:p>
            <a:pPr marL="390525" indent="-377825">
              <a:lnSpc>
                <a:spcPct val="100000"/>
              </a:lnSpc>
              <a:spcBef>
                <a:spcPts val="660"/>
              </a:spcBef>
              <a:buSzPct val="88636"/>
              <a:buFont typeface="Arial"/>
              <a:buChar char="•"/>
              <a:tabLst>
                <a:tab pos="390525" algn="l"/>
              </a:tabLst>
            </a:pPr>
            <a:r>
              <a:rPr dirty="0" u="none" b="0">
                <a:solidFill>
                  <a:srgbClr val="000000"/>
                </a:solidFill>
                <a:latin typeface="Times New Roman"/>
                <a:cs typeface="Times New Roman"/>
              </a:rPr>
              <a:t>Primary</a:t>
            </a:r>
            <a:r>
              <a:rPr dirty="0" u="none" spc="-80" b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u="none" spc="-10" b="0">
                <a:solidFill>
                  <a:srgbClr val="000000"/>
                </a:solidFill>
                <a:latin typeface="Times New Roman"/>
                <a:cs typeface="Times New Roman"/>
              </a:rPr>
              <a:t>operational</a:t>
            </a:r>
            <a:r>
              <a:rPr dirty="0" u="none" spc="-95" b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u="none" b="0">
                <a:solidFill>
                  <a:srgbClr val="000000"/>
                </a:solidFill>
                <a:latin typeface="Times New Roman"/>
                <a:cs typeface="Times New Roman"/>
              </a:rPr>
              <a:t>area</a:t>
            </a:r>
            <a:r>
              <a:rPr dirty="0" u="none" spc="-45" b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u="none" b="0">
                <a:solidFill>
                  <a:srgbClr val="000000"/>
                </a:solidFill>
                <a:latin typeface="Times New Roman"/>
                <a:cs typeface="Times New Roman"/>
              </a:rPr>
              <a:t>following</a:t>
            </a:r>
            <a:r>
              <a:rPr dirty="0" u="none" spc="-75" b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u="none" b="0">
                <a:solidFill>
                  <a:srgbClr val="000000"/>
                </a:solidFill>
                <a:latin typeface="Times New Roman"/>
                <a:cs typeface="Times New Roman"/>
              </a:rPr>
              <a:t>delivery</a:t>
            </a:r>
            <a:r>
              <a:rPr dirty="0" u="none" spc="-75" b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u="none" b="0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  <a:r>
              <a:rPr dirty="0" u="none" spc="-140" b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u="none" spc="-10" b="0">
                <a:solidFill>
                  <a:srgbClr val="000000"/>
                </a:solidFill>
                <a:latin typeface="Times New Roman"/>
                <a:cs typeface="Times New Roman"/>
              </a:rPr>
              <a:t>Antarctic</a:t>
            </a: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38856" y="5376671"/>
            <a:ext cx="3890772" cy="210311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72375" y="1544680"/>
            <a:ext cx="3594100" cy="930910"/>
          </a:xfrm>
          <a:prstGeom prst="rect"/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5900" spc="-10"/>
              <a:t>Questions?</a:t>
            </a:r>
            <a:endParaRPr sz="59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McCulla, Christine Carolyn LT USCG COMDT (USA)</dc:creator>
  <dc:title>Microsoft PowerPoint - AICC-Summer24-CCMcCulla-psb</dc:title>
  <dcterms:created xsi:type="dcterms:W3CDTF">2024-06-21T18:32:33Z</dcterms:created>
  <dcterms:modified xsi:type="dcterms:W3CDTF">2024-06-21T18:32:33Z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2024-06-21T00:00:00Z</vt:filetime>
  </property>
  <property fmtid="{D5CDD505-2E9C-101B-9397-08002B2CF9AE}" pid="3" name="LastSaved">
    <vt:filetime>2024-06-21T00:00:00Z</vt:filetime>
  </property>
  <property fmtid="{D5CDD505-2E9C-101B-9397-08002B2CF9AE}" pid="4" name="Producer">
    <vt:lpwstr>Microsoft: Print To PDF</vt:lpwstr>
  </property>
</Properties>
</file>