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 u="sng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 u="sng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4300"/>
            <a:ext cx="10058400" cy="75438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14300"/>
            <a:ext cx="10049256" cy="15514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9902" y="156535"/>
            <a:ext cx="7440930" cy="1035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8076" y="1527487"/>
            <a:ext cx="8498205" cy="3713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 u="sng">
                <a:solidFill>
                  <a:srgbClr val="1636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14300"/>
            <a:ext cx="10058400" cy="7543800"/>
            <a:chOff x="0" y="114300"/>
            <a:chExt cx="10058400" cy="75438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4300"/>
              <a:ext cx="10058400" cy="75438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14300"/>
              <a:ext cx="10049256" cy="1551432"/>
            </a:xfrm>
            <a:prstGeom prst="rect">
              <a:avLst/>
            </a:prstGeom>
          </p:spPr>
        </p:pic>
      </p:grpSp>
      <p:sp>
        <p:nvSpPr>
          <p:cNvPr id="5" name="object 5" descr=""/>
          <p:cNvSpPr txBox="1"/>
          <p:nvPr/>
        </p:nvSpPr>
        <p:spPr>
          <a:xfrm>
            <a:off x="5702807" y="2350007"/>
            <a:ext cx="4067810" cy="4231005"/>
          </a:xfrm>
          <a:prstGeom prst="rect">
            <a:avLst/>
          </a:prstGeom>
          <a:solidFill>
            <a:srgbClr val="FFFFFF"/>
          </a:solidFill>
          <a:ln w="27432">
            <a:solidFill>
              <a:srgbClr val="BF504D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algn="ctr" marL="229870" marR="216535" indent="-5080">
              <a:lnSpc>
                <a:spcPct val="100299"/>
              </a:lnSpc>
              <a:spcBef>
                <a:spcPts val="245"/>
              </a:spcBef>
            </a:pPr>
            <a:r>
              <a:rPr dirty="0" sz="3950" b="1">
                <a:solidFill>
                  <a:srgbClr val="16365D"/>
                </a:solidFill>
                <a:latin typeface="Times New Roman"/>
                <a:cs typeface="Times New Roman"/>
              </a:rPr>
              <a:t>Arctic</a:t>
            </a:r>
            <a:r>
              <a:rPr dirty="0" sz="3950" spc="-70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3950" spc="-10" b="1">
                <a:solidFill>
                  <a:srgbClr val="16365D"/>
                </a:solidFill>
                <a:latin typeface="Times New Roman"/>
                <a:cs typeface="Times New Roman"/>
              </a:rPr>
              <a:t>Surface </a:t>
            </a:r>
            <a:r>
              <a:rPr dirty="0" sz="3950" b="1">
                <a:solidFill>
                  <a:srgbClr val="16365D"/>
                </a:solidFill>
                <a:latin typeface="Times New Roman"/>
                <a:cs typeface="Times New Roman"/>
              </a:rPr>
              <a:t>Program</a:t>
            </a:r>
            <a:r>
              <a:rPr dirty="0" sz="3950" spc="-50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3950" spc="-10" b="1">
                <a:solidFill>
                  <a:srgbClr val="16365D"/>
                </a:solidFill>
                <a:latin typeface="Times New Roman"/>
                <a:cs typeface="Times New Roman"/>
              </a:rPr>
              <a:t>Update</a:t>
            </a:r>
            <a:endParaRPr sz="3950">
              <a:latin typeface="Times New Roman"/>
              <a:cs typeface="Times New Roman"/>
            </a:endParaRPr>
          </a:p>
          <a:p>
            <a:pPr algn="ctr" marL="450850" marR="440055">
              <a:lnSpc>
                <a:spcPct val="100299"/>
              </a:lnSpc>
              <a:spcBef>
                <a:spcPts val="3715"/>
              </a:spcBef>
            </a:pPr>
            <a:r>
              <a:rPr dirty="0" sz="2650" spc="-135" b="1">
                <a:solidFill>
                  <a:srgbClr val="16365D"/>
                </a:solidFill>
                <a:latin typeface="Times New Roman"/>
                <a:cs typeface="Times New Roman"/>
              </a:rPr>
              <a:t>LT</a:t>
            </a:r>
            <a:r>
              <a:rPr dirty="0" sz="2650" spc="-75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650" b="1">
                <a:solidFill>
                  <a:srgbClr val="16365D"/>
                </a:solidFill>
                <a:latin typeface="Times New Roman"/>
                <a:cs typeface="Times New Roman"/>
              </a:rPr>
              <a:t>Christine</a:t>
            </a:r>
            <a:r>
              <a:rPr dirty="0" sz="2650" spc="-130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650" spc="-10" b="1">
                <a:solidFill>
                  <a:srgbClr val="16365D"/>
                </a:solidFill>
                <a:latin typeface="Times New Roman"/>
                <a:cs typeface="Times New Roman"/>
              </a:rPr>
              <a:t>McCulla </a:t>
            </a:r>
            <a:r>
              <a:rPr dirty="0" sz="2200" b="1" i="1">
                <a:solidFill>
                  <a:srgbClr val="16365D"/>
                </a:solidFill>
                <a:latin typeface="Times New Roman"/>
                <a:cs typeface="Times New Roman"/>
              </a:rPr>
              <a:t>Arctic</a:t>
            </a:r>
            <a:r>
              <a:rPr dirty="0" sz="2200" spc="-60" b="1" i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200" b="1" i="1">
                <a:solidFill>
                  <a:srgbClr val="16365D"/>
                </a:solidFill>
                <a:latin typeface="Times New Roman"/>
                <a:cs typeface="Times New Roman"/>
              </a:rPr>
              <a:t>Surface</a:t>
            </a:r>
            <a:r>
              <a:rPr dirty="0" sz="2200" spc="-75" b="1" i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200" spc="-10" b="1" i="1">
                <a:solidFill>
                  <a:srgbClr val="16365D"/>
                </a:solidFill>
                <a:latin typeface="Times New Roman"/>
                <a:cs typeface="Times New Roman"/>
              </a:rPr>
              <a:t>Capabilities</a:t>
            </a:r>
            <a:r>
              <a:rPr dirty="0" sz="2200" spc="-10" b="1" i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200" b="1" i="1">
                <a:solidFill>
                  <a:srgbClr val="16365D"/>
                </a:solidFill>
                <a:latin typeface="Times New Roman"/>
                <a:cs typeface="Times New Roman"/>
              </a:rPr>
              <a:t>Program</a:t>
            </a:r>
            <a:r>
              <a:rPr dirty="0" sz="2200" spc="-75" b="1" i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200" spc="-10" b="1" i="1">
                <a:solidFill>
                  <a:srgbClr val="16365D"/>
                </a:solidFill>
                <a:latin typeface="Times New Roman"/>
                <a:cs typeface="Times New Roman"/>
              </a:rPr>
              <a:t>Manager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2200">
              <a:latin typeface="Times New Roman"/>
              <a:cs typeface="Times New Roman"/>
            </a:endParaRPr>
          </a:p>
          <a:p>
            <a:pPr algn="ctr" marL="387985" marR="379095">
              <a:lnSpc>
                <a:spcPts val="3170"/>
              </a:lnSpc>
            </a:pPr>
            <a:r>
              <a:rPr dirty="0" sz="2650" b="1">
                <a:solidFill>
                  <a:srgbClr val="16365D"/>
                </a:solidFill>
                <a:latin typeface="Times New Roman"/>
                <a:cs typeface="Times New Roman"/>
              </a:rPr>
              <a:t>Office</a:t>
            </a:r>
            <a:r>
              <a:rPr dirty="0" sz="2650" spc="-95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650" b="1">
                <a:solidFill>
                  <a:srgbClr val="16365D"/>
                </a:solidFill>
                <a:latin typeface="Times New Roman"/>
                <a:cs typeface="Times New Roman"/>
              </a:rPr>
              <a:t>of</a:t>
            </a:r>
            <a:r>
              <a:rPr dirty="0" sz="2650" spc="-65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650" b="1">
                <a:solidFill>
                  <a:srgbClr val="16365D"/>
                </a:solidFill>
                <a:latin typeface="Times New Roman"/>
                <a:cs typeface="Times New Roman"/>
              </a:rPr>
              <a:t>Cutter</a:t>
            </a:r>
            <a:r>
              <a:rPr dirty="0" sz="2650" spc="-114" b="1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dirty="0" sz="2650" spc="-10" b="1">
                <a:solidFill>
                  <a:srgbClr val="16365D"/>
                </a:solidFill>
                <a:latin typeface="Times New Roman"/>
                <a:cs typeface="Times New Roman"/>
              </a:rPr>
              <a:t>Forces </a:t>
            </a:r>
            <a:r>
              <a:rPr dirty="0" sz="2650" spc="-30" b="1">
                <a:solidFill>
                  <a:srgbClr val="16365D"/>
                </a:solidFill>
                <a:latin typeface="Times New Roman"/>
                <a:cs typeface="Times New Roman"/>
              </a:rPr>
              <a:t>(CG-</a:t>
            </a:r>
            <a:r>
              <a:rPr dirty="0" sz="2650" spc="-20" b="1">
                <a:solidFill>
                  <a:srgbClr val="16365D"/>
                </a:solidFill>
                <a:latin typeface="Times New Roman"/>
                <a:cs typeface="Times New Roman"/>
              </a:rPr>
              <a:t>751)</a:t>
            </a:r>
            <a:endParaRPr sz="265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" y="1865375"/>
            <a:ext cx="5327903" cy="560679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2074" rIns="0" bIns="0" rtlCol="0" vert="horz">
            <a:spAutoFit/>
          </a:bodyPr>
          <a:lstStyle/>
          <a:p>
            <a:pPr marL="2557145" marR="5080" indent="-2524125">
              <a:lnSpc>
                <a:spcPct val="101000"/>
              </a:lnSpc>
              <a:spcBef>
                <a:spcPts val="95"/>
              </a:spcBef>
            </a:pPr>
            <a:r>
              <a:rPr dirty="0" sz="3050"/>
              <a:t>Arctic</a:t>
            </a:r>
            <a:r>
              <a:rPr dirty="0" sz="3050" spc="40"/>
              <a:t> </a:t>
            </a:r>
            <a:r>
              <a:rPr dirty="0" sz="3050"/>
              <a:t>Icebreaker</a:t>
            </a:r>
            <a:r>
              <a:rPr dirty="0" sz="3050" spc="-60"/>
              <a:t> </a:t>
            </a:r>
            <a:r>
              <a:rPr dirty="0" sz="3050"/>
              <a:t>Coordinating</a:t>
            </a:r>
            <a:r>
              <a:rPr dirty="0" sz="3050" spc="20"/>
              <a:t> </a:t>
            </a:r>
            <a:r>
              <a:rPr dirty="0" sz="3050" spc="-10"/>
              <a:t>Committee </a:t>
            </a:r>
            <a:r>
              <a:rPr dirty="0" sz="3050"/>
              <a:t>26</a:t>
            </a:r>
            <a:r>
              <a:rPr dirty="0" sz="3050" spc="20"/>
              <a:t> </a:t>
            </a:r>
            <a:r>
              <a:rPr dirty="0" sz="3050"/>
              <a:t>June</a:t>
            </a:r>
            <a:r>
              <a:rPr dirty="0" sz="3050" spc="20"/>
              <a:t> </a:t>
            </a:r>
            <a:r>
              <a:rPr dirty="0" sz="3050" spc="-20"/>
              <a:t>2024</a:t>
            </a:r>
            <a:endParaRPr sz="30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063240" marR="5080" indent="-3051175">
              <a:lnSpc>
                <a:spcPct val="100000"/>
              </a:lnSpc>
              <a:spcBef>
                <a:spcPts val="100"/>
              </a:spcBef>
            </a:pPr>
            <a:r>
              <a:rPr dirty="0" sz="3300" spc="-10"/>
              <a:t>Commercially</a:t>
            </a:r>
            <a:r>
              <a:rPr dirty="0" sz="3300" spc="-190"/>
              <a:t> </a:t>
            </a:r>
            <a:r>
              <a:rPr dirty="0" sz="3300" spc="-20"/>
              <a:t>Available</a:t>
            </a:r>
            <a:r>
              <a:rPr dirty="0" sz="3300" spc="-80"/>
              <a:t> </a:t>
            </a:r>
            <a:r>
              <a:rPr dirty="0" sz="3300"/>
              <a:t>Polar</a:t>
            </a:r>
            <a:r>
              <a:rPr dirty="0" sz="3300" spc="-110"/>
              <a:t> </a:t>
            </a:r>
            <a:r>
              <a:rPr dirty="0" sz="3300" spc="-10"/>
              <a:t>Icebreaker (CAPI)</a:t>
            </a:r>
            <a:endParaRPr sz="3300"/>
          </a:p>
        </p:txBody>
      </p:sp>
      <p:sp>
        <p:nvSpPr>
          <p:cNvPr id="3" name="object 3" descr=""/>
          <p:cNvSpPr/>
          <p:nvPr/>
        </p:nvSpPr>
        <p:spPr>
          <a:xfrm>
            <a:off x="18288" y="1652016"/>
            <a:ext cx="10031095" cy="236220"/>
          </a:xfrm>
          <a:custGeom>
            <a:avLst/>
            <a:gdLst/>
            <a:ahLst/>
            <a:cxnLst/>
            <a:rect l="l" t="t" r="r" b="b"/>
            <a:pathLst>
              <a:path w="10031095" h="236219">
                <a:moveTo>
                  <a:pt x="0" y="0"/>
                </a:moveTo>
                <a:lnTo>
                  <a:pt x="10030968" y="0"/>
                </a:lnTo>
                <a:lnTo>
                  <a:pt x="10030968" y="236220"/>
                </a:lnTo>
                <a:lnTo>
                  <a:pt x="0" y="23622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48076" y="1536689"/>
            <a:ext cx="8755380" cy="58089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u="sng" sz="2200" spc="-1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FY24</a:t>
            </a:r>
            <a:r>
              <a:rPr dirty="0" u="sng" sz="2200" spc="-12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200" spc="-1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Appropriation</a:t>
            </a:r>
            <a:endParaRPr sz="220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395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>
                <a:latin typeface="Times New Roman"/>
                <a:cs typeface="Times New Roman"/>
              </a:rPr>
              <a:t>CG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received</a:t>
            </a:r>
            <a:r>
              <a:rPr dirty="0" sz="2200" spc="-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funding</a:t>
            </a:r>
            <a:r>
              <a:rPr dirty="0" sz="2200" spc="-8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to</a:t>
            </a:r>
            <a:r>
              <a:rPr dirty="0" sz="2200" spc="-4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procure</a:t>
            </a:r>
            <a:r>
              <a:rPr dirty="0" sz="2200" spc="-4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the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 spc="-20">
                <a:latin typeface="Times New Roman"/>
                <a:cs typeface="Times New Roman"/>
              </a:rPr>
              <a:t>CAPI</a:t>
            </a:r>
            <a:endParaRPr sz="220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395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>
                <a:latin typeface="Times New Roman"/>
                <a:cs typeface="Times New Roman"/>
              </a:rPr>
              <a:t>Received</a:t>
            </a:r>
            <a:r>
              <a:rPr dirty="0" sz="2200" spc="-4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funding</a:t>
            </a:r>
            <a:r>
              <a:rPr dirty="0" sz="2200" spc="-8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for</a:t>
            </a:r>
            <a:r>
              <a:rPr dirty="0" sz="2200" spc="-6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initial</a:t>
            </a:r>
            <a:r>
              <a:rPr dirty="0" sz="2200" spc="-80">
                <a:latin typeface="Times New Roman"/>
                <a:cs typeface="Times New Roman"/>
              </a:rPr>
              <a:t> </a:t>
            </a:r>
            <a:r>
              <a:rPr dirty="0" sz="2200" spc="-20">
                <a:latin typeface="Times New Roman"/>
                <a:cs typeface="Times New Roman"/>
              </a:rPr>
              <a:t>crew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buFont typeface="Arial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220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Initial</a:t>
            </a:r>
            <a:r>
              <a:rPr dirty="0" u="sng" sz="2200" spc="-95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200" spc="-2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Crew</a:t>
            </a:r>
            <a:endParaRPr sz="220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395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>
                <a:latin typeface="Times New Roman"/>
                <a:cs typeface="Times New Roman"/>
              </a:rPr>
              <a:t>12</a:t>
            </a:r>
            <a:r>
              <a:rPr dirty="0" sz="2200" spc="-9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military</a:t>
            </a:r>
            <a:r>
              <a:rPr dirty="0" sz="2200" spc="-9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personnel</a:t>
            </a:r>
            <a:r>
              <a:rPr dirty="0" sz="2200" spc="-8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reporting</a:t>
            </a:r>
            <a:r>
              <a:rPr dirty="0" sz="2200" spc="-10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summer</a:t>
            </a:r>
            <a:r>
              <a:rPr dirty="0" sz="2200" spc="-55">
                <a:latin typeface="Times New Roman"/>
                <a:cs typeface="Times New Roman"/>
              </a:rPr>
              <a:t> </a:t>
            </a:r>
            <a:r>
              <a:rPr dirty="0" sz="2200" spc="-20">
                <a:latin typeface="Times New Roman"/>
                <a:cs typeface="Times New Roman"/>
              </a:rPr>
              <a:t>2025</a:t>
            </a:r>
            <a:endParaRPr sz="220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395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>
                <a:latin typeface="Times New Roman"/>
                <a:cs typeface="Times New Roman"/>
              </a:rPr>
              <a:t>2</a:t>
            </a:r>
            <a:r>
              <a:rPr dirty="0" sz="2200" spc="-4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civilian</a:t>
            </a:r>
            <a:r>
              <a:rPr dirty="0" sz="2200" spc="-6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positions</a:t>
            </a:r>
            <a:r>
              <a:rPr dirty="0" sz="2200" spc="-8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to</a:t>
            </a:r>
            <a:r>
              <a:rPr dirty="0" sz="2200" spc="-4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support</a:t>
            </a:r>
            <a:r>
              <a:rPr dirty="0" sz="2200" spc="-6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the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program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buFont typeface="Arial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2200" spc="-1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Acquisition</a:t>
            </a:r>
            <a:r>
              <a:rPr dirty="0" u="sng" sz="2200" spc="-6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200" spc="-10" b="1">
                <a:solidFill>
                  <a:srgbClr val="16365D"/>
                </a:solidFill>
                <a:uFill>
                  <a:solidFill>
                    <a:srgbClr val="16365D"/>
                  </a:solidFill>
                </a:uFill>
                <a:latin typeface="Times New Roman"/>
                <a:cs typeface="Times New Roman"/>
              </a:rPr>
              <a:t>Timeline</a:t>
            </a:r>
            <a:endParaRPr sz="2200">
              <a:latin typeface="Times New Roman"/>
              <a:cs typeface="Times New Roman"/>
            </a:endParaRPr>
          </a:p>
          <a:p>
            <a:pPr marL="390525" marR="5080" indent="-378460">
              <a:lnSpc>
                <a:spcPct val="114999"/>
              </a:lnSpc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 i="1">
                <a:latin typeface="Times New Roman"/>
                <a:cs typeface="Times New Roman"/>
              </a:rPr>
              <a:t>01</a:t>
            </a:r>
            <a:r>
              <a:rPr dirty="0" sz="2200" spc="-45" i="1">
                <a:latin typeface="Times New Roman"/>
                <a:cs typeface="Times New Roman"/>
              </a:rPr>
              <a:t> </a:t>
            </a:r>
            <a:r>
              <a:rPr dirty="0" sz="2200" spc="-10" i="1">
                <a:latin typeface="Times New Roman"/>
                <a:cs typeface="Times New Roman"/>
              </a:rPr>
              <a:t>March</a:t>
            </a:r>
            <a:r>
              <a:rPr dirty="0" sz="2200" spc="-45" i="1">
                <a:latin typeface="Times New Roman"/>
                <a:cs typeface="Times New Roman"/>
              </a:rPr>
              <a:t> </a:t>
            </a:r>
            <a:r>
              <a:rPr dirty="0" sz="2200" i="1">
                <a:latin typeface="Times New Roman"/>
                <a:cs typeface="Times New Roman"/>
              </a:rPr>
              <a:t>2024</a:t>
            </a:r>
            <a:r>
              <a:rPr dirty="0" sz="2200" spc="-50" i="1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–</a:t>
            </a:r>
            <a:r>
              <a:rPr dirty="0" sz="2200" spc="-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Notice</a:t>
            </a:r>
            <a:r>
              <a:rPr dirty="0" sz="2200" spc="-3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of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Intent</a:t>
            </a:r>
            <a:r>
              <a:rPr dirty="0" sz="2200" spc="-6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to</a:t>
            </a:r>
            <a:r>
              <a:rPr dirty="0" sz="2200" spc="-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sole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source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CAI</a:t>
            </a:r>
            <a:r>
              <a:rPr dirty="0" sz="2200" spc="-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from</a:t>
            </a:r>
            <a:r>
              <a:rPr dirty="0" sz="2200" spc="-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Edison</a:t>
            </a:r>
            <a:r>
              <a:rPr dirty="0" sz="2200" spc="-65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Chouest released</a:t>
            </a:r>
            <a:endParaRPr sz="220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395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 i="1">
                <a:latin typeface="Times New Roman"/>
                <a:cs typeface="Times New Roman"/>
              </a:rPr>
              <a:t>18</a:t>
            </a:r>
            <a:r>
              <a:rPr dirty="0" sz="2200" spc="-45" i="1">
                <a:latin typeface="Times New Roman"/>
                <a:cs typeface="Times New Roman"/>
              </a:rPr>
              <a:t> </a:t>
            </a:r>
            <a:r>
              <a:rPr dirty="0" sz="2200" spc="-10" i="1">
                <a:latin typeface="Times New Roman"/>
                <a:cs typeface="Times New Roman"/>
              </a:rPr>
              <a:t>March</a:t>
            </a:r>
            <a:r>
              <a:rPr dirty="0" sz="2200" spc="-45" i="1">
                <a:latin typeface="Times New Roman"/>
                <a:cs typeface="Times New Roman"/>
              </a:rPr>
              <a:t> </a:t>
            </a:r>
            <a:r>
              <a:rPr dirty="0" sz="2200" i="1">
                <a:latin typeface="Times New Roman"/>
                <a:cs typeface="Times New Roman"/>
              </a:rPr>
              <a:t>2024</a:t>
            </a:r>
            <a:r>
              <a:rPr dirty="0" sz="2200" spc="-50" i="1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–</a:t>
            </a:r>
            <a:r>
              <a:rPr dirty="0" sz="2200" spc="-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NOI</a:t>
            </a:r>
            <a:r>
              <a:rPr dirty="0" sz="2200" spc="-10">
                <a:latin typeface="Times New Roman"/>
                <a:cs typeface="Times New Roman"/>
              </a:rPr>
              <a:t> closed</a:t>
            </a:r>
            <a:endParaRPr sz="220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395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>
                <a:latin typeface="Times New Roman"/>
                <a:cs typeface="Times New Roman"/>
              </a:rPr>
              <a:t>Summer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2024</a:t>
            </a:r>
            <a:r>
              <a:rPr dirty="0" sz="2200" spc="-6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–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RFP</a:t>
            </a:r>
            <a:r>
              <a:rPr dirty="0" sz="2200" spc="-12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Release</a:t>
            </a:r>
            <a:endParaRPr sz="2200">
              <a:latin typeface="Times New Roman"/>
              <a:cs typeface="Times New Roman"/>
            </a:endParaRPr>
          </a:p>
          <a:p>
            <a:pPr marL="390525" marR="110489" indent="-378460">
              <a:lnSpc>
                <a:spcPct val="114999"/>
              </a:lnSpc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sz="2200" spc="-10" i="1">
                <a:latin typeface="Times New Roman"/>
                <a:cs typeface="Times New Roman"/>
              </a:rPr>
              <a:t>18-</a:t>
            </a:r>
            <a:r>
              <a:rPr dirty="0" sz="2200" i="1">
                <a:latin typeface="Times New Roman"/>
                <a:cs typeface="Times New Roman"/>
              </a:rPr>
              <a:t>24</a:t>
            </a:r>
            <a:r>
              <a:rPr dirty="0" sz="2200" spc="-65" i="1">
                <a:latin typeface="Times New Roman"/>
                <a:cs typeface="Times New Roman"/>
              </a:rPr>
              <a:t> </a:t>
            </a:r>
            <a:r>
              <a:rPr dirty="0" sz="2200" i="1">
                <a:latin typeface="Times New Roman"/>
                <a:cs typeface="Times New Roman"/>
              </a:rPr>
              <a:t>months</a:t>
            </a:r>
            <a:r>
              <a:rPr dirty="0" sz="2200" spc="-55" i="1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–</a:t>
            </a:r>
            <a:r>
              <a:rPr dirty="0" sz="2200" spc="-4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*Notional*</a:t>
            </a:r>
            <a:r>
              <a:rPr dirty="0" sz="2200" spc="-6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timeline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for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the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CG</a:t>
            </a:r>
            <a:r>
              <a:rPr dirty="0" sz="2200" spc="-3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to</a:t>
            </a:r>
            <a:r>
              <a:rPr dirty="0" sz="2200" spc="-6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purchase,</a:t>
            </a:r>
            <a:r>
              <a:rPr dirty="0" sz="2200" spc="-2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take</a:t>
            </a:r>
            <a:r>
              <a:rPr dirty="0" sz="2200" spc="-55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delivery </a:t>
            </a:r>
            <a:r>
              <a:rPr dirty="0" sz="2200">
                <a:latin typeface="Times New Roman"/>
                <a:cs typeface="Times New Roman"/>
              </a:rPr>
              <a:t>of,</a:t>
            </a:r>
            <a:r>
              <a:rPr dirty="0" sz="2200" spc="-7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outfit,</a:t>
            </a:r>
            <a:r>
              <a:rPr dirty="0" sz="2200" spc="-9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and</a:t>
            </a:r>
            <a:r>
              <a:rPr dirty="0" sz="2200" spc="-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commence</a:t>
            </a:r>
            <a:r>
              <a:rPr dirty="0" sz="2200" spc="-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operations</a:t>
            </a:r>
            <a:r>
              <a:rPr dirty="0" sz="2200" spc="-7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of</a:t>
            </a:r>
            <a:r>
              <a:rPr dirty="0" sz="2200" spc="-60">
                <a:latin typeface="Times New Roman"/>
                <a:cs typeface="Times New Roman"/>
              </a:rPr>
              <a:t> </a:t>
            </a:r>
            <a:r>
              <a:rPr dirty="0" sz="2200" spc="-20">
                <a:latin typeface="Times New Roman"/>
                <a:cs typeface="Times New Roman"/>
              </a:rPr>
              <a:t>CAPI</a:t>
            </a:r>
            <a:endParaRPr sz="22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66559" y="2563367"/>
            <a:ext cx="3105911" cy="21076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1897" rIns="0" bIns="0" rtlCol="0" vert="horz">
            <a:spAutoFit/>
          </a:bodyPr>
          <a:lstStyle/>
          <a:p>
            <a:pPr marL="165227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Polar</a:t>
            </a:r>
            <a:r>
              <a:rPr dirty="0" spc="-290"/>
              <a:t> </a:t>
            </a:r>
            <a:r>
              <a:rPr dirty="0" spc="-10"/>
              <a:t>Acquisitions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65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/>
              <a:t>Arctic</a:t>
            </a:r>
            <a:r>
              <a:rPr dirty="0" spc="-95"/>
              <a:t> </a:t>
            </a:r>
            <a:r>
              <a:rPr dirty="0"/>
              <a:t>Surface</a:t>
            </a:r>
            <a:r>
              <a:rPr dirty="0" spc="-105"/>
              <a:t> </a:t>
            </a:r>
            <a:r>
              <a:rPr dirty="0"/>
              <a:t>Capability</a:t>
            </a:r>
            <a:r>
              <a:rPr dirty="0" spc="-100"/>
              <a:t> </a:t>
            </a:r>
            <a:r>
              <a:rPr dirty="0" spc="-10"/>
              <a:t>(ASC)</a:t>
            </a:r>
          </a:p>
          <a:p>
            <a:pPr marL="390525" indent="-377825">
              <a:lnSpc>
                <a:spcPct val="100000"/>
              </a:lnSpc>
              <a:spcBef>
                <a:spcPts val="660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Notionally</a:t>
            </a:r>
            <a:r>
              <a:rPr dirty="0" u="none" spc="-13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u="none" spc="-14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Arctic</a:t>
            </a:r>
            <a:r>
              <a:rPr dirty="0" u="none" spc="-7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Security</a:t>
            </a:r>
            <a:r>
              <a:rPr dirty="0" u="none" spc="-8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10" b="0">
                <a:solidFill>
                  <a:srgbClr val="000000"/>
                </a:solidFill>
                <a:latin typeface="Times New Roman"/>
                <a:cs typeface="Times New Roman"/>
              </a:rPr>
              <a:t>Cutter</a:t>
            </a:r>
          </a:p>
          <a:p>
            <a:pPr marL="390525" marR="5080" indent="-378460">
              <a:lnSpc>
                <a:spcPct val="125000"/>
              </a:lnSpc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Requirements</a:t>
            </a:r>
            <a:r>
              <a:rPr dirty="0" u="none" spc="-4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dirty="0" u="none" spc="-5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dirty="0" u="none" spc="-4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development</a:t>
            </a:r>
            <a:r>
              <a:rPr dirty="0" u="none" spc="-4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dirty="0" u="none" spc="-4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dirty="0" u="none" spc="-4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CG</a:t>
            </a:r>
            <a:r>
              <a:rPr dirty="0" u="none" spc="-5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dirty="0" u="none" spc="-4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10" b="0">
                <a:solidFill>
                  <a:srgbClr val="000000"/>
                </a:solidFill>
                <a:latin typeface="Times New Roman"/>
                <a:cs typeface="Times New Roman"/>
              </a:rPr>
              <a:t>anticipation</a:t>
            </a:r>
            <a:r>
              <a:rPr dirty="0" u="none" spc="-6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dirty="0" u="none" spc="-4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dirty="0" u="none" spc="-5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10" b="0">
                <a:solidFill>
                  <a:srgbClr val="000000"/>
                </a:solidFill>
                <a:latin typeface="Times New Roman"/>
                <a:cs typeface="Times New Roman"/>
              </a:rPr>
              <a:t>future acquisition</a:t>
            </a:r>
          </a:p>
          <a:p>
            <a:pPr>
              <a:lnSpc>
                <a:spcPct val="100000"/>
              </a:lnSpc>
              <a:spcBef>
                <a:spcPts val="765"/>
              </a:spcBef>
              <a:buFont typeface="Arial"/>
              <a:buChar char="•"/>
            </a:p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Polar</a:t>
            </a:r>
            <a:r>
              <a:rPr dirty="0" spc="-125"/>
              <a:t> </a:t>
            </a:r>
            <a:r>
              <a:rPr dirty="0"/>
              <a:t>Security</a:t>
            </a:r>
            <a:r>
              <a:rPr dirty="0" spc="-60"/>
              <a:t> </a:t>
            </a:r>
            <a:r>
              <a:rPr dirty="0"/>
              <a:t>Cutter</a:t>
            </a:r>
            <a:r>
              <a:rPr dirty="0" spc="-125"/>
              <a:t> </a:t>
            </a:r>
            <a:r>
              <a:rPr dirty="0" spc="-20"/>
              <a:t>(PSC)</a:t>
            </a:r>
          </a:p>
          <a:p>
            <a:pPr marL="390525" indent="-377825">
              <a:lnSpc>
                <a:spcPct val="100000"/>
              </a:lnSpc>
              <a:spcBef>
                <a:spcPts val="660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Final</a:t>
            </a:r>
            <a:r>
              <a:rPr dirty="0" u="none" spc="-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Critical</a:t>
            </a:r>
            <a:r>
              <a:rPr dirty="0" u="none" spc="-7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Design</a:t>
            </a:r>
            <a:r>
              <a:rPr dirty="0" u="none" spc="-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Review</a:t>
            </a:r>
            <a:r>
              <a:rPr dirty="0" u="none" spc="-5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(FCDR)</a:t>
            </a:r>
            <a:r>
              <a:rPr dirty="0" u="none" spc="-3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u="none" spc="-8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scheduled</a:t>
            </a:r>
            <a:r>
              <a:rPr dirty="0" u="none" spc="-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dirty="0" u="none" spc="-7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September</a:t>
            </a:r>
            <a:r>
              <a:rPr dirty="0" u="none" spc="-5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20" b="0">
                <a:solidFill>
                  <a:srgbClr val="000000"/>
                </a:solidFill>
                <a:latin typeface="Times New Roman"/>
                <a:cs typeface="Times New Roman"/>
              </a:rPr>
              <a:t>2024</a:t>
            </a:r>
          </a:p>
          <a:p>
            <a:pPr marL="390525" indent="-377825">
              <a:lnSpc>
                <a:spcPct val="100000"/>
              </a:lnSpc>
              <a:spcBef>
                <a:spcPts val="660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Earliest</a:t>
            </a:r>
            <a:r>
              <a:rPr dirty="0" u="none" spc="-114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delivery</a:t>
            </a:r>
            <a:r>
              <a:rPr dirty="0" u="none" spc="-9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estimated</a:t>
            </a:r>
            <a:r>
              <a:rPr dirty="0" u="none" spc="-10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20" b="0">
                <a:solidFill>
                  <a:srgbClr val="000000"/>
                </a:solidFill>
                <a:latin typeface="Times New Roman"/>
                <a:cs typeface="Times New Roman"/>
              </a:rPr>
              <a:t>2029</a:t>
            </a:r>
          </a:p>
          <a:p>
            <a:pPr marL="390525" indent="-377825">
              <a:lnSpc>
                <a:spcPct val="100000"/>
              </a:lnSpc>
              <a:spcBef>
                <a:spcPts val="660"/>
              </a:spcBef>
              <a:buSzPct val="88636"/>
              <a:buFont typeface="Arial"/>
              <a:buChar char="•"/>
              <a:tabLst>
                <a:tab pos="390525" algn="l"/>
              </a:tabLst>
            </a:pP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Primary</a:t>
            </a:r>
            <a:r>
              <a:rPr dirty="0" u="none" spc="-8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10" b="0">
                <a:solidFill>
                  <a:srgbClr val="000000"/>
                </a:solidFill>
                <a:latin typeface="Times New Roman"/>
                <a:cs typeface="Times New Roman"/>
              </a:rPr>
              <a:t>operational</a:t>
            </a:r>
            <a:r>
              <a:rPr dirty="0" u="none" spc="-9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area</a:t>
            </a:r>
            <a:r>
              <a:rPr dirty="0" u="none" spc="-4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following</a:t>
            </a:r>
            <a:r>
              <a:rPr dirty="0" u="none" spc="-7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delivery</a:t>
            </a:r>
            <a:r>
              <a:rPr dirty="0" u="none" spc="-7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b="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u="none" spc="-14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10" b="0">
                <a:solidFill>
                  <a:srgbClr val="000000"/>
                </a:solidFill>
                <a:latin typeface="Times New Roman"/>
                <a:cs typeface="Times New Roman"/>
              </a:rPr>
              <a:t>Antarctic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38856" y="5376671"/>
            <a:ext cx="3890772" cy="21031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2375" y="1544680"/>
            <a:ext cx="3594100" cy="930910"/>
          </a:xfrm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900" spc="-10"/>
              <a:t>Questions?</a:t>
            </a:r>
            <a:endParaRPr sz="5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McCulla, Christine Carolyn LT USCG COMDT (USA)</dc:creator>
  <dc:title>Microsoft PowerPoint - AICC-Summer24-CCMcCulla-psb</dc:title>
  <dcterms:created xsi:type="dcterms:W3CDTF">2024-06-21T18:32:33Z</dcterms:created>
  <dcterms:modified xsi:type="dcterms:W3CDTF">2024-06-21T18:32:33Z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2024-06-21T00:00:00Z</vt:filetime>
  </property>
  <property fmtid="{D5CDD505-2E9C-101B-9397-08002B2CF9AE}" pid="3" name="LastSaved">
    <vt:filetime>2024-06-21T00:00:00Z</vt:filetime>
  </property>
  <property fmtid="{D5CDD505-2E9C-101B-9397-08002B2CF9AE}" pid="4" name="Producer">
    <vt:lpwstr>Microsoft: Print To PDF</vt:lpwstr>
  </property>
</Properties>
</file>