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9" r:id="rId3"/>
  </p:sldMasterIdLst>
  <p:notesMasterIdLst>
    <p:notesMasterId r:id="rId15"/>
  </p:notesMasterIdLst>
  <p:sldIdLst>
    <p:sldId id="260" r:id="rId4"/>
    <p:sldId id="262" r:id="rId5"/>
    <p:sldId id="261" r:id="rId6"/>
    <p:sldId id="271" r:id="rId7"/>
    <p:sldId id="272" r:id="rId8"/>
    <p:sldId id="266" r:id="rId9"/>
    <p:sldId id="273" r:id="rId10"/>
    <p:sldId id="265" r:id="rId11"/>
    <p:sldId id="267" r:id="rId12"/>
    <p:sldId id="269" r:id="rId13"/>
    <p:sldId id="270" r:id="rId14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 baseline="-250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0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4802" autoAdjust="0"/>
  </p:normalViewPr>
  <p:slideViewPr>
    <p:cSldViewPr snapToGrid="0">
      <p:cViewPr varScale="1">
        <p:scale>
          <a:sx n="95" d="100"/>
          <a:sy n="95" d="100"/>
        </p:scale>
        <p:origin x="1090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 /><Relationship Id="rId13" Type="http://schemas.openxmlformats.org/officeDocument/2006/relationships/slide" Target="slides/slide10.xml" /><Relationship Id="rId18" Type="http://schemas.openxmlformats.org/officeDocument/2006/relationships/theme" Target="theme/theme1.xml" /><Relationship Id="rId3" Type="http://schemas.openxmlformats.org/officeDocument/2006/relationships/slideMaster" Target="slideMasters/slideMaster1.xml" /><Relationship Id="rId7" Type="http://schemas.openxmlformats.org/officeDocument/2006/relationships/slide" Target="slides/slide4.xml" /><Relationship Id="rId12" Type="http://schemas.openxmlformats.org/officeDocument/2006/relationships/slide" Target="slides/slide9.xml" /><Relationship Id="rId17" Type="http://schemas.openxmlformats.org/officeDocument/2006/relationships/viewProps" Target="viewProps.xml" /><Relationship Id="rId2" Type="http://schemas.openxmlformats.org/officeDocument/2006/relationships/customXml" Target="../customXml/item2.xml" /><Relationship Id="rId16" Type="http://schemas.openxmlformats.org/officeDocument/2006/relationships/presProps" Target="presProps.xml" /><Relationship Id="rId1" Type="http://schemas.openxmlformats.org/officeDocument/2006/relationships/customXml" Target="../customXml/item1.xml" /><Relationship Id="rId6" Type="http://schemas.openxmlformats.org/officeDocument/2006/relationships/slide" Target="slides/slide3.xml" /><Relationship Id="rId11" Type="http://schemas.openxmlformats.org/officeDocument/2006/relationships/slide" Target="slides/slide8.xml" /><Relationship Id="rId5" Type="http://schemas.openxmlformats.org/officeDocument/2006/relationships/slide" Target="slides/slide2.xml" /><Relationship Id="rId15" Type="http://schemas.openxmlformats.org/officeDocument/2006/relationships/notesMaster" Target="notesMasters/notesMaster1.xml" /><Relationship Id="rId10" Type="http://schemas.openxmlformats.org/officeDocument/2006/relationships/slide" Target="slides/slide7.xml" /><Relationship Id="rId19" Type="http://schemas.openxmlformats.org/officeDocument/2006/relationships/tableStyles" Target="tableStyles.xml" /><Relationship Id="rId4" Type="http://schemas.openxmlformats.org/officeDocument/2006/relationships/slide" Target="slides/slide1.xml" /><Relationship Id="rId9" Type="http://schemas.openxmlformats.org/officeDocument/2006/relationships/slide" Target="slides/slide6.xml" /><Relationship Id="rId14" Type="http://schemas.openxmlformats.org/officeDocument/2006/relationships/slide" Target="slides/slide1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D82A6-AE7C-45D4-AC4B-369A0DE8D085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3E5E4-14FC-4D24-8C87-B6A8699D400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Endeavor-Just one example of a number of ship’s we have sailed on as a customer.  Others include R/V Cape Hatteras, Point Sur, Melville, Knorr &amp; Oceanus</a:t>
            </a:r>
          </a:p>
          <a:p>
            <a:r>
              <a:rPr lang="en-US"/>
              <a:t>U of H Kilo Moana-Design/build Aux HPU Power unit &amp; switching station to integrate with existing unit.</a:t>
            </a:r>
          </a:p>
          <a:p>
            <a:r>
              <a:rPr lang="en-US"/>
              <a:t>UAF – Supported spec package for current A-frame system.  Modification of HPU to integrate additional filtration for back deck supplies, replumbing of both cranes to eliminate hose failure issues, OHS Load Testing</a:t>
            </a:r>
          </a:p>
          <a:p>
            <a:r>
              <a:rPr lang="en-US"/>
              <a:t>UW- Design/Build of Overhead Handling System and A-frame Extension.</a:t>
            </a:r>
          </a:p>
          <a:p>
            <a:r>
              <a:rPr lang="en-US"/>
              <a:t>SIO – Design and installation of a system to make some sonar heads diver serviceable</a:t>
            </a:r>
          </a:p>
          <a:p>
            <a:r>
              <a:rPr lang="en-US"/>
              <a:t>OSU- Design/Build of a crane crutch system</a:t>
            </a:r>
          </a:p>
          <a:p>
            <a:r>
              <a:rPr lang="en-US"/>
              <a:t>Duke-Design/Build of a deployment system for a side scan sonar</a:t>
            </a:r>
          </a:p>
          <a:p>
            <a:r>
              <a:rPr lang="en-US"/>
              <a:t>UCONN-Troubleshooting and upgrades to hydraulic circuit for bow thruster control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3E5E4-14FC-4D24-8C87-B6A8699D400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8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f04cbcd-6128-4af5-89ab-6fe06a9773ae" descr="805AE8DB-703C-40E2-93BB-562C1800451E@domain">
            <a:extLst>
              <a:ext uri="{FF2B5EF4-FFF2-40B4-BE49-F238E27FC236}">
                <a16:creationId xmlns:a16="http://schemas.microsoft.com/office/drawing/2014/main" id="{F86341CB-7458-4F70-97AD-C3C3CBBE79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8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358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881c4ee-09a5-44f1-8a0e-f7257175fb8f" descr="D5BDADD6-FB9C-42AD-BB65-0326B7BC86CE@domain">
            <a:extLst>
              <a:ext uri="{FF2B5EF4-FFF2-40B4-BE49-F238E27FC236}">
                <a16:creationId xmlns:a16="http://schemas.microsoft.com/office/drawing/2014/main" id="{2814A663-6391-45DD-900F-597EB41A6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t="43243" r="28851"/>
          <a:stretch>
            <a:fillRect/>
          </a:stretch>
        </p:blipFill>
        <p:spPr bwMode="auto">
          <a:xfrm flipH="1">
            <a:off x="7581206" y="0"/>
            <a:ext cx="1562793" cy="9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Yu Mincho" panose="02020400000000000000" pitchFamily="18" charset="-128"/>
                <a:ea typeface="Yu Mincho" panose="02020400000000000000" pitchFamily="18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Yu Mincho" panose="02020400000000000000" pitchFamily="18" charset="-128"/>
                <a:ea typeface="Yu Mincho" panose="02020400000000000000" pitchFamily="18" charset="-128"/>
              </a:defRPr>
            </a:lvl1pPr>
            <a:lvl2pPr>
              <a:defRPr>
                <a:latin typeface="Yu Mincho" panose="02020400000000000000" pitchFamily="18" charset="-128"/>
                <a:ea typeface="Yu Mincho" panose="02020400000000000000" pitchFamily="18" charset="-128"/>
              </a:defRPr>
            </a:lvl2pPr>
            <a:lvl3pPr>
              <a:defRPr>
                <a:latin typeface="Yu Mincho" panose="02020400000000000000" pitchFamily="18" charset="-128"/>
                <a:ea typeface="Yu Mincho" panose="02020400000000000000" pitchFamily="18" charset="-128"/>
              </a:defRPr>
            </a:lvl3pPr>
            <a:lvl4pPr>
              <a:defRPr>
                <a:latin typeface="Yu Mincho" panose="02020400000000000000" pitchFamily="18" charset="-128"/>
                <a:ea typeface="Yu Mincho" panose="02020400000000000000" pitchFamily="18" charset="-128"/>
              </a:defRPr>
            </a:lvl4pPr>
            <a:lvl5pPr>
              <a:defRPr>
                <a:latin typeface="Yu Mincho" panose="02020400000000000000" pitchFamily="18" charset="-128"/>
                <a:ea typeface="Yu Mincho" panose="02020400000000000000" pitchFamily="18" charset="-12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19500" y="6502982"/>
            <a:ext cx="1905000" cy="274320"/>
          </a:xfrm>
          <a:ln/>
        </p:spPr>
        <p:txBody>
          <a:bodyPr anchor="b"/>
          <a:lstStyle>
            <a:lvl1pPr>
              <a:defRPr/>
            </a:lvl1pPr>
          </a:lstStyle>
          <a:p>
            <a:fld id="{B2749983-2979-48DA-8C85-307BAE24F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84076C-4971-4140-B091-9678F0F0A5B4}"/>
              </a:ext>
            </a:extLst>
          </p:cNvPr>
          <p:cNvSpPr txBox="1"/>
          <p:nvPr/>
        </p:nvSpPr>
        <p:spPr>
          <a:xfrm>
            <a:off x="7423264" y="6490900"/>
            <a:ext cx="1720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697ABF-362E-45B2-8C5B-82FF3E6697CE}" type="datetime1">
              <a:rPr lang="en-US" smtClean="0">
                <a:latin typeface="Yu Mincho" panose="02020400000000000000" pitchFamily="18" charset="-128"/>
                <a:ea typeface="Yu Mincho" panose="02020400000000000000" pitchFamily="18" charset="-128"/>
              </a:rPr>
              <a:pPr algn="r"/>
              <a:t>5/18/2023</a:t>
            </a:fld>
            <a:endParaRPr lang="en-US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0413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881c4ee-09a5-44f1-8a0e-f7257175fb8f" descr="D5BDADD6-FB9C-42AD-BB65-0326B7BC86CE@domain">
            <a:extLst>
              <a:ext uri="{FF2B5EF4-FFF2-40B4-BE49-F238E27FC236}">
                <a16:creationId xmlns:a16="http://schemas.microsoft.com/office/drawing/2014/main" id="{D4C334B4-A63C-4C38-AA8F-2CF6F8A21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t="43243" r="28851"/>
          <a:stretch>
            <a:fillRect/>
          </a:stretch>
        </p:blipFill>
        <p:spPr bwMode="auto">
          <a:xfrm flipH="1">
            <a:off x="7581206" y="0"/>
            <a:ext cx="1562793" cy="9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" y="1109663"/>
            <a:ext cx="4240213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6913" y="1109663"/>
            <a:ext cx="42418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6C0C59D6-4B35-FDA7-6AD7-326CA8A337C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19500" y="6502982"/>
            <a:ext cx="1905000" cy="274320"/>
          </a:xfrm>
          <a:ln/>
        </p:spPr>
        <p:txBody>
          <a:bodyPr anchor="b"/>
          <a:lstStyle>
            <a:lvl1pPr>
              <a:defRPr/>
            </a:lvl1pPr>
          </a:lstStyle>
          <a:p>
            <a:fld id="{B2749983-2979-48DA-8C85-307BAE24F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EDEAF5-651B-3B4A-61C6-A936B5CBE9EF}"/>
              </a:ext>
            </a:extLst>
          </p:cNvPr>
          <p:cNvSpPr txBox="1"/>
          <p:nvPr userDrawn="1"/>
        </p:nvSpPr>
        <p:spPr>
          <a:xfrm>
            <a:off x="7423264" y="6490900"/>
            <a:ext cx="1720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697ABF-362E-45B2-8C5B-82FF3E6697CE}" type="datetime1">
              <a:rPr lang="en-US" smtClean="0">
                <a:latin typeface="Yu Mincho" panose="02020400000000000000" pitchFamily="18" charset="-128"/>
                <a:ea typeface="Yu Mincho" panose="02020400000000000000" pitchFamily="18" charset="-128"/>
              </a:rPr>
              <a:pPr algn="r"/>
              <a:t>5/18/2023</a:t>
            </a:fld>
            <a:endParaRPr lang="en-US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4646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9AF37BE7-7C9C-880B-5288-F9487F15C1A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19500" y="6502982"/>
            <a:ext cx="1905000" cy="274320"/>
          </a:xfrm>
          <a:ln/>
        </p:spPr>
        <p:txBody>
          <a:bodyPr anchor="b"/>
          <a:lstStyle>
            <a:lvl1pPr>
              <a:defRPr/>
            </a:lvl1pPr>
          </a:lstStyle>
          <a:p>
            <a:fld id="{B2749983-2979-48DA-8C85-307BAE24F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3F2787-C678-F157-0AE5-5AA2FEB0E9B1}"/>
              </a:ext>
            </a:extLst>
          </p:cNvPr>
          <p:cNvSpPr txBox="1"/>
          <p:nvPr userDrawn="1"/>
        </p:nvSpPr>
        <p:spPr>
          <a:xfrm>
            <a:off x="7423264" y="6490900"/>
            <a:ext cx="1720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697ABF-362E-45B2-8C5B-82FF3E6697CE}" type="datetime1">
              <a:rPr lang="en-US" smtClean="0">
                <a:latin typeface="Yu Mincho" panose="02020400000000000000" pitchFamily="18" charset="-128"/>
                <a:ea typeface="Yu Mincho" panose="02020400000000000000" pitchFamily="18" charset="-128"/>
              </a:rPr>
              <a:pPr algn="r"/>
              <a:t>5/18/2023</a:t>
            </a:fld>
            <a:endParaRPr lang="en-US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7503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43000"/>
            <a:ext cx="5111750" cy="4983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143000"/>
            <a:ext cx="3008313" cy="4983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D8D7A161-4FBD-AB3D-2D39-914AD886B7C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19500" y="6502982"/>
            <a:ext cx="1905000" cy="274320"/>
          </a:xfrm>
          <a:ln/>
        </p:spPr>
        <p:txBody>
          <a:bodyPr anchor="b"/>
          <a:lstStyle>
            <a:lvl1pPr>
              <a:defRPr/>
            </a:lvl1pPr>
          </a:lstStyle>
          <a:p>
            <a:fld id="{B2749983-2979-48DA-8C85-307BAE24F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F35763-0167-9BD3-9332-D01E8F530F94}"/>
              </a:ext>
            </a:extLst>
          </p:cNvPr>
          <p:cNvSpPr txBox="1"/>
          <p:nvPr userDrawn="1"/>
        </p:nvSpPr>
        <p:spPr>
          <a:xfrm>
            <a:off x="7423264" y="6490900"/>
            <a:ext cx="1720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697ABF-362E-45B2-8C5B-82FF3E6697CE}" type="datetime1">
              <a:rPr lang="en-US" smtClean="0">
                <a:latin typeface="Yu Mincho" panose="02020400000000000000" pitchFamily="18" charset="-128"/>
                <a:ea typeface="Yu Mincho" panose="02020400000000000000" pitchFamily="18" charset="-128"/>
              </a:rPr>
              <a:pPr algn="r"/>
              <a:t>5/18/2023</a:t>
            </a:fld>
            <a:endParaRPr lang="en-US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F2D6DB-44DD-EA0B-10F1-7439FCAA34C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501568" y="217858"/>
            <a:ext cx="619586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kern="0" baseline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5578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66799"/>
            <a:ext cx="5486400" cy="3660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6D51B438-A861-7F61-AD77-E786F3119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19500" y="6502982"/>
            <a:ext cx="19050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 baseline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B2749983-2979-48DA-8C85-307BAE24F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ABE68-0F0B-91E3-9C51-9683AFF6FA3C}"/>
              </a:ext>
            </a:extLst>
          </p:cNvPr>
          <p:cNvSpPr txBox="1"/>
          <p:nvPr userDrawn="1"/>
        </p:nvSpPr>
        <p:spPr>
          <a:xfrm>
            <a:off x="7423264" y="6490900"/>
            <a:ext cx="1720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697ABF-362E-45B2-8C5B-82FF3E6697CE}" type="datetime1">
              <a:rPr lang="en-US" smtClean="0">
                <a:latin typeface="Yu Mincho" panose="02020400000000000000" pitchFamily="18" charset="-128"/>
                <a:ea typeface="Yu Mincho" panose="02020400000000000000" pitchFamily="18" charset="-128"/>
              </a:rPr>
              <a:pPr algn="r"/>
              <a:t>5/18/2023</a:t>
            </a:fld>
            <a:endParaRPr lang="en-US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B482CB8-9131-9676-E9B9-D5008E9F7B2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501568" y="217858"/>
            <a:ext cx="619586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kern="0" baseline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1069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B14D06B0-8C17-3265-DF95-372ECCC1CB4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19500" y="6502982"/>
            <a:ext cx="1905000" cy="274320"/>
          </a:xfrm>
          <a:ln/>
        </p:spPr>
        <p:txBody>
          <a:bodyPr anchor="b"/>
          <a:lstStyle>
            <a:lvl1pPr>
              <a:defRPr/>
            </a:lvl1pPr>
          </a:lstStyle>
          <a:p>
            <a:fld id="{B2749983-2979-48DA-8C85-307BAE24F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4689ED-F816-73EC-E960-2F000A1E343B}"/>
              </a:ext>
            </a:extLst>
          </p:cNvPr>
          <p:cNvSpPr txBox="1"/>
          <p:nvPr userDrawn="1"/>
        </p:nvSpPr>
        <p:spPr>
          <a:xfrm>
            <a:off x="7423264" y="6490900"/>
            <a:ext cx="1720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697ABF-362E-45B2-8C5B-82FF3E6697CE}" type="datetime1">
              <a:rPr lang="en-US" smtClean="0">
                <a:latin typeface="Yu Mincho" panose="02020400000000000000" pitchFamily="18" charset="-128"/>
                <a:ea typeface="Yu Mincho" panose="02020400000000000000" pitchFamily="18" charset="-128"/>
              </a:rPr>
              <a:pPr algn="r"/>
              <a:t>5/18/2023</a:t>
            </a:fld>
            <a:endParaRPr lang="en-US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459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Relationship Id="rId9" Type="http://schemas.openxmlformats.org/officeDocument/2006/relationships/image" Target="../media/image1.jpe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4"/>
          <p:cNvGrpSpPr>
            <a:grpSpLocks/>
          </p:cNvGrpSpPr>
          <p:nvPr/>
        </p:nvGrpSpPr>
        <p:grpSpPr bwMode="auto">
          <a:xfrm>
            <a:off x="138220" y="986511"/>
            <a:ext cx="8947224" cy="5276066"/>
            <a:chOff x="0" y="790"/>
            <a:chExt cx="5770" cy="3188"/>
          </a:xfrm>
        </p:grpSpPr>
        <p:sp>
          <p:nvSpPr>
            <p:cNvPr id="1040" name="Line 16"/>
            <p:cNvSpPr>
              <a:spLocks noChangeShapeType="1"/>
            </p:cNvSpPr>
            <p:nvPr/>
          </p:nvSpPr>
          <p:spPr bwMode="auto">
            <a:xfrm>
              <a:off x="0" y="3978"/>
              <a:ext cx="5760" cy="0"/>
            </a:xfrm>
            <a:prstGeom prst="line">
              <a:avLst/>
            </a:prstGeom>
            <a:noFill/>
            <a:ln w="12700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r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39" name="Line 15"/>
            <p:cNvSpPr>
              <a:spLocks noChangeShapeType="1"/>
            </p:cNvSpPr>
            <p:nvPr/>
          </p:nvSpPr>
          <p:spPr bwMode="auto">
            <a:xfrm>
              <a:off x="10" y="790"/>
              <a:ext cx="5760" cy="0"/>
            </a:xfrm>
            <a:prstGeom prst="line">
              <a:avLst/>
            </a:prstGeom>
            <a:noFill/>
            <a:ln w="12700">
              <a:solidFill>
                <a:srgbClr val="AE001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r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  <p:pic>
        <p:nvPicPr>
          <p:cNvPr id="10" name="Picture 9" descr="Einhorn_Logo_prin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9488" y="145531"/>
            <a:ext cx="2105247" cy="790715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1568" y="217858"/>
            <a:ext cx="619586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" y="1109663"/>
            <a:ext cx="8634413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527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 baseline="0">
                <a:latin typeface="Arial" charset="0"/>
                <a:cs typeface="Arial" charset="0"/>
              </a:defRPr>
            </a:lvl1pPr>
          </a:lstStyle>
          <a:p>
            <a:fld id="{B2749983-2979-48DA-8C85-307BAE24F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53" name="Text Box 29"/>
          <p:cNvSpPr txBox="1">
            <a:spLocks noChangeArrowheads="1"/>
          </p:cNvSpPr>
          <p:nvPr/>
        </p:nvSpPr>
        <p:spPr bwMode="auto">
          <a:xfrm>
            <a:off x="31750" y="6315740"/>
            <a:ext cx="9112250" cy="473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2686" tIns="51343" rIns="102686" bIns="51343">
            <a:spAutoFit/>
          </a:bodyPr>
          <a:lstStyle/>
          <a:p>
            <a:pPr algn="ctr" defTabSz="1027113" eaLnBrk="0" hangingPunct="0">
              <a:defRPr/>
            </a:pPr>
            <a:r>
              <a:rPr lang="en-US" sz="800" b="1" baseline="0">
                <a:solidFill>
                  <a:schemeClr val="bg2"/>
                </a:solidFill>
                <a:latin typeface="Copperplate Gothic Light" pitchFamily="34" charset="0"/>
                <a:cs typeface="Arial" charset="0"/>
              </a:rPr>
              <a:t>-PROPRIETARY-</a:t>
            </a:r>
          </a:p>
          <a:p>
            <a:pPr algn="ctr" defTabSz="1027113" eaLnBrk="0" hangingPunct="0">
              <a:defRPr/>
            </a:pPr>
            <a:r>
              <a:rPr lang="en-US" sz="800" b="1" baseline="0">
                <a:solidFill>
                  <a:schemeClr val="bg2"/>
                </a:solidFill>
                <a:latin typeface="Copperplate Gothic Light" pitchFamily="34" charset="0"/>
                <a:cs typeface="Arial" charset="0"/>
              </a:rPr>
              <a:t>Einhorn Engineering, PLLC</a:t>
            </a:r>
          </a:p>
          <a:p>
            <a:pPr algn="ctr" defTabSz="1027113" eaLnBrk="0" hangingPunct="0">
              <a:defRPr/>
            </a:pPr>
            <a:r>
              <a:rPr lang="en-US" sz="800" b="1" baseline="0">
                <a:solidFill>
                  <a:schemeClr val="bg2"/>
                </a:solidFill>
                <a:latin typeface="Copperplate Gothic Light" pitchFamily="34" charset="0"/>
                <a:cs typeface="Arial" charset="0"/>
              </a:rPr>
              <a:t>Seattle, Washington  U.S. A.</a:t>
            </a:r>
          </a:p>
        </p:txBody>
      </p:sp>
    </p:spTree>
    <p:extLst>
      <p:ext uri="{BB962C8B-B14F-4D97-AF65-F5344CB8AC3E}">
        <p14:creationId xmlns:p14="http://schemas.microsoft.com/office/powerpoint/2010/main" val="357258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3" r:id="rId3"/>
    <p:sldLayoutId id="2147483692" r:id="rId4"/>
    <p:sldLayoutId id="2147483696" r:id="rId5"/>
    <p:sldLayoutId id="2147483697" r:id="rId6"/>
    <p:sldLayoutId id="2147483698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Yu Mincho" panose="02020400000000000000" pitchFamily="18" charset="-128"/>
          <a:ea typeface="Yu Mincho" panose="02020400000000000000" pitchFamily="18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Yu Mincho" panose="02020400000000000000" pitchFamily="18" charset="-128"/>
          <a:ea typeface="Yu Mincho" panose="02020400000000000000" pitchFamily="18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Yu Mincho" panose="02020400000000000000" pitchFamily="18" charset="-128"/>
          <a:ea typeface="Yu Mincho" panose="02020400000000000000" pitchFamily="18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Yu Mincho" panose="02020400000000000000" pitchFamily="18" charset="-128"/>
          <a:ea typeface="Yu Mincho" panose="02020400000000000000" pitchFamily="18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Yu Mincho" panose="02020400000000000000" pitchFamily="18" charset="-128"/>
          <a:ea typeface="Yu Mincho" panose="02020400000000000000" pitchFamily="18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Yu Mincho" panose="02020400000000000000" pitchFamily="18" charset="-128"/>
          <a:ea typeface="Yu Mincho" panose="02020400000000000000" pitchFamily="18" charset="-128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 /><Relationship Id="rId13" Type="http://schemas.openxmlformats.org/officeDocument/2006/relationships/image" Target="../media/image16.png" /><Relationship Id="rId3" Type="http://schemas.openxmlformats.org/officeDocument/2006/relationships/image" Target="../media/image6.png" /><Relationship Id="rId7" Type="http://schemas.openxmlformats.org/officeDocument/2006/relationships/image" Target="../media/image10.jpeg" /><Relationship Id="rId12" Type="http://schemas.openxmlformats.org/officeDocument/2006/relationships/image" Target="../media/image15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9.png" /><Relationship Id="rId11" Type="http://schemas.openxmlformats.org/officeDocument/2006/relationships/image" Target="../media/image14.png" /><Relationship Id="rId5" Type="http://schemas.openxmlformats.org/officeDocument/2006/relationships/image" Target="../media/image8.png" /><Relationship Id="rId10" Type="http://schemas.openxmlformats.org/officeDocument/2006/relationships/image" Target="../media/image13.png" /><Relationship Id="rId4" Type="http://schemas.openxmlformats.org/officeDocument/2006/relationships/image" Target="../media/image7.png" /><Relationship Id="rId9" Type="http://schemas.openxmlformats.org/officeDocument/2006/relationships/image" Target="../media/image12.png" /><Relationship Id="rId14" Type="http://schemas.openxmlformats.org/officeDocument/2006/relationships/image" Target="../media/image17.jpeg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3.png" /><Relationship Id="rId5" Type="http://schemas.openxmlformats.org/officeDocument/2006/relationships/image" Target="../media/image22.png" /><Relationship Id="rId4" Type="http://schemas.openxmlformats.org/officeDocument/2006/relationships/image" Target="../media/image21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13263" y="1187852"/>
            <a:ext cx="8517467" cy="764771"/>
          </a:xfrm>
        </p:spPr>
        <p:txBody>
          <a:bodyPr anchor="ctr">
            <a:noAutofit/>
          </a:bodyPr>
          <a:lstStyle/>
          <a:p>
            <a:pPr algn="ctr"/>
            <a:r>
              <a:rPr lang="en-US" sz="4400" dirty="0">
                <a:latin typeface="Yu Mincho" panose="02020400000000000000" pitchFamily="18" charset="-128"/>
              </a:rPr>
              <a:t>UNOLS Deck Sockets</a:t>
            </a:r>
            <a:br>
              <a:rPr lang="en-US" sz="3600" dirty="0">
                <a:latin typeface="Yu Mincho" panose="02020400000000000000" pitchFamily="18" charset="-128"/>
              </a:rPr>
            </a:br>
            <a:r>
              <a:rPr lang="en-US" sz="2800" dirty="0">
                <a:latin typeface="Yu Mincho" panose="02020400000000000000" pitchFamily="18" charset="-128"/>
              </a:rPr>
              <a:t>Compliance with RVSS, 11</a:t>
            </a:r>
            <a:r>
              <a:rPr lang="en-US" sz="2800" baseline="30000" dirty="0">
                <a:latin typeface="Yu Mincho" panose="02020400000000000000" pitchFamily="18" charset="-128"/>
              </a:rPr>
              <a:t>th</a:t>
            </a:r>
            <a:r>
              <a:rPr lang="en-US" sz="2800" dirty="0">
                <a:latin typeface="Yu Mincho" panose="02020400000000000000" pitchFamily="18" charset="-128"/>
              </a:rPr>
              <a:t> ed.</a:t>
            </a:r>
            <a:endParaRPr lang="en-US" sz="3600" dirty="0">
              <a:latin typeface="Yu Mincho" panose="02020400000000000000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029200"/>
            <a:ext cx="6400800" cy="19050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Presented by:</a:t>
            </a:r>
          </a:p>
          <a:p>
            <a:pPr marL="623888" algn="l"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Marcel Beaudin</a:t>
            </a:r>
          </a:p>
          <a:p>
            <a:pPr marL="623888" algn="l"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Einhorn Engineering, PLLC</a:t>
            </a:r>
          </a:p>
          <a:p>
            <a:pPr marL="623888" algn="l">
              <a:buNone/>
            </a:pP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 descr="Einhorn_Logo_pri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6585" y="5525775"/>
            <a:ext cx="2588429" cy="97219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4CB93CC-3C90-A705-69D1-106AD54A8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2417704"/>
            <a:ext cx="2305049" cy="230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235E8-D5AD-429A-C92E-14195CADC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Ready for Shipment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23849-5445-DDCE-DBB5-EE5FCBF3F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Thank you!</a:t>
            </a:r>
          </a:p>
          <a:p>
            <a:pPr marL="0" indent="0">
              <a:buNone/>
            </a:pPr>
            <a:r>
              <a:rPr lang="en-US" dirty="0"/>
              <a:t>Marcel Beaudin</a:t>
            </a:r>
          </a:p>
          <a:p>
            <a:pPr marL="0" indent="0">
              <a:buNone/>
            </a:pPr>
            <a:r>
              <a:rPr lang="en-US" dirty="0"/>
              <a:t>Project Engineer</a:t>
            </a:r>
          </a:p>
          <a:p>
            <a:pPr marL="0" indent="0">
              <a:buNone/>
            </a:pPr>
            <a:r>
              <a:rPr lang="en-US" dirty="0"/>
              <a:t>Einhorn Engineering, PLLC</a:t>
            </a:r>
          </a:p>
          <a:p>
            <a:pPr marL="0" indent="0">
              <a:buNone/>
            </a:pPr>
            <a:r>
              <a:rPr lang="en-US" dirty="0"/>
              <a:t>marcel@einhornengineering.com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5BA17-8D98-CFD1-D861-CD1EAD22DF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49983-2979-48DA-8C85-307BAE24F7C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172710-0786-B0FC-6DD8-800396BDE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1791047"/>
            <a:ext cx="3950208" cy="1942274"/>
          </a:xfrm>
          <a:prstGeom prst="rect">
            <a:avLst/>
          </a:prstGeom>
        </p:spPr>
      </p:pic>
      <p:pic>
        <p:nvPicPr>
          <p:cNvPr id="10" name="Picture 9" descr="A picture containing wheel, tire, ground, tool&#10;&#10;Description automatically generated">
            <a:extLst>
              <a:ext uri="{FF2B5EF4-FFF2-40B4-BE49-F238E27FC236}">
                <a16:creationId xmlns:a16="http://schemas.microsoft.com/office/drawing/2014/main" id="{44C5A5A4-1871-5150-D545-4AF072F7DC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20" y="1545241"/>
            <a:ext cx="3948113" cy="2961085"/>
          </a:xfrm>
          <a:prstGeom prst="rect">
            <a:avLst/>
          </a:prstGeom>
        </p:spPr>
      </p:pic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358DAA04-19C9-180F-B15B-DE2B64AEEA8E}"/>
              </a:ext>
            </a:extLst>
          </p:cNvPr>
          <p:cNvSpPr/>
          <p:nvPr/>
        </p:nvSpPr>
        <p:spPr bwMode="auto">
          <a:xfrm>
            <a:off x="4032425" y="1302205"/>
            <a:ext cx="1532164" cy="563335"/>
          </a:xfrm>
          <a:prstGeom prst="curvedDownArrow">
            <a:avLst>
              <a:gd name="adj1" fmla="val 7962"/>
              <a:gd name="adj2" fmla="val 23248"/>
              <a:gd name="adj3" fmla="val 25000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754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CDDBA-9181-04BC-AE89-3E3CC4788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Deck Socket Testing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38C0D-576D-8513-8EB5-ECCC11A24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793" y="2481263"/>
            <a:ext cx="8634413" cy="2070417"/>
          </a:xfrm>
        </p:spPr>
        <p:txBody>
          <a:bodyPr/>
          <a:lstStyle/>
          <a:p>
            <a:r>
              <a:rPr lang="en-US" dirty="0"/>
              <a:t>Einhorn Engineering, PLLC offers on-site testing services with the following advantages:</a:t>
            </a:r>
          </a:p>
          <a:p>
            <a:pPr lvl="1"/>
            <a:r>
              <a:rPr lang="en-US" dirty="0"/>
              <a:t>Lower upfront cost (no purchase of equipment necessary)</a:t>
            </a:r>
          </a:p>
          <a:p>
            <a:pPr lvl="1"/>
            <a:r>
              <a:rPr lang="en-US" dirty="0"/>
              <a:t>Consistent testing methodology used</a:t>
            </a:r>
          </a:p>
          <a:p>
            <a:pPr lvl="1"/>
            <a:r>
              <a:rPr lang="en-US" dirty="0"/>
              <a:t>Test Reports provided that satisfy requirements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3B8A4-6910-3EBA-8E09-55F9710502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49983-2979-48DA-8C85-307BAE24F7C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11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41A85B-C900-A725-086E-F470368A5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388" y="2206844"/>
            <a:ext cx="2589321" cy="19093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F4B3A-174B-3503-CAD8-9E0B556C69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49983-2979-48DA-8C85-307BAE24F7C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DFB5A0-701D-5DBA-10AA-5D64E0DE56C8}"/>
              </a:ext>
            </a:extLst>
          </p:cNvPr>
          <p:cNvSpPr txBox="1"/>
          <p:nvPr/>
        </p:nvSpPr>
        <p:spPr>
          <a:xfrm>
            <a:off x="324073" y="1069789"/>
            <a:ext cx="3715354" cy="13644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latin typeface="Yu Mincho" panose="02020400000000000000" pitchFamily="18" charset="-128"/>
                <a:ea typeface="Yu Mincho" panose="02020400000000000000" pitchFamily="18" charset="-128"/>
              </a:rPr>
              <a:t>Beaudin </a:t>
            </a:r>
            <a:r>
              <a:rPr lang="en-US" sz="2800" dirty="0">
                <a:latin typeface="Yu Mincho" panose="02020400000000000000" pitchFamily="18" charset="-128"/>
                <a:ea typeface="Yu Mincho" panose="02020400000000000000" pitchFamily="18" charset="-128"/>
              </a:rPr>
              <a:t>Personal Experience</a:t>
            </a:r>
          </a:p>
          <a:p>
            <a:r>
              <a:rPr lang="en-US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- Project Engineer with EE since 2020. </a:t>
            </a:r>
          </a:p>
          <a:p>
            <a:r>
              <a:rPr lang="en-US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- Seward Marine Center Port Engineer </a:t>
            </a:r>
          </a:p>
          <a:p>
            <a:r>
              <a:rPr lang="en-US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- R/V </a:t>
            </a:r>
            <a:r>
              <a:rPr lang="en-US" sz="2400" dirty="0" err="1">
                <a:latin typeface="Yu Mincho" panose="02020400000000000000" pitchFamily="18" charset="-128"/>
                <a:ea typeface="Yu Mincho" panose="02020400000000000000" pitchFamily="18" charset="-128"/>
              </a:rPr>
              <a:t>Sikuliaq</a:t>
            </a:r>
            <a:r>
              <a:rPr lang="en-US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 1</a:t>
            </a:r>
            <a:r>
              <a:rPr lang="en-US" sz="2400" baseline="30000" dirty="0">
                <a:latin typeface="Yu Mincho" panose="02020400000000000000" pitchFamily="18" charset="-128"/>
                <a:ea typeface="Yu Mincho" panose="02020400000000000000" pitchFamily="18" charset="-128"/>
              </a:rPr>
              <a:t>st</a:t>
            </a:r>
            <a:r>
              <a:rPr lang="en-US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 Engineer</a:t>
            </a:r>
          </a:p>
          <a:p>
            <a:r>
              <a:rPr lang="en-US" sz="2400" dirty="0">
                <a:latin typeface="Yu Mincho" panose="02020400000000000000" pitchFamily="18" charset="-128"/>
                <a:ea typeface="Yu Mincho" panose="02020400000000000000" pitchFamily="18" charset="-128"/>
              </a:rPr>
              <a:t>- Mariner since 1996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4E80E3-8773-C493-9CE1-0EEF7C871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211" y="2503572"/>
            <a:ext cx="2348927" cy="1716396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7B2169A8-CCC7-93DF-D004-DF810E4F321B}"/>
              </a:ext>
            </a:extLst>
          </p:cNvPr>
          <p:cNvGrpSpPr/>
          <p:nvPr/>
        </p:nvGrpSpPr>
        <p:grpSpPr>
          <a:xfrm>
            <a:off x="6132457" y="4277200"/>
            <a:ext cx="2851252" cy="1909322"/>
            <a:chOff x="3205024" y="2707193"/>
            <a:chExt cx="2851252" cy="190932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1BA4237-30F5-B3FA-DD32-5E72EF10F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6020" y="2707193"/>
              <a:ext cx="2440256" cy="1909322"/>
            </a:xfrm>
            <a:prstGeom prst="rect">
              <a:avLst/>
            </a:prstGeom>
          </p:spPr>
        </p:pic>
        <p:pic>
          <p:nvPicPr>
            <p:cNvPr id="20" name="Picture 19" descr="A picture containing ship, rainbow&#10;&#10;Description automatically generated">
              <a:extLst>
                <a:ext uri="{FF2B5EF4-FFF2-40B4-BE49-F238E27FC236}">
                  <a16:creationId xmlns:a16="http://schemas.microsoft.com/office/drawing/2014/main" id="{EE1E1BAC-806B-014A-168A-3D2F8FE7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5024" y="3836213"/>
              <a:ext cx="780302" cy="78030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E3BAFDA-842C-199C-80FD-368FC54EAD13}"/>
              </a:ext>
            </a:extLst>
          </p:cNvPr>
          <p:cNvGrpSpPr/>
          <p:nvPr/>
        </p:nvGrpSpPr>
        <p:grpSpPr>
          <a:xfrm>
            <a:off x="124861" y="4423458"/>
            <a:ext cx="2815152" cy="1800720"/>
            <a:chOff x="70980" y="2733354"/>
            <a:chExt cx="2815152" cy="1800720"/>
          </a:xfrm>
        </p:grpSpPr>
        <p:pic>
          <p:nvPicPr>
            <p:cNvPr id="1034" name="Picture 10" descr="FMP on Endeavor">
              <a:extLst>
                <a:ext uri="{FF2B5EF4-FFF2-40B4-BE49-F238E27FC236}">
                  <a16:creationId xmlns:a16="http://schemas.microsoft.com/office/drawing/2014/main" id="{E28D4448-52A7-D203-3C04-D0201A98E9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7" r="4076" b="8228"/>
            <a:stretch/>
          </p:blipFill>
          <p:spPr bwMode="auto">
            <a:xfrm>
              <a:off x="612732" y="2733354"/>
              <a:ext cx="2273400" cy="1771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A picture containing emblem, symbol, logo, trademark&#10;&#10;Description automatically generated">
              <a:extLst>
                <a:ext uri="{FF2B5EF4-FFF2-40B4-BE49-F238E27FC236}">
                  <a16:creationId xmlns:a16="http://schemas.microsoft.com/office/drawing/2014/main" id="{D0A1E7D0-D130-E485-A1B1-7DCA6DA5D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80" y="3661854"/>
              <a:ext cx="872220" cy="872220"/>
            </a:xfrm>
            <a:prstGeom prst="rect">
              <a:avLst/>
            </a:prstGeom>
          </p:spPr>
        </p:pic>
      </p:grpSp>
      <p:pic>
        <p:nvPicPr>
          <p:cNvPr id="28" name="Picture 4">
            <a:extLst>
              <a:ext uri="{FF2B5EF4-FFF2-40B4-BE49-F238E27FC236}">
                <a16:creationId xmlns:a16="http://schemas.microsoft.com/office/drawing/2014/main" id="{0EDFAC09-3DD9-8F61-A1B9-5D692A3A8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388" y="3805711"/>
            <a:ext cx="1384626" cy="31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le 35">
            <a:extLst>
              <a:ext uri="{FF2B5EF4-FFF2-40B4-BE49-F238E27FC236}">
                <a16:creationId xmlns:a16="http://schemas.microsoft.com/office/drawing/2014/main" id="{344DAAEF-03CF-AB13-2D5E-5DA95C77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475" y="215459"/>
            <a:ext cx="4220966" cy="546100"/>
          </a:xfrm>
        </p:spPr>
        <p:txBody>
          <a:bodyPr/>
          <a:lstStyle/>
          <a:p>
            <a:r>
              <a:rPr lang="en-US"/>
              <a:t>Past UNOLS Support</a:t>
            </a:r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6D2B870-DEB7-DB96-40FC-D802D3C0CA36}"/>
              </a:ext>
            </a:extLst>
          </p:cNvPr>
          <p:cNvGrpSpPr/>
          <p:nvPr/>
        </p:nvGrpSpPr>
        <p:grpSpPr>
          <a:xfrm>
            <a:off x="-6925" y="2486218"/>
            <a:ext cx="2945629" cy="1824608"/>
            <a:chOff x="6115335" y="4386262"/>
            <a:chExt cx="2945629" cy="18246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039F73-29D8-66AE-A72E-3C822B885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14555" y="4386262"/>
              <a:ext cx="2146409" cy="182460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F4D7395-65A0-E2A4-99BD-55B825286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15335" y="5666597"/>
              <a:ext cx="1492454" cy="528429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CD8DF83-AB8D-FCB0-A2E7-056EFB75251B}"/>
              </a:ext>
            </a:extLst>
          </p:cNvPr>
          <p:cNvGrpSpPr/>
          <p:nvPr/>
        </p:nvGrpSpPr>
        <p:grpSpPr>
          <a:xfrm>
            <a:off x="3304445" y="4423458"/>
            <a:ext cx="2839399" cy="1762622"/>
            <a:chOff x="6131412" y="2511083"/>
            <a:chExt cx="2839399" cy="17626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D523851-FDDB-A584-9BB6-1EC7884BC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21885" y="2511083"/>
              <a:ext cx="2348926" cy="176169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A990C78-23C7-6AAF-073C-E4DA53F82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31412" y="3727605"/>
              <a:ext cx="1353378" cy="546100"/>
            </a:xfrm>
            <a:prstGeom prst="rect">
              <a:avLst/>
            </a:prstGeom>
          </p:spPr>
        </p:pic>
      </p:grpSp>
      <p:pic>
        <p:nvPicPr>
          <p:cNvPr id="1028" name="Picture 4" descr="UAF">
            <a:extLst>
              <a:ext uri="{FF2B5EF4-FFF2-40B4-BE49-F238E27FC236}">
                <a16:creationId xmlns:a16="http://schemas.microsoft.com/office/drawing/2014/main" id="{B15D4F19-CBEC-FFA8-9B9A-9A8496FEC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095" y="2893538"/>
            <a:ext cx="895603" cy="6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219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01AE4-F089-B5FB-AF1F-48818417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UNOLS Standard Deck Sockets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D06E6-ED2D-73C8-83AF-DACBD425EC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49983-2979-48DA-8C85-307BAE24F7C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DCD8256-937A-4E29-BEBB-FAB29ABDCC40}"/>
              </a:ext>
            </a:extLst>
          </p:cNvPr>
          <p:cNvSpPr txBox="1">
            <a:spLocks/>
          </p:cNvSpPr>
          <p:nvPr/>
        </p:nvSpPr>
        <p:spPr bwMode="auto">
          <a:xfrm>
            <a:off x="184944" y="1384151"/>
            <a:ext cx="5758656" cy="16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kern="0" baseline="0" dirty="0"/>
              <a:t>Deck Sockets Background </a:t>
            </a:r>
          </a:p>
          <a:p>
            <a:pPr marL="0" indent="0">
              <a:buNone/>
            </a:pPr>
            <a:endParaRPr lang="en-US" sz="2400" kern="0" baseline="0" dirty="0"/>
          </a:p>
          <a:p>
            <a:r>
              <a:rPr lang="en-US" kern="0" baseline="0" dirty="0"/>
              <a:t>UNOLS vessels include 1”-8 UNC threaded bosses in a 24” x 24” grid for securing gear to the ship deck.</a:t>
            </a:r>
          </a:p>
          <a:p>
            <a:pPr marL="0" indent="0">
              <a:buNone/>
            </a:pPr>
            <a:endParaRPr lang="en-US" kern="0" baseline="0" dirty="0"/>
          </a:p>
          <a:p>
            <a:r>
              <a:rPr lang="en-US" sz="2000" kern="0" baseline="0" dirty="0"/>
              <a:t>Used to transfer loads from deck mounted equipment to the ship structure.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3A56DF5-1990-751C-C37F-C7E989B26177}"/>
              </a:ext>
            </a:extLst>
          </p:cNvPr>
          <p:cNvCxnSpPr>
            <a:cxnSpLocks/>
          </p:cNvCxnSpPr>
          <p:nvPr/>
        </p:nvCxnSpPr>
        <p:spPr bwMode="auto">
          <a:xfrm>
            <a:off x="5456952" y="3933877"/>
            <a:ext cx="0" cy="43112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EE967D0F-ECAE-6C15-D97D-13B32567F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426" y="1208163"/>
            <a:ext cx="2919004" cy="481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22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01AE4-F089-B5FB-AF1F-48818417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Deck Socket Testing Requirements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D06E6-ED2D-73C8-83AF-DACBD425EC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49983-2979-48DA-8C85-307BAE24F7CC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3A56DF5-1990-751C-C37F-C7E989B26177}"/>
              </a:ext>
            </a:extLst>
          </p:cNvPr>
          <p:cNvCxnSpPr>
            <a:cxnSpLocks/>
          </p:cNvCxnSpPr>
          <p:nvPr/>
        </p:nvCxnSpPr>
        <p:spPr bwMode="auto">
          <a:xfrm>
            <a:off x="5392281" y="3883814"/>
            <a:ext cx="0" cy="43112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DBB8E0-CBA1-D37B-D364-77D660DEA3CD}"/>
              </a:ext>
            </a:extLst>
          </p:cNvPr>
          <p:cNvSpPr txBox="1">
            <a:spLocks/>
          </p:cNvSpPr>
          <p:nvPr/>
        </p:nvSpPr>
        <p:spPr bwMode="auto">
          <a:xfrm>
            <a:off x="851010" y="1343494"/>
            <a:ext cx="7846423" cy="399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kern="0" baseline="0" dirty="0"/>
              <a:t>Testing</a:t>
            </a:r>
          </a:p>
          <a:p>
            <a:pPr marL="457200" lvl="1" indent="0">
              <a:buNone/>
            </a:pPr>
            <a:r>
              <a:rPr lang="en-US" kern="0" baseline="0" dirty="0"/>
              <a:t>RVSS, 11</a:t>
            </a:r>
            <a:r>
              <a:rPr lang="en-US" kern="0" baseline="30000" dirty="0"/>
              <a:t>th</a:t>
            </a:r>
            <a:r>
              <a:rPr lang="en-US" kern="0" baseline="0" dirty="0"/>
              <a:t> edition:</a:t>
            </a:r>
          </a:p>
          <a:p>
            <a:pPr marL="457200" lvl="1" indent="0">
              <a:buNone/>
            </a:pPr>
            <a:r>
              <a:rPr lang="en-US" kern="0" baseline="0" dirty="0"/>
              <a:t>Mandatory compliance for ARF unless “not practical or economical”</a:t>
            </a:r>
          </a:p>
          <a:p>
            <a:pPr marL="457200" lvl="1" indent="0">
              <a:buNone/>
            </a:pPr>
            <a:endParaRPr lang="en-US" kern="0" baseline="0" dirty="0"/>
          </a:p>
          <a:p>
            <a:pPr lvl="1"/>
            <a:r>
              <a:rPr lang="en-US" kern="0" baseline="0" dirty="0"/>
              <a:t>B.4.4.1: Requires routine testing of deck sockets used as part of OHS</a:t>
            </a:r>
          </a:p>
          <a:p>
            <a:pPr lvl="1"/>
            <a:endParaRPr lang="en-US" kern="0" baseline="0" dirty="0"/>
          </a:p>
          <a:p>
            <a:pPr lvl="1"/>
            <a:r>
              <a:rPr lang="en-US" kern="0" baseline="0" dirty="0"/>
              <a:t>Fixed and portable OHS systems must be tested every 5 years</a:t>
            </a:r>
          </a:p>
          <a:p>
            <a:pPr lvl="1"/>
            <a:endParaRPr lang="en-US" kern="0" baseline="0" dirty="0"/>
          </a:p>
          <a:p>
            <a:pPr lvl="1"/>
            <a:r>
              <a:rPr lang="en-US" kern="0" baseline="0" dirty="0"/>
              <a:t>B.4.1: Requires testing to 125% of Safe Working Tension using a calibrated instrument</a:t>
            </a:r>
          </a:p>
        </p:txBody>
      </p:sp>
    </p:spTree>
    <p:extLst>
      <p:ext uri="{BB962C8B-B14F-4D97-AF65-F5344CB8AC3E}">
        <p14:creationId xmlns:p14="http://schemas.microsoft.com/office/powerpoint/2010/main" val="2893911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01AE4-F089-B5FB-AF1F-48818417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kern="0" baseline="0" dirty="0"/>
              <a:t>R/V </a:t>
            </a:r>
            <a:r>
              <a:rPr lang="en-US" sz="2800" kern="0" baseline="0" dirty="0" err="1"/>
              <a:t>Sikuliaq</a:t>
            </a:r>
            <a:r>
              <a:rPr lang="en-US" sz="2800" kern="0" baseline="0" dirty="0"/>
              <a:t> Case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D06E6-ED2D-73C8-83AF-DACBD425EC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49983-2979-48DA-8C85-307BAE24F7C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DCD8256-937A-4E29-BEBB-FAB29ABDCC40}"/>
              </a:ext>
            </a:extLst>
          </p:cNvPr>
          <p:cNvSpPr txBox="1">
            <a:spLocks/>
          </p:cNvSpPr>
          <p:nvPr/>
        </p:nvSpPr>
        <p:spPr bwMode="auto">
          <a:xfrm>
            <a:off x="83343" y="1079742"/>
            <a:ext cx="8977313" cy="573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400" kern="0" baseline="0" dirty="0"/>
              <a:t>Test load determined from delivery documentation</a:t>
            </a:r>
          </a:p>
          <a:p>
            <a:r>
              <a:rPr lang="en-US" sz="2400" kern="0" baseline="0" dirty="0"/>
              <a:t>Quantity 1000+</a:t>
            </a:r>
          </a:p>
          <a:p>
            <a:pPr marL="0" indent="0">
              <a:buNone/>
            </a:pPr>
            <a:endParaRPr lang="en-US" sz="2400" kern="0" baseline="0" dirty="0"/>
          </a:p>
          <a:p>
            <a:pPr marL="0" indent="0">
              <a:buNone/>
            </a:pPr>
            <a:endParaRPr lang="en-US" sz="2400" kern="0" baseline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A338F0-D00A-9CCA-01DD-9AD731C09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48" y="2713965"/>
            <a:ext cx="1568390" cy="345817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DE01233-E843-04D2-0142-63663D0D40CE}"/>
              </a:ext>
            </a:extLst>
          </p:cNvPr>
          <p:cNvGrpSpPr/>
          <p:nvPr/>
        </p:nvGrpSpPr>
        <p:grpSpPr>
          <a:xfrm>
            <a:off x="3374835" y="5561508"/>
            <a:ext cx="5117465" cy="655320"/>
            <a:chOff x="3619500" y="5356860"/>
            <a:chExt cx="5117465" cy="65532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C53F475-33F7-83E0-8E20-8A08B61A70FF}"/>
                </a:ext>
              </a:extLst>
            </p:cNvPr>
            <p:cNvGrpSpPr/>
            <p:nvPr/>
          </p:nvGrpSpPr>
          <p:grpSpPr>
            <a:xfrm>
              <a:off x="3619500" y="5389279"/>
              <a:ext cx="5117465" cy="589272"/>
              <a:chOff x="2085975" y="2835134"/>
              <a:chExt cx="9144000" cy="99009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C27CB4C-8E0A-118C-FEAF-1EE525708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85975" y="2835134"/>
                <a:ext cx="9144000" cy="55100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B557A68-CF45-A50D-89E5-5B0C8C599B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18359" y="3363081"/>
                <a:ext cx="9086851" cy="462151"/>
              </a:xfrm>
              <a:prstGeom prst="rect">
                <a:avLst/>
              </a:prstGeom>
            </p:spPr>
          </p:pic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3AECB18-EE89-D965-E94A-D6BC4CA185D0}"/>
                </a:ext>
              </a:extLst>
            </p:cNvPr>
            <p:cNvSpPr/>
            <p:nvPr/>
          </p:nvSpPr>
          <p:spPr bwMode="auto">
            <a:xfrm>
              <a:off x="3637624" y="5356860"/>
              <a:ext cx="5099341" cy="655320"/>
            </a:xfrm>
            <a:prstGeom prst="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F56340-BE75-60B5-F553-3E130D56489C}"/>
              </a:ext>
            </a:extLst>
          </p:cNvPr>
          <p:cNvGrpSpPr/>
          <p:nvPr/>
        </p:nvGrpSpPr>
        <p:grpSpPr>
          <a:xfrm>
            <a:off x="3058475" y="2543055"/>
            <a:ext cx="5419965" cy="655320"/>
            <a:chOff x="2366253" y="2659531"/>
            <a:chExt cx="5419965" cy="65532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3A0E39D-A67B-03B1-D22E-234F5DA81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8345" y="2675109"/>
              <a:ext cx="3211155" cy="61646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C9EA73-C67C-47CD-5DF8-2F31A1208D8E}"/>
                </a:ext>
              </a:extLst>
            </p:cNvPr>
            <p:cNvSpPr txBox="1"/>
            <p:nvPr/>
          </p:nvSpPr>
          <p:spPr>
            <a:xfrm>
              <a:off x="5586044" y="2660689"/>
              <a:ext cx="22001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QTY = 1019 </a:t>
              </a:r>
              <a:r>
                <a:rPr lang="en-US" dirty="0"/>
                <a:t>(Main Deck)</a:t>
              </a:r>
            </a:p>
            <a:p>
              <a:r>
                <a:rPr lang="en-US" dirty="0"/>
                <a:t>            + 01 Level + 02 Level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94E80CE-D931-102F-85C2-C170AFD684D2}"/>
                </a:ext>
              </a:extLst>
            </p:cNvPr>
            <p:cNvSpPr/>
            <p:nvPr/>
          </p:nvSpPr>
          <p:spPr bwMode="auto">
            <a:xfrm>
              <a:off x="2366253" y="2659531"/>
              <a:ext cx="5345187" cy="655320"/>
            </a:xfrm>
            <a:prstGeom prst="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6B2AB33-12A6-2C20-7B64-5DC9393AB823}"/>
              </a:ext>
            </a:extLst>
          </p:cNvPr>
          <p:cNvGrpSpPr/>
          <p:nvPr/>
        </p:nvGrpSpPr>
        <p:grpSpPr>
          <a:xfrm>
            <a:off x="2651280" y="3378937"/>
            <a:ext cx="3154087" cy="2088175"/>
            <a:chOff x="2994955" y="3595740"/>
            <a:chExt cx="3154087" cy="20881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48FC0F-4D3D-A00D-6041-9C46E8DD3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94955" y="3595740"/>
              <a:ext cx="3154087" cy="2088175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70C0846-13C1-D070-905F-F706789C77C2}"/>
                </a:ext>
              </a:extLst>
            </p:cNvPr>
            <p:cNvSpPr/>
            <p:nvPr/>
          </p:nvSpPr>
          <p:spPr bwMode="auto">
            <a:xfrm>
              <a:off x="3291840" y="3700244"/>
              <a:ext cx="573405" cy="139038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6F8778D-28FB-0B93-8E83-7315A3C95B8D}"/>
                </a:ext>
              </a:extLst>
            </p:cNvPr>
            <p:cNvSpPr/>
            <p:nvPr/>
          </p:nvSpPr>
          <p:spPr bwMode="auto">
            <a:xfrm>
              <a:off x="5353051" y="3906404"/>
              <a:ext cx="765810" cy="194213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95E3906-C188-DA4D-34DF-4C9ED3B36813}"/>
                </a:ext>
              </a:extLst>
            </p:cNvPr>
            <p:cNvSpPr/>
            <p:nvPr/>
          </p:nvSpPr>
          <p:spPr bwMode="auto">
            <a:xfrm>
              <a:off x="3718510" y="4822030"/>
              <a:ext cx="193090" cy="321848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3A56DF5-1990-751C-C37F-C7E989B26177}"/>
              </a:ext>
            </a:extLst>
          </p:cNvPr>
          <p:cNvCxnSpPr>
            <a:stCxn id="27" idx="2"/>
          </p:cNvCxnSpPr>
          <p:nvPr/>
        </p:nvCxnSpPr>
        <p:spPr bwMode="auto">
          <a:xfrm>
            <a:off x="5392281" y="3883814"/>
            <a:ext cx="0" cy="43112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F090857-8175-9C44-5396-399E72ED489C}"/>
              </a:ext>
            </a:extLst>
          </p:cNvPr>
          <p:cNvCxnSpPr>
            <a:cxnSpLocks/>
          </p:cNvCxnSpPr>
          <p:nvPr/>
        </p:nvCxnSpPr>
        <p:spPr bwMode="auto">
          <a:xfrm flipV="1">
            <a:off x="3244572" y="3213953"/>
            <a:ext cx="0" cy="265922"/>
          </a:xfrm>
          <a:prstGeom prst="straightConnector1">
            <a:avLst/>
          </a:prstGeom>
          <a:noFill/>
          <a:ln w="38100" cap="flat" cmpd="sng" algn="ctr">
            <a:solidFill>
              <a:srgbClr val="9C0707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7D1A61A-2545-0C3F-0E10-A039C6E3D28E}"/>
              </a:ext>
            </a:extLst>
          </p:cNvPr>
          <p:cNvCxnSpPr>
            <a:cxnSpLocks/>
          </p:cNvCxnSpPr>
          <p:nvPr/>
        </p:nvCxnSpPr>
        <p:spPr bwMode="auto">
          <a:xfrm flipH="1">
            <a:off x="1785938" y="4752496"/>
            <a:ext cx="1577404" cy="13655"/>
          </a:xfrm>
          <a:prstGeom prst="straightConnector1">
            <a:avLst/>
          </a:prstGeom>
          <a:noFill/>
          <a:ln w="38100" cap="flat" cmpd="sng" algn="ctr">
            <a:solidFill>
              <a:srgbClr val="9C0707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C20232D-B7CB-F2EA-6C82-A1DD4FC596A2}"/>
              </a:ext>
            </a:extLst>
          </p:cNvPr>
          <p:cNvCxnSpPr>
            <a:cxnSpLocks/>
          </p:cNvCxnSpPr>
          <p:nvPr/>
        </p:nvCxnSpPr>
        <p:spPr bwMode="auto">
          <a:xfrm>
            <a:off x="5373766" y="3893416"/>
            <a:ext cx="18515" cy="1641621"/>
          </a:xfrm>
          <a:prstGeom prst="straightConnector1">
            <a:avLst/>
          </a:prstGeom>
          <a:noFill/>
          <a:ln w="38100" cap="flat" cmpd="sng" algn="ctr">
            <a:solidFill>
              <a:srgbClr val="9C0707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3154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72F0F-F5E1-4DAF-E22A-C804BEBF4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49983-2979-48DA-8C85-307BAE24F7C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B0EFD9D-4F12-7A45-911A-BD021899C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225755"/>
            <a:ext cx="5811996" cy="1892616"/>
          </a:xfrm>
        </p:spPr>
        <p:txBody>
          <a:bodyPr/>
          <a:lstStyle/>
          <a:p>
            <a:pPr marL="457200" lvl="1" indent="0">
              <a:buNone/>
            </a:pPr>
            <a:r>
              <a:rPr lang="en-US" sz="2400" dirty="0"/>
              <a:t>Previous testing methods:</a:t>
            </a:r>
          </a:p>
          <a:p>
            <a:pPr lvl="1"/>
            <a:r>
              <a:rPr lang="en-US" dirty="0"/>
              <a:t>Cumbersome and labor intensive</a:t>
            </a:r>
          </a:p>
          <a:p>
            <a:pPr lvl="1"/>
            <a:r>
              <a:rPr lang="en-US" dirty="0"/>
              <a:t>Require use of ship’s equipment</a:t>
            </a:r>
          </a:p>
          <a:p>
            <a:pPr lvl="1"/>
            <a:r>
              <a:rPr lang="en-US" dirty="0"/>
              <a:t>Require multiple personnel to perform each test</a:t>
            </a:r>
          </a:p>
          <a:p>
            <a:pPr lvl="1"/>
            <a:r>
              <a:rPr lang="en-US" dirty="0"/>
              <a:t>Time consuming</a:t>
            </a:r>
          </a:p>
          <a:p>
            <a:pPr lvl="1"/>
            <a:r>
              <a:rPr lang="en-US" dirty="0"/>
              <a:t>Possibility of damage by over-tensioning</a:t>
            </a:r>
          </a:p>
          <a:p>
            <a:pPr lvl="1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99419BB-41EE-ED12-5DC9-8DDCCD0DF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Testing Methods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E2E769-D1DB-179C-1A56-5A859793E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237" y="3756122"/>
            <a:ext cx="3309321" cy="243239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DB576C4-6C19-71EE-C0ED-ED23F05B4F0B}"/>
              </a:ext>
            </a:extLst>
          </p:cNvPr>
          <p:cNvGrpSpPr/>
          <p:nvPr/>
        </p:nvGrpSpPr>
        <p:grpSpPr>
          <a:xfrm>
            <a:off x="5884333" y="1025615"/>
            <a:ext cx="3221561" cy="2403386"/>
            <a:chOff x="5517727" y="1274998"/>
            <a:chExt cx="3179706" cy="23088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3113283-6340-9AE3-B173-99E464E13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17727" y="1358080"/>
              <a:ext cx="3108310" cy="218341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7E5809B-6319-5A04-8C80-75DD26F5AB50}"/>
                </a:ext>
              </a:extLst>
            </p:cNvPr>
            <p:cNvSpPr/>
            <p:nvPr/>
          </p:nvSpPr>
          <p:spPr bwMode="auto">
            <a:xfrm>
              <a:off x="8314267" y="1274998"/>
              <a:ext cx="383166" cy="5461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6B0A39D-5383-1C4E-2CCC-0E8EE3EBD9B6}"/>
                </a:ext>
              </a:extLst>
            </p:cNvPr>
            <p:cNvSpPr/>
            <p:nvPr/>
          </p:nvSpPr>
          <p:spPr bwMode="auto">
            <a:xfrm>
              <a:off x="5517727" y="1970734"/>
              <a:ext cx="383166" cy="5461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7F1DEA-9D40-4B5C-35AA-480BF3D29827}"/>
                </a:ext>
              </a:extLst>
            </p:cNvPr>
            <p:cNvSpPr/>
            <p:nvPr/>
          </p:nvSpPr>
          <p:spPr bwMode="auto">
            <a:xfrm>
              <a:off x="5524500" y="3429000"/>
              <a:ext cx="278553" cy="15480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70CE323-EE66-944A-EEE3-2DF20E0AFE04}"/>
                </a:ext>
              </a:extLst>
            </p:cNvPr>
            <p:cNvSpPr/>
            <p:nvPr/>
          </p:nvSpPr>
          <p:spPr bwMode="auto">
            <a:xfrm>
              <a:off x="8035714" y="3078480"/>
              <a:ext cx="554566" cy="14464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B0AADB4-6F2D-C415-3F05-1245800A6285}"/>
              </a:ext>
            </a:extLst>
          </p:cNvPr>
          <p:cNvSpPr txBox="1"/>
          <p:nvPr/>
        </p:nvSpPr>
        <p:spPr>
          <a:xfrm>
            <a:off x="348919" y="4031807"/>
            <a:ext cx="4576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 sz="1400" kern="0" baseline="0" dirty="0"/>
              <a:t>“Can we just test a representative sample?”</a:t>
            </a:r>
          </a:p>
        </p:txBody>
      </p:sp>
    </p:spTree>
    <p:extLst>
      <p:ext uri="{BB962C8B-B14F-4D97-AF65-F5344CB8AC3E}">
        <p14:creationId xmlns:p14="http://schemas.microsoft.com/office/powerpoint/2010/main" val="2633794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BC993-D9ED-A142-B2AC-1634824D6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300" y="252295"/>
            <a:ext cx="6195865" cy="546100"/>
          </a:xfrm>
        </p:spPr>
        <p:txBody>
          <a:bodyPr/>
          <a:lstStyle/>
          <a:p>
            <a:r>
              <a:rPr lang="en-US" dirty="0"/>
              <a:t>Einhorn Engineering 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72F0F-F5E1-4DAF-E22A-C804BEBF4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49983-2979-48DA-8C85-307BAE24F7C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C8A833-60C6-F178-1222-B51398082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001" y="1219200"/>
            <a:ext cx="3700659" cy="4038600"/>
          </a:xfrm>
          <a:prstGeom prst="rect">
            <a:avLst/>
          </a:prstGeom>
        </p:spPr>
      </p:pic>
      <p:sp>
        <p:nvSpPr>
          <p:cNvPr id="9" name="Line Callout 1 7">
            <a:extLst>
              <a:ext uri="{FF2B5EF4-FFF2-40B4-BE49-F238E27FC236}">
                <a16:creationId xmlns:a16="http://schemas.microsoft.com/office/drawing/2014/main" id="{4FCEE2F5-06C8-4F5C-5B6A-19665942A811}"/>
              </a:ext>
            </a:extLst>
          </p:cNvPr>
          <p:cNvSpPr/>
          <p:nvPr/>
        </p:nvSpPr>
        <p:spPr>
          <a:xfrm>
            <a:off x="7531257" y="5494439"/>
            <a:ext cx="1295399" cy="288721"/>
          </a:xfrm>
          <a:prstGeom prst="borderCallout1">
            <a:avLst>
              <a:gd name="adj1" fmla="val -1991"/>
              <a:gd name="adj2" fmla="val 52689"/>
              <a:gd name="adj3" fmla="val -268206"/>
              <a:gd name="adj4" fmla="val 45316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45º test wire</a:t>
            </a:r>
          </a:p>
        </p:txBody>
      </p:sp>
      <p:sp>
        <p:nvSpPr>
          <p:cNvPr id="10" name="Line Callout 1 8">
            <a:extLst>
              <a:ext uri="{FF2B5EF4-FFF2-40B4-BE49-F238E27FC236}">
                <a16:creationId xmlns:a16="http://schemas.microsoft.com/office/drawing/2014/main" id="{313411B6-959F-3EEF-9258-0705711FBA0D}"/>
              </a:ext>
            </a:extLst>
          </p:cNvPr>
          <p:cNvSpPr/>
          <p:nvPr/>
        </p:nvSpPr>
        <p:spPr>
          <a:xfrm flipH="1">
            <a:off x="5964767" y="5494439"/>
            <a:ext cx="1316722" cy="288721"/>
          </a:xfrm>
          <a:prstGeom prst="borderCallout1">
            <a:avLst>
              <a:gd name="adj1" fmla="val 2306"/>
              <a:gd name="adj2" fmla="val 47398"/>
              <a:gd name="adj3" fmla="val -649368"/>
              <a:gd name="adj4" fmla="val 2286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Tailboard block</a:t>
            </a:r>
          </a:p>
        </p:txBody>
      </p:sp>
      <p:sp>
        <p:nvSpPr>
          <p:cNvPr id="12" name="Line Callout 1 7">
            <a:extLst>
              <a:ext uri="{FF2B5EF4-FFF2-40B4-BE49-F238E27FC236}">
                <a16:creationId xmlns:a16="http://schemas.microsoft.com/office/drawing/2014/main" id="{1408D6FF-D212-AED7-8AF6-BF090CDCACFF}"/>
              </a:ext>
            </a:extLst>
          </p:cNvPr>
          <p:cNvSpPr/>
          <p:nvPr/>
        </p:nvSpPr>
        <p:spPr>
          <a:xfrm>
            <a:off x="4155017" y="5494439"/>
            <a:ext cx="1676400" cy="314688"/>
          </a:xfrm>
          <a:prstGeom prst="borderCallout1">
            <a:avLst>
              <a:gd name="adj1" fmla="val -4915"/>
              <a:gd name="adj2" fmla="val 50282"/>
              <a:gd name="adj3" fmla="val -327607"/>
              <a:gd name="adj4" fmla="val 77751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1”-8 UNC hoist ring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B0EFD9D-4F12-7A45-911A-BD021899C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505" y="1231584"/>
            <a:ext cx="4833762" cy="2950950"/>
          </a:xfrm>
        </p:spPr>
        <p:txBody>
          <a:bodyPr/>
          <a:lstStyle/>
          <a:p>
            <a:r>
              <a:rPr lang="en-US" sz="2400" dirty="0"/>
              <a:t>Advantages</a:t>
            </a:r>
          </a:p>
          <a:p>
            <a:pPr lvl="1"/>
            <a:r>
              <a:rPr lang="en-US" dirty="0"/>
              <a:t>Easy to use</a:t>
            </a:r>
          </a:p>
          <a:p>
            <a:pPr lvl="1"/>
            <a:r>
              <a:rPr lang="en-US" dirty="0"/>
              <a:t>Kit is self-contained</a:t>
            </a:r>
          </a:p>
          <a:p>
            <a:pPr lvl="2"/>
            <a:r>
              <a:rPr lang="en-US" dirty="0"/>
              <a:t>(Don’t need to use ship’s cranes or equipment)</a:t>
            </a:r>
          </a:p>
          <a:p>
            <a:pPr lvl="1"/>
            <a:r>
              <a:rPr lang="en-US" dirty="0"/>
              <a:t>Saves time – needs one person only</a:t>
            </a:r>
          </a:p>
          <a:p>
            <a:pPr lvl="1"/>
            <a:r>
              <a:rPr lang="en-US" dirty="0"/>
              <a:t>Pulls to pre-calibrated tension</a:t>
            </a:r>
          </a:p>
          <a:p>
            <a:pPr lvl="1"/>
            <a:r>
              <a:rPr lang="en-US" dirty="0"/>
              <a:t>Portable and easily stowed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770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ABAE8-FEA9-5211-DE66-7EEC0FD2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567" y="256282"/>
            <a:ext cx="6195865" cy="546100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Assembly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F5BF9-0005-21B2-B0CE-31F6F7671D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49983-2979-48DA-8C85-307BAE24F7C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ECFC51-4DAB-5A33-EF18-8E7D2A13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311559"/>
            <a:ext cx="3635762" cy="4513359"/>
          </a:xfrm>
          <a:prstGeom prst="rect">
            <a:avLst/>
          </a:prstGeom>
        </p:spPr>
      </p:pic>
      <p:sp>
        <p:nvSpPr>
          <p:cNvPr id="9" name="Line Callout 1 7">
            <a:extLst>
              <a:ext uri="{FF2B5EF4-FFF2-40B4-BE49-F238E27FC236}">
                <a16:creationId xmlns:a16="http://schemas.microsoft.com/office/drawing/2014/main" id="{56022727-1A24-4FA0-2CC8-99EDD5B57E0B}"/>
              </a:ext>
            </a:extLst>
          </p:cNvPr>
          <p:cNvSpPr/>
          <p:nvPr/>
        </p:nvSpPr>
        <p:spPr>
          <a:xfrm>
            <a:off x="1143000" y="3100947"/>
            <a:ext cx="1219200" cy="281547"/>
          </a:xfrm>
          <a:prstGeom prst="borderCallout1">
            <a:avLst>
              <a:gd name="adj1" fmla="val 51578"/>
              <a:gd name="adj2" fmla="val 100333"/>
              <a:gd name="adj3" fmla="val 205962"/>
              <a:gd name="adj4" fmla="val 249258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Polyester sling</a:t>
            </a:r>
          </a:p>
        </p:txBody>
      </p:sp>
      <p:sp>
        <p:nvSpPr>
          <p:cNvPr id="10" name="Line Callout 1 6">
            <a:extLst>
              <a:ext uri="{FF2B5EF4-FFF2-40B4-BE49-F238E27FC236}">
                <a16:creationId xmlns:a16="http://schemas.microsoft.com/office/drawing/2014/main" id="{768B9129-C276-5FEC-EC79-51AF846F69C2}"/>
              </a:ext>
            </a:extLst>
          </p:cNvPr>
          <p:cNvSpPr/>
          <p:nvPr/>
        </p:nvSpPr>
        <p:spPr>
          <a:xfrm>
            <a:off x="6670039" y="3211457"/>
            <a:ext cx="1330961" cy="546100"/>
          </a:xfrm>
          <a:prstGeom prst="borderCallout1">
            <a:avLst>
              <a:gd name="adj1" fmla="val 49191"/>
              <a:gd name="adj2" fmla="val -177"/>
              <a:gd name="adj3" fmla="val -115088"/>
              <a:gd name="adj4" fmla="val -153979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Lifting eye for rigging</a:t>
            </a:r>
          </a:p>
        </p:txBody>
      </p:sp>
      <p:sp>
        <p:nvSpPr>
          <p:cNvPr id="11" name="Line Callout 1 7">
            <a:extLst>
              <a:ext uri="{FF2B5EF4-FFF2-40B4-BE49-F238E27FC236}">
                <a16:creationId xmlns:a16="http://schemas.microsoft.com/office/drawing/2014/main" id="{ECCC2780-D0BE-2BE7-45D2-941E1D449494}"/>
              </a:ext>
            </a:extLst>
          </p:cNvPr>
          <p:cNvSpPr/>
          <p:nvPr/>
        </p:nvSpPr>
        <p:spPr>
          <a:xfrm>
            <a:off x="1371600" y="4563278"/>
            <a:ext cx="1143000" cy="448083"/>
          </a:xfrm>
          <a:prstGeom prst="borderCallout1">
            <a:avLst>
              <a:gd name="adj1" fmla="val 51933"/>
              <a:gd name="adj2" fmla="val 100150"/>
              <a:gd name="adj3" fmla="val 143423"/>
              <a:gd name="adj4" fmla="val 247589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1”-8 UNC hoist ring</a:t>
            </a:r>
          </a:p>
        </p:txBody>
      </p:sp>
      <p:sp>
        <p:nvSpPr>
          <p:cNvPr id="13" name="Line Callout 1 6">
            <a:extLst>
              <a:ext uri="{FF2B5EF4-FFF2-40B4-BE49-F238E27FC236}">
                <a16:creationId xmlns:a16="http://schemas.microsoft.com/office/drawing/2014/main" id="{6B8C0725-040F-AFDD-3F2C-47DA34B59680}"/>
              </a:ext>
            </a:extLst>
          </p:cNvPr>
          <p:cNvSpPr/>
          <p:nvPr/>
        </p:nvSpPr>
        <p:spPr>
          <a:xfrm>
            <a:off x="6663267" y="2275338"/>
            <a:ext cx="1261533" cy="368409"/>
          </a:xfrm>
          <a:prstGeom prst="borderCallout1">
            <a:avLst>
              <a:gd name="adj1" fmla="val 55576"/>
              <a:gd name="adj2" fmla="val 556"/>
              <a:gd name="adj3" fmla="val -30989"/>
              <a:gd name="adj4" fmla="val -95728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Carting handle</a:t>
            </a:r>
          </a:p>
        </p:txBody>
      </p:sp>
      <p:sp>
        <p:nvSpPr>
          <p:cNvPr id="14" name="Line Callout 1 11">
            <a:extLst>
              <a:ext uri="{FF2B5EF4-FFF2-40B4-BE49-F238E27FC236}">
                <a16:creationId xmlns:a16="http://schemas.microsoft.com/office/drawing/2014/main" id="{108DB81C-907C-CD8E-7660-78D149666366}"/>
              </a:ext>
            </a:extLst>
          </p:cNvPr>
          <p:cNvSpPr/>
          <p:nvPr/>
        </p:nvSpPr>
        <p:spPr>
          <a:xfrm flipH="1">
            <a:off x="1143000" y="1219200"/>
            <a:ext cx="1219200" cy="281547"/>
          </a:xfrm>
          <a:prstGeom prst="borderCallout1">
            <a:avLst>
              <a:gd name="adj1" fmla="val 51343"/>
              <a:gd name="adj2" fmla="val 214"/>
              <a:gd name="adj3" fmla="val 57561"/>
              <a:gd name="adj4" fmla="val -155066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Threaded rod</a:t>
            </a:r>
          </a:p>
        </p:txBody>
      </p:sp>
      <p:sp>
        <p:nvSpPr>
          <p:cNvPr id="15" name="Line Callout 1 13">
            <a:extLst>
              <a:ext uri="{FF2B5EF4-FFF2-40B4-BE49-F238E27FC236}">
                <a16:creationId xmlns:a16="http://schemas.microsoft.com/office/drawing/2014/main" id="{55D10CF9-12C8-962C-316D-BAA450084BDE}"/>
              </a:ext>
            </a:extLst>
          </p:cNvPr>
          <p:cNvSpPr/>
          <p:nvPr/>
        </p:nvSpPr>
        <p:spPr>
          <a:xfrm>
            <a:off x="6670039" y="4229812"/>
            <a:ext cx="1254761" cy="304799"/>
          </a:xfrm>
          <a:prstGeom prst="borderCallout1">
            <a:avLst>
              <a:gd name="adj1" fmla="val 55417"/>
              <a:gd name="adj2" fmla="val 152"/>
              <a:gd name="adj3" fmla="val 187196"/>
              <a:gd name="adj4" fmla="val -61740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Pneumatic tires</a:t>
            </a:r>
          </a:p>
        </p:txBody>
      </p:sp>
      <p:sp>
        <p:nvSpPr>
          <p:cNvPr id="16" name="Line Callout 1 14">
            <a:extLst>
              <a:ext uri="{FF2B5EF4-FFF2-40B4-BE49-F238E27FC236}">
                <a16:creationId xmlns:a16="http://schemas.microsoft.com/office/drawing/2014/main" id="{C003C17E-6CCD-670D-0EFE-51F20A383D20}"/>
              </a:ext>
            </a:extLst>
          </p:cNvPr>
          <p:cNvSpPr/>
          <p:nvPr/>
        </p:nvSpPr>
        <p:spPr>
          <a:xfrm flipH="1">
            <a:off x="1371600" y="1927860"/>
            <a:ext cx="990600" cy="366863"/>
          </a:xfrm>
          <a:prstGeom prst="borderCallout1">
            <a:avLst>
              <a:gd name="adj1" fmla="val 50496"/>
              <a:gd name="adj2" fmla="val -555"/>
              <a:gd name="adj3" fmla="val 178323"/>
              <a:gd name="adj4" fmla="val -131178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Test frame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D5E337-3A46-931B-B081-E7C2936085F6}"/>
              </a:ext>
            </a:extLst>
          </p:cNvPr>
          <p:cNvSpPr txBox="1"/>
          <p:nvPr/>
        </p:nvSpPr>
        <p:spPr>
          <a:xfrm>
            <a:off x="2514600" y="582491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Yu Mincho" panose="02020400000000000000" pitchFamily="18" charset="-128"/>
                <a:ea typeface="Yu Mincho" panose="02020400000000000000" pitchFamily="18" charset="-128"/>
              </a:rPr>
              <a:t>Weight of test assembly: 190 </a:t>
            </a:r>
            <a:r>
              <a:rPr lang="en-US" err="1">
                <a:latin typeface="Yu Mincho" panose="02020400000000000000" pitchFamily="18" charset="-128"/>
                <a:ea typeface="Yu Mincho" panose="02020400000000000000" pitchFamily="18" charset="-128"/>
              </a:rPr>
              <a:t>lbs</a:t>
            </a:r>
            <a:endParaRPr lang="en-US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8018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596F2-24F3-6611-A90B-8D6CE9352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35" y="178907"/>
            <a:ext cx="6261432" cy="546100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Calibration &amp; 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5B976-A352-B754-5D1A-F97C3CECEC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49983-2979-48DA-8C85-307BAE24F7C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D1FC82-BF23-6E72-3636-7D5D288A9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02217"/>
            <a:ext cx="3643313" cy="4662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6E9495-3C50-BB66-6B16-0BDA4F922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295400"/>
            <a:ext cx="2852999" cy="461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5799"/>
      </p:ext>
    </p:extLst>
  </p:cSld>
  <p:clrMapOvr>
    <a:masterClrMapping/>
  </p:clrMapOvr>
</p:sld>
</file>

<file path=ppt/theme/theme1.xml><?xml version="1.0" encoding="utf-8"?>
<a:theme xmlns:a="http://schemas.openxmlformats.org/drawingml/2006/main" name="EINENG - PZ">
  <a:themeElements>
    <a:clrScheme name="Einhorn Engineering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D99694"/>
      </a:accent2>
      <a:accent3>
        <a:srgbClr val="00B050"/>
      </a:accent3>
      <a:accent4>
        <a:srgbClr val="0070C0"/>
      </a:accent4>
      <a:accent5>
        <a:srgbClr val="FFFF00"/>
      </a:accent5>
      <a:accent6>
        <a:srgbClr val="FFC000"/>
      </a:accent6>
      <a:hlink>
        <a:srgbClr val="0070C0"/>
      </a:hlink>
      <a:folHlink>
        <a:srgbClr val="800080"/>
      </a:folHlink>
    </a:clrScheme>
    <a:fontScheme name="Custom 1">
      <a:majorFont>
        <a:latin typeface="High Tower Text"/>
        <a:ea typeface=""/>
        <a:cs typeface="Arial"/>
      </a:majorFont>
      <a:minorFont>
        <a:latin typeface="Calisto MT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INENG PPT TEMPLATE 31 MAR 2023.potx" id="{F9ED2288-CD0D-4E25-B21D-E9CA979BBBE8}" vid="{17243C77-5F88-4243-AEAA-AF54AA3E84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3ACE5596E8ED4CBBCE9C0D0A927AB2" ma:contentTypeVersion="8" ma:contentTypeDescription="Create a new document." ma:contentTypeScope="" ma:versionID="490d32333b4c7078e79f653d9f5f3de8">
  <xsd:schema xmlns:xsd="http://www.w3.org/2001/XMLSchema" xmlns:xs="http://www.w3.org/2001/XMLSchema" xmlns:p="http://schemas.microsoft.com/office/2006/metadata/properties" xmlns:ns2="51473b15-830f-4371-9586-c37b35fcd6ee" xmlns:ns3="937e5151-c276-4a8c-b824-672db86a00dd" targetNamespace="http://schemas.microsoft.com/office/2006/metadata/properties" ma:root="true" ma:fieldsID="b27cfd232bed14352239136fb7b78a03" ns2:_="" ns3:_="">
    <xsd:import namespace="51473b15-830f-4371-9586-c37b35fcd6ee"/>
    <xsd:import namespace="937e5151-c276-4a8c-b824-672db86a00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473b15-830f-4371-9586-c37b35fcd6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38a5569-3e89-4bfb-8fae-17b154824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7e5151-c276-4a8c-b824-672db86a00d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110d8f21-a374-4a70-8608-babf00def195}" ma:internalName="TaxCatchAll" ma:showField="CatchAllData" ma:web="937e5151-c276-4a8c-b824-672db86a00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61A349-91DA-4756-909D-A54365D39C26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51473b15-830f-4371-9586-c37b35fcd6ee"/>
    <ds:schemaRef ds:uri="937e5151-c276-4a8c-b824-672db86a00dd"/>
  </ds:schemaRefs>
</ds:datastoreItem>
</file>

<file path=customXml/itemProps2.xml><?xml version="1.0" encoding="utf-8"?>
<ds:datastoreItem xmlns:ds="http://schemas.openxmlformats.org/officeDocument/2006/customXml" ds:itemID="{4B8BDE5B-D052-49A7-BBB7-CFF5CBB6FF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EINENG PPT TEMPLATE 31 MAR 2023</Template>
  <TotalTime>1988</TotalTime>
  <Words>520</Words>
  <Application>Microsoft Office PowerPoint</Application>
  <PresentationFormat>On-screen Show (4:3)</PresentationFormat>
  <Paragraphs>99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EINENG - PZ</vt:lpstr>
      <vt:lpstr>UNOLS Deck Sockets Compliance with RVSS, 11th ed.</vt:lpstr>
      <vt:lpstr>Past UNOLS Support</vt:lpstr>
      <vt:lpstr>UNOLS Standard Deck Sockets</vt:lpstr>
      <vt:lpstr>Deck Socket Testing Requirements</vt:lpstr>
      <vt:lpstr>R/V Sikuliaq Case Study</vt:lpstr>
      <vt:lpstr>Previous Testing Methods</vt:lpstr>
      <vt:lpstr>Einhorn Engineering Solution</vt:lpstr>
      <vt:lpstr> Assembly Overview</vt:lpstr>
      <vt:lpstr> Calibration &amp; Validation</vt:lpstr>
      <vt:lpstr>Ready for Shipment</vt:lpstr>
      <vt:lpstr>Deck Socket Testing Service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Marcel Beaudin</dc:creator>
  <cp:lastModifiedBy>Marcel Beaudin</cp:lastModifiedBy>
  <cp:revision>4</cp:revision>
  <dcterms:created xsi:type="dcterms:W3CDTF">2023-05-13T15:32:51Z</dcterms:created>
  <dcterms:modified xsi:type="dcterms:W3CDTF">2023-05-18T13:32:10Z</dcterms:modified>
</cp:coreProperties>
</file>