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3" r:id="rId1"/>
  </p:sldMasterIdLst>
  <p:sldIdLst>
    <p:sldId id="256" r:id="rId2"/>
    <p:sldId id="257" r:id="rId3"/>
    <p:sldId id="258" r:id="rId4"/>
    <p:sldId id="262" r:id="rId5"/>
    <p:sldId id="270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37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8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38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9003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6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33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29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69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00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51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7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4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1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0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7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2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9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24746F6-B183-444B-BE3C-7AE9C5E18EE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4B55D8B-4E87-42F9-8C51-6353498B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9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A614A65-3C50-4979-B45A-43121463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R/V </a:t>
            </a:r>
            <a:r>
              <a:rPr lang="en-US" i="1" dirty="0"/>
              <a:t>Kilo Moana</a:t>
            </a:r>
            <a:r>
              <a:rPr lang="en-US" dirty="0"/>
              <a:t> – Smoke Incident Brief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5987D62-1A21-4CAF-A1CD-E2202752F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9164"/>
            <a:ext cx="3854824" cy="385482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90656B-B4EC-45F5-B583-04CA427D9B6C}"/>
              </a:ext>
            </a:extLst>
          </p:cNvPr>
          <p:cNvSpPr txBox="1"/>
          <p:nvPr/>
        </p:nvSpPr>
        <p:spPr>
          <a:xfrm>
            <a:off x="5983941" y="2003612"/>
            <a:ext cx="53698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Overview of Mishap Report and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3291875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64686-1FD7-4E31-9176-27A85E37D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B3556-79B6-4144-B872-BEAD31AA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36895"/>
            <a:ext cx="10396883" cy="3784210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buClrTx/>
              <a:buSzTx/>
            </a:pPr>
            <a:r>
              <a:rPr lang="en-US" sz="2800" b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3 – SMS Procedures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Procedures are key to providing a ready source easily accessible information to all crewmembers and staff ashore.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Procedures for Fire Fighting should be reviewed to ensure training doesn’t stop at the pier because fire and emergency services are nearby. </a:t>
            </a:r>
          </a:p>
        </p:txBody>
      </p:sp>
    </p:spTree>
    <p:extLst>
      <p:ext uri="{BB962C8B-B14F-4D97-AF65-F5344CB8AC3E}">
        <p14:creationId xmlns:p14="http://schemas.microsoft.com/office/powerpoint/2010/main" val="324944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4544-0159-4599-8684-96C107BBE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C55CF-09DD-44DA-905E-11F61425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5"/>
            <a:ext cx="10396883" cy="3311189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ClrTx/>
              <a:buSzTx/>
            </a:pPr>
            <a:r>
              <a:rPr lang="en-US" sz="2800" b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4 – Crew / Science Member Training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Lifesaving and firefighting techniques and procedures must be continually reinforced through frequent and comprehensive training.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riders will be included into drill scenarios and be more active in training to ensure they feel a shared ownership to help protect the vessel whether at sea or in-port. </a:t>
            </a:r>
          </a:p>
        </p:txBody>
      </p:sp>
    </p:spTree>
    <p:extLst>
      <p:ext uri="{BB962C8B-B14F-4D97-AF65-F5344CB8AC3E}">
        <p14:creationId xmlns:p14="http://schemas.microsoft.com/office/powerpoint/2010/main" val="159191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05E1-53E7-4323-AE2F-8CA86DEA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CE271-DD3C-4E7D-A232-82B17268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5"/>
            <a:ext cx="10396883" cy="3311189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ClrTx/>
              <a:buSzTx/>
            </a:pPr>
            <a:r>
              <a:rPr lang="en-US" sz="2800" b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5 – Fire Detection &amp; Alarm Configuration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R/V </a:t>
            </a:r>
            <a:r>
              <a:rPr lang="en-US" sz="2800" i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 Moana </a:t>
            </a: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 required to have a 2-minute </a:t>
            </a:r>
            <a:r>
              <a:rPr lang="en-US" sz="2800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deadman</a:t>
            </a: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alarm installed that will sound the General Alarm, it is agreeably a good idea given the vessel regularly carries up to 49 scientists and crew.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deadman</a:t>
            </a: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alarm is designed to provide an automatic vessel wide back-up incase the initial alarm goes answered. </a:t>
            </a:r>
          </a:p>
        </p:txBody>
      </p:sp>
    </p:spTree>
    <p:extLst>
      <p:ext uri="{BB962C8B-B14F-4D97-AF65-F5344CB8AC3E}">
        <p14:creationId xmlns:p14="http://schemas.microsoft.com/office/powerpoint/2010/main" val="2153011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328A7-CFC4-4F06-95AB-488D31C8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Questions / Discussion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83548C-2D45-4ACD-B802-CE34ECB53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87" y="1786911"/>
            <a:ext cx="3734910" cy="3734910"/>
          </a:xfrm>
        </p:spPr>
      </p:pic>
    </p:spTree>
    <p:extLst>
      <p:ext uri="{BB962C8B-B14F-4D97-AF65-F5344CB8AC3E}">
        <p14:creationId xmlns:p14="http://schemas.microsoft.com/office/powerpoint/2010/main" val="347827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FF35-2E62-4188-AF7E-FC5CB2C0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2" y="315592"/>
            <a:ext cx="3273099" cy="2247117"/>
          </a:xfrm>
        </p:spPr>
        <p:txBody>
          <a:bodyPr>
            <a:normAutofit/>
          </a:bodyPr>
          <a:lstStyle/>
          <a:p>
            <a:r>
              <a:rPr lang="en-US" sz="4400" u="sng" dirty="0"/>
              <a:t>Objectives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0730F1-7BE7-4C38-9ECD-DED77FAA2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15" y="1165240"/>
            <a:ext cx="6771368" cy="380379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4C9D6-FA1C-4908-BDB1-D659789A4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976" y="1523206"/>
            <a:ext cx="4095283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Summary of mishap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78950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514938-D7E2-4AE9-9CDC-5FDB83A5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74784"/>
            <a:ext cx="10396882" cy="1151965"/>
          </a:xfrm>
        </p:spPr>
        <p:txBody>
          <a:bodyPr/>
          <a:lstStyle/>
          <a:p>
            <a:r>
              <a:rPr lang="en-US" u="sng" dirty="0"/>
              <a:t>Summary of Mishap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CE743-499F-4B26-8E76-DA274E0F5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42" y="1050766"/>
            <a:ext cx="10515600" cy="5027146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ClrTx/>
              <a:buSzTx/>
            </a:pPr>
            <a:r>
              <a:rPr lang="en-US" sz="24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Friday January 13th, 2023, at 0231 local (UTC-10), smoke was detected in the Galley.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4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Crewmembers responded to the incident and found food smoldering on the serving line steam table causing smoke throughout the Galley and Mess Deck area.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4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crewmember entered the space and deenergized the warmer and removed smoldering food trays.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4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incident resulted in one injury that required treatment beyond first aid. There was no damage to the vessel, Galley or equipment.</a:t>
            </a:r>
          </a:p>
        </p:txBody>
      </p:sp>
    </p:spTree>
    <p:extLst>
      <p:ext uri="{BB962C8B-B14F-4D97-AF65-F5344CB8AC3E}">
        <p14:creationId xmlns:p14="http://schemas.microsoft.com/office/powerpoint/2010/main" val="2050218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032033-F6C9-4CD9-966A-0305DA48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Picture of Steam Table and Burned Food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71A597-46B3-447F-8D4C-3320F33D8F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96035"/>
            <a:ext cx="4842802" cy="363246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B5292B2-2C23-4C47-8919-76443A4692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3631" y="1945969"/>
            <a:ext cx="4076912" cy="3057376"/>
          </a:xfrm>
        </p:spPr>
      </p:pic>
    </p:spTree>
    <p:extLst>
      <p:ext uri="{BB962C8B-B14F-4D97-AF65-F5344CB8AC3E}">
        <p14:creationId xmlns:p14="http://schemas.microsoft.com/office/powerpoint/2010/main" val="2985949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0E98F5-0127-400F-8BE1-3E56744D7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6" y="0"/>
            <a:ext cx="1127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DF3DC-ADDC-4499-88AC-6594321B6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"/>
            <a:ext cx="1219200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6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CE3A-8E8A-4F4B-9953-3711B495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6FFC8-BF09-48D5-8D6F-59CAB87A7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source of the smoke and smoldering was determined to be from food that was left out overnight in the steam table.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unknown at what temperature the steam tables were set at as the Chief Mate secured them during the response.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neither UHMC or Kilo Moana policy to provide hot food outside of posted meal hours.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74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8072-F584-4DD3-A85C-98AC254B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F530A-A7CD-4F75-80A6-45CA22BA2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09047"/>
            <a:ext cx="10396883" cy="3311189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ClrTx/>
              <a:buSzTx/>
            </a:pPr>
            <a:r>
              <a:rPr lang="en-US" sz="2800" b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Galley Policy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compliance to Galley policies, procedures and checklists are required to ensure food safety, sanitary dining areas and fire safety.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nature of the work as well as equipment and space arrangement, this area of the ship has a high potential for fire. </a:t>
            </a:r>
          </a:p>
        </p:txBody>
      </p:sp>
    </p:spTree>
    <p:extLst>
      <p:ext uri="{BB962C8B-B14F-4D97-AF65-F5344CB8AC3E}">
        <p14:creationId xmlns:p14="http://schemas.microsoft.com/office/powerpoint/2010/main" val="419597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D5228-F51E-43B6-A6C9-B7E0E92B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E3B30-DC8C-46DB-9D48-BBF83143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2191"/>
            <a:ext cx="10515600" cy="3840480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buClrTx/>
              <a:buSzTx/>
            </a:pPr>
            <a:r>
              <a:rPr lang="en-US" sz="2800" b="1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 – Watch Policy While In-Port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proper watch is to be kept on the vessel at all times.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alert watch stander making regular rounds provides the first line of defense against fire, flooding or security threats. </a:t>
            </a:r>
          </a:p>
          <a:p>
            <a:pPr lvl="0">
              <a:lnSpc>
                <a:spcPct val="90000"/>
              </a:lnSpc>
              <a:buClrTx/>
              <a:buSzTx/>
            </a:pPr>
            <a:r>
              <a:rPr lang="en-US" sz="2800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overreliance on automated systems and new technology should never be allowed to replace proven maritime principles, best practices and requirements. </a:t>
            </a:r>
          </a:p>
        </p:txBody>
      </p:sp>
    </p:spTree>
    <p:extLst>
      <p:ext uri="{BB962C8B-B14F-4D97-AF65-F5344CB8AC3E}">
        <p14:creationId xmlns:p14="http://schemas.microsoft.com/office/powerpoint/2010/main" val="3945650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466</TotalTime>
  <Words>487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Impact</vt:lpstr>
      <vt:lpstr>Main Event</vt:lpstr>
      <vt:lpstr>R/V Kilo Moana – Smoke Incident Brief</vt:lpstr>
      <vt:lpstr>Objectives</vt:lpstr>
      <vt:lpstr>Summary of Mishap</vt:lpstr>
      <vt:lpstr>Picture of Steam Table and Burned Food</vt:lpstr>
      <vt:lpstr>PowerPoint Presentation</vt:lpstr>
      <vt:lpstr>PowerPoint Presentation</vt:lpstr>
      <vt:lpstr>Conclusions</vt:lpstr>
      <vt:lpstr>Lessons Learned</vt:lpstr>
      <vt:lpstr>Lessons Learned</vt:lpstr>
      <vt:lpstr>Lessons Learned</vt:lpstr>
      <vt:lpstr>Lessons Learned</vt:lpstr>
      <vt:lpstr>Lessons Learned</vt:lpstr>
      <vt:lpstr>Questions /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Marine Operations Superintendent</dc:creator>
  <cp:lastModifiedBy>Marine Operations Superintendent</cp:lastModifiedBy>
  <cp:revision>15</cp:revision>
  <dcterms:created xsi:type="dcterms:W3CDTF">2023-05-17T20:51:21Z</dcterms:created>
  <dcterms:modified xsi:type="dcterms:W3CDTF">2023-05-18T12:18:57Z</dcterms:modified>
</cp:coreProperties>
</file>