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8"/>
  </p:notesMasterIdLst>
  <p:sldIdLst>
    <p:sldId id="257" r:id="rId2"/>
    <p:sldId id="265" r:id="rId3"/>
    <p:sldId id="262" r:id="rId4"/>
    <p:sldId id="264" r:id="rId5"/>
    <p:sldId id="263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F5C453-F202-B96E-C151-484CE5F1E95E}" v="546" dt="2023-05-18T14:42:29.1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8" d="100"/>
          <a:sy n="68" d="100"/>
        </p:scale>
        <p:origin x="4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64715A-0988-4E68-BBA7-C15E1131D44C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6AD7502-6F1C-4719-A2BE-6535CC56E1B7}">
      <dgm:prSet/>
      <dgm:spPr/>
      <dgm:t>
        <a:bodyPr/>
        <a:lstStyle/>
        <a:p>
          <a:r>
            <a:rPr lang="en-US" dirty="0"/>
            <a:t>Collect</a:t>
          </a:r>
        </a:p>
      </dgm:t>
    </dgm:pt>
    <dgm:pt modelId="{44E33DB6-E3CB-472A-8557-BB4D08C81D53}" type="parTrans" cxnId="{DF8E271A-B9AE-4572-A965-9C72083C011D}">
      <dgm:prSet/>
      <dgm:spPr/>
      <dgm:t>
        <a:bodyPr/>
        <a:lstStyle/>
        <a:p>
          <a:endParaRPr lang="en-US"/>
        </a:p>
      </dgm:t>
    </dgm:pt>
    <dgm:pt modelId="{DB176765-4DD8-4AA5-A300-8C83CACD23EA}" type="sibTrans" cxnId="{DF8E271A-B9AE-4572-A965-9C72083C011D}">
      <dgm:prSet/>
      <dgm:spPr/>
      <dgm:t>
        <a:bodyPr/>
        <a:lstStyle/>
        <a:p>
          <a:endParaRPr lang="en-US"/>
        </a:p>
      </dgm:t>
    </dgm:pt>
    <dgm:pt modelId="{EB1529D9-A452-4C0C-9136-D2DE30624571}">
      <dgm:prSet/>
      <dgm:spPr/>
      <dgm:t>
        <a:bodyPr/>
        <a:lstStyle/>
        <a:p>
          <a:r>
            <a:rPr lang="en-US" dirty="0"/>
            <a:t>Collect basic information and SAMPLE History prior to call</a:t>
          </a:r>
        </a:p>
      </dgm:t>
    </dgm:pt>
    <dgm:pt modelId="{54699C26-61F6-4CDD-A425-8B0C76AE3D91}" type="parTrans" cxnId="{0DF50A4F-0638-42AB-9E8F-4536017EF71A}">
      <dgm:prSet/>
      <dgm:spPr/>
      <dgm:t>
        <a:bodyPr/>
        <a:lstStyle/>
        <a:p>
          <a:endParaRPr lang="en-US"/>
        </a:p>
      </dgm:t>
    </dgm:pt>
    <dgm:pt modelId="{00D2A857-2075-419A-9A06-B12437E571C5}" type="sibTrans" cxnId="{0DF50A4F-0638-42AB-9E8F-4536017EF71A}">
      <dgm:prSet/>
      <dgm:spPr/>
      <dgm:t>
        <a:bodyPr/>
        <a:lstStyle/>
        <a:p>
          <a:endParaRPr lang="en-US"/>
        </a:p>
      </dgm:t>
    </dgm:pt>
    <dgm:pt modelId="{AA3EBF8E-FB9E-4DD0-A48E-1872CD97DE3C}">
      <dgm:prSet/>
      <dgm:spPr/>
      <dgm:t>
        <a:bodyPr/>
        <a:lstStyle/>
        <a:p>
          <a:r>
            <a:rPr lang="en-US" dirty="0"/>
            <a:t>Consider</a:t>
          </a:r>
        </a:p>
      </dgm:t>
    </dgm:pt>
    <dgm:pt modelId="{CF6CCF0D-E597-4CC0-8996-5196778930CD}" type="parTrans" cxnId="{74CFBE6B-BCEC-4CAA-8DB4-49292654FE9D}">
      <dgm:prSet/>
      <dgm:spPr/>
      <dgm:t>
        <a:bodyPr/>
        <a:lstStyle/>
        <a:p>
          <a:endParaRPr lang="en-US"/>
        </a:p>
      </dgm:t>
    </dgm:pt>
    <dgm:pt modelId="{F840EDF0-FFC4-4D0B-AC79-861A65331896}" type="sibTrans" cxnId="{74CFBE6B-BCEC-4CAA-8DB4-49292654FE9D}">
      <dgm:prSet/>
      <dgm:spPr/>
      <dgm:t>
        <a:bodyPr/>
        <a:lstStyle/>
        <a:p>
          <a:endParaRPr lang="en-US"/>
        </a:p>
      </dgm:t>
    </dgm:pt>
    <dgm:pt modelId="{6724C2D0-55F1-40E6-885D-650C9666086C}">
      <dgm:prSet/>
      <dgm:spPr/>
      <dgm:t>
        <a:bodyPr/>
        <a:lstStyle/>
        <a:p>
          <a:r>
            <a:rPr lang="en-US" dirty="0"/>
            <a:t>Consider collection of medical history prior to voyage</a:t>
          </a:r>
        </a:p>
      </dgm:t>
    </dgm:pt>
    <dgm:pt modelId="{ED292556-C905-4C68-9234-B0C66F66B490}" type="parTrans" cxnId="{2CA12E5A-D3E7-45F0-A27D-D85C8B3E64EC}">
      <dgm:prSet/>
      <dgm:spPr/>
      <dgm:t>
        <a:bodyPr/>
        <a:lstStyle/>
        <a:p>
          <a:endParaRPr lang="en-US"/>
        </a:p>
      </dgm:t>
    </dgm:pt>
    <dgm:pt modelId="{61862D47-309B-4E52-8DDB-3319335A0D93}" type="sibTrans" cxnId="{2CA12E5A-D3E7-45F0-A27D-D85C8B3E64EC}">
      <dgm:prSet/>
      <dgm:spPr/>
      <dgm:t>
        <a:bodyPr/>
        <a:lstStyle/>
        <a:p>
          <a:endParaRPr lang="en-US"/>
        </a:p>
      </dgm:t>
    </dgm:pt>
    <dgm:pt modelId="{3311C96C-9B47-4E6E-905A-3456237C59D4}">
      <dgm:prSet/>
      <dgm:spPr/>
      <dgm:t>
        <a:bodyPr/>
        <a:lstStyle/>
        <a:p>
          <a:r>
            <a:rPr lang="en-US" dirty="0"/>
            <a:t>Attempt</a:t>
          </a:r>
        </a:p>
      </dgm:t>
    </dgm:pt>
    <dgm:pt modelId="{91E8A602-836D-45AD-B2E6-2499DA34F591}" type="parTrans" cxnId="{6F569A6D-C384-4258-922F-5C36A8160661}">
      <dgm:prSet/>
      <dgm:spPr/>
      <dgm:t>
        <a:bodyPr/>
        <a:lstStyle/>
        <a:p>
          <a:endParaRPr lang="en-US"/>
        </a:p>
      </dgm:t>
    </dgm:pt>
    <dgm:pt modelId="{406C2741-D461-4069-9F27-3E55A50CBCA4}" type="sibTrans" cxnId="{6F569A6D-C384-4258-922F-5C36A8160661}">
      <dgm:prSet/>
      <dgm:spPr/>
      <dgm:t>
        <a:bodyPr/>
        <a:lstStyle/>
        <a:p>
          <a:endParaRPr lang="en-US"/>
        </a:p>
      </dgm:t>
    </dgm:pt>
    <dgm:pt modelId="{ADB89792-89B6-4644-8FB9-B174BB53A719}">
      <dgm:prSet/>
      <dgm:spPr/>
      <dgm:t>
        <a:bodyPr/>
        <a:lstStyle/>
        <a:p>
          <a:r>
            <a:rPr lang="en-US" dirty="0"/>
            <a:t>Attempt to make call and patient evaluation in the same space</a:t>
          </a:r>
        </a:p>
      </dgm:t>
    </dgm:pt>
    <dgm:pt modelId="{8BF23639-CFAE-4D55-860D-C62161449420}" type="parTrans" cxnId="{E0B99DA3-A9C5-4ED5-A36C-2462B0C35117}">
      <dgm:prSet/>
      <dgm:spPr/>
      <dgm:t>
        <a:bodyPr/>
        <a:lstStyle/>
        <a:p>
          <a:endParaRPr lang="en-US"/>
        </a:p>
      </dgm:t>
    </dgm:pt>
    <dgm:pt modelId="{DA420C32-4DC1-4956-9F2E-881289F1D4A9}" type="sibTrans" cxnId="{E0B99DA3-A9C5-4ED5-A36C-2462B0C35117}">
      <dgm:prSet/>
      <dgm:spPr/>
      <dgm:t>
        <a:bodyPr/>
        <a:lstStyle/>
        <a:p>
          <a:endParaRPr lang="en-US"/>
        </a:p>
      </dgm:t>
    </dgm:pt>
    <dgm:pt modelId="{8E8F2826-D1B9-4232-86BA-9699C0B5B6BD}">
      <dgm:prSet/>
      <dgm:spPr/>
      <dgm:t>
        <a:bodyPr/>
        <a:lstStyle/>
        <a:p>
          <a:r>
            <a:rPr lang="en-US" dirty="0">
              <a:latin typeface="Calibri Light" panose="020F0302020204030204"/>
            </a:rPr>
            <a:t>Adapt</a:t>
          </a:r>
          <a:endParaRPr lang="en-US" dirty="0"/>
        </a:p>
      </dgm:t>
    </dgm:pt>
    <dgm:pt modelId="{ABA1F48C-43DB-4442-932B-F9E8CCDDD7AF}" type="parTrans" cxnId="{70EE55C7-1EDB-4CA8-9F3F-E20C424DC4ED}">
      <dgm:prSet/>
      <dgm:spPr/>
      <dgm:t>
        <a:bodyPr/>
        <a:lstStyle/>
        <a:p>
          <a:endParaRPr lang="en-US"/>
        </a:p>
      </dgm:t>
    </dgm:pt>
    <dgm:pt modelId="{0445D768-A6B8-498A-A4F3-320F336EDA2F}" type="sibTrans" cxnId="{70EE55C7-1EDB-4CA8-9F3F-E20C424DC4ED}">
      <dgm:prSet/>
      <dgm:spPr/>
      <dgm:t>
        <a:bodyPr/>
        <a:lstStyle/>
        <a:p>
          <a:endParaRPr lang="en-US"/>
        </a:p>
      </dgm:t>
    </dgm:pt>
    <dgm:pt modelId="{A40F92D5-1FB9-4970-A484-2B02FC61349A}">
      <dgm:prSet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Adapt process for</a:t>
          </a:r>
          <a:r>
            <a:rPr lang="en-US" dirty="0"/>
            <a:t> allowing the patient to speak with MMA directly</a:t>
          </a:r>
        </a:p>
      </dgm:t>
    </dgm:pt>
    <dgm:pt modelId="{D8F1D790-745B-42EB-8EB5-AE17AF354E7A}" type="parTrans" cxnId="{86556596-E911-43A4-8763-017B04CEDC7E}">
      <dgm:prSet/>
      <dgm:spPr/>
      <dgm:t>
        <a:bodyPr/>
        <a:lstStyle/>
        <a:p>
          <a:endParaRPr lang="en-US"/>
        </a:p>
      </dgm:t>
    </dgm:pt>
    <dgm:pt modelId="{BF681791-A4EC-47B6-B87A-83D838620232}" type="sibTrans" cxnId="{86556596-E911-43A4-8763-017B04CEDC7E}">
      <dgm:prSet/>
      <dgm:spPr/>
      <dgm:t>
        <a:bodyPr/>
        <a:lstStyle/>
        <a:p>
          <a:endParaRPr lang="en-US"/>
        </a:p>
      </dgm:t>
    </dgm:pt>
    <dgm:pt modelId="{C8BC234B-780C-4266-AF34-6A0BD61E45F5}" type="pres">
      <dgm:prSet presAssocID="{F764715A-0988-4E68-BBA7-C15E1131D44C}" presName="Name0" presStyleCnt="0">
        <dgm:presLayoutVars>
          <dgm:dir/>
          <dgm:animLvl val="lvl"/>
          <dgm:resizeHandles val="exact"/>
        </dgm:presLayoutVars>
      </dgm:prSet>
      <dgm:spPr/>
    </dgm:pt>
    <dgm:pt modelId="{B21864F2-16A7-49AF-984E-80ED3BB3E137}" type="pres">
      <dgm:prSet presAssocID="{36AD7502-6F1C-4719-A2BE-6535CC56E1B7}" presName="composite" presStyleCnt="0"/>
      <dgm:spPr/>
    </dgm:pt>
    <dgm:pt modelId="{9ACCB855-A726-4171-A829-C504C384745F}" type="pres">
      <dgm:prSet presAssocID="{36AD7502-6F1C-4719-A2BE-6535CC56E1B7}" presName="parTx" presStyleLbl="alignNode1" presStyleIdx="0" presStyleCnt="4">
        <dgm:presLayoutVars>
          <dgm:chMax val="0"/>
          <dgm:chPref val="0"/>
        </dgm:presLayoutVars>
      </dgm:prSet>
      <dgm:spPr/>
    </dgm:pt>
    <dgm:pt modelId="{A6EE440D-6F12-4E0C-BB2C-5C04F949ACAF}" type="pres">
      <dgm:prSet presAssocID="{36AD7502-6F1C-4719-A2BE-6535CC56E1B7}" presName="desTx" presStyleLbl="alignAccFollowNode1" presStyleIdx="0" presStyleCnt="4">
        <dgm:presLayoutVars/>
      </dgm:prSet>
      <dgm:spPr/>
    </dgm:pt>
    <dgm:pt modelId="{EA33BC4D-BCB4-4B8C-A562-D3D62E7403CD}" type="pres">
      <dgm:prSet presAssocID="{DB176765-4DD8-4AA5-A300-8C83CACD23EA}" presName="space" presStyleCnt="0"/>
      <dgm:spPr/>
    </dgm:pt>
    <dgm:pt modelId="{B45D5322-3C88-41BC-A95F-F4A24F5D5704}" type="pres">
      <dgm:prSet presAssocID="{AA3EBF8E-FB9E-4DD0-A48E-1872CD97DE3C}" presName="composite" presStyleCnt="0"/>
      <dgm:spPr/>
    </dgm:pt>
    <dgm:pt modelId="{CFD31BA0-F756-4C9D-8318-9E045F91B1D4}" type="pres">
      <dgm:prSet presAssocID="{AA3EBF8E-FB9E-4DD0-A48E-1872CD97DE3C}" presName="parTx" presStyleLbl="alignNode1" presStyleIdx="1" presStyleCnt="4">
        <dgm:presLayoutVars>
          <dgm:chMax val="0"/>
          <dgm:chPref val="0"/>
        </dgm:presLayoutVars>
      </dgm:prSet>
      <dgm:spPr/>
    </dgm:pt>
    <dgm:pt modelId="{693C4DF3-00C8-49D6-A0D0-6304950579FB}" type="pres">
      <dgm:prSet presAssocID="{AA3EBF8E-FB9E-4DD0-A48E-1872CD97DE3C}" presName="desTx" presStyleLbl="alignAccFollowNode1" presStyleIdx="1" presStyleCnt="4">
        <dgm:presLayoutVars/>
      </dgm:prSet>
      <dgm:spPr/>
    </dgm:pt>
    <dgm:pt modelId="{9D7E4E90-45D9-475D-80CF-C9A9B6E79136}" type="pres">
      <dgm:prSet presAssocID="{F840EDF0-FFC4-4D0B-AC79-861A65331896}" presName="space" presStyleCnt="0"/>
      <dgm:spPr/>
    </dgm:pt>
    <dgm:pt modelId="{B066536E-37B1-41D7-920C-D5E655DE9966}" type="pres">
      <dgm:prSet presAssocID="{3311C96C-9B47-4E6E-905A-3456237C59D4}" presName="composite" presStyleCnt="0"/>
      <dgm:spPr/>
    </dgm:pt>
    <dgm:pt modelId="{56DA00E4-3E16-475F-AB62-2EB511153018}" type="pres">
      <dgm:prSet presAssocID="{3311C96C-9B47-4E6E-905A-3456237C59D4}" presName="parTx" presStyleLbl="alignNode1" presStyleIdx="2" presStyleCnt="4">
        <dgm:presLayoutVars>
          <dgm:chMax val="0"/>
          <dgm:chPref val="0"/>
        </dgm:presLayoutVars>
      </dgm:prSet>
      <dgm:spPr/>
    </dgm:pt>
    <dgm:pt modelId="{E18E96FA-7347-4CD0-A2E8-AF2AE732E27F}" type="pres">
      <dgm:prSet presAssocID="{3311C96C-9B47-4E6E-905A-3456237C59D4}" presName="desTx" presStyleLbl="alignAccFollowNode1" presStyleIdx="2" presStyleCnt="4">
        <dgm:presLayoutVars/>
      </dgm:prSet>
      <dgm:spPr/>
    </dgm:pt>
    <dgm:pt modelId="{E32686ED-BCC0-4430-9951-1EF307B8416A}" type="pres">
      <dgm:prSet presAssocID="{406C2741-D461-4069-9F27-3E55A50CBCA4}" presName="space" presStyleCnt="0"/>
      <dgm:spPr/>
    </dgm:pt>
    <dgm:pt modelId="{CCDD248D-8744-45E3-8294-6EA7E3BAFD4F}" type="pres">
      <dgm:prSet presAssocID="{8E8F2826-D1B9-4232-86BA-9699C0B5B6BD}" presName="composite" presStyleCnt="0"/>
      <dgm:spPr/>
    </dgm:pt>
    <dgm:pt modelId="{E4CD7C8B-03F8-4A5A-A26A-E136ED5B14C5}" type="pres">
      <dgm:prSet presAssocID="{8E8F2826-D1B9-4232-86BA-9699C0B5B6BD}" presName="parTx" presStyleLbl="alignNode1" presStyleIdx="3" presStyleCnt="4">
        <dgm:presLayoutVars>
          <dgm:chMax val="0"/>
          <dgm:chPref val="0"/>
        </dgm:presLayoutVars>
      </dgm:prSet>
      <dgm:spPr/>
    </dgm:pt>
    <dgm:pt modelId="{356863D0-85C5-4EEC-BBC2-140102CC0F04}" type="pres">
      <dgm:prSet presAssocID="{8E8F2826-D1B9-4232-86BA-9699C0B5B6BD}" presName="desTx" presStyleLbl="alignAccFollowNode1" presStyleIdx="3" presStyleCnt="4">
        <dgm:presLayoutVars/>
      </dgm:prSet>
      <dgm:spPr/>
    </dgm:pt>
  </dgm:ptLst>
  <dgm:cxnLst>
    <dgm:cxn modelId="{D0502C0A-DDC5-4C30-8001-ECC0761DCBB8}" type="presOf" srcId="{8E8F2826-D1B9-4232-86BA-9699C0B5B6BD}" destId="{E4CD7C8B-03F8-4A5A-A26A-E136ED5B14C5}" srcOrd="0" destOrd="0" presId="urn:microsoft.com/office/officeart/2016/7/layout/HorizontalActionList"/>
    <dgm:cxn modelId="{3A018A11-CF1A-4575-AAEC-17848ED9B71C}" type="presOf" srcId="{AA3EBF8E-FB9E-4DD0-A48E-1872CD97DE3C}" destId="{CFD31BA0-F756-4C9D-8318-9E045F91B1D4}" srcOrd="0" destOrd="0" presId="urn:microsoft.com/office/officeart/2016/7/layout/HorizontalActionList"/>
    <dgm:cxn modelId="{33814C19-C892-4191-B703-63714C4B19A1}" type="presOf" srcId="{F764715A-0988-4E68-BBA7-C15E1131D44C}" destId="{C8BC234B-780C-4266-AF34-6A0BD61E45F5}" srcOrd="0" destOrd="0" presId="urn:microsoft.com/office/officeart/2016/7/layout/HorizontalActionList"/>
    <dgm:cxn modelId="{DF8E271A-B9AE-4572-A965-9C72083C011D}" srcId="{F764715A-0988-4E68-BBA7-C15E1131D44C}" destId="{36AD7502-6F1C-4719-A2BE-6535CC56E1B7}" srcOrd="0" destOrd="0" parTransId="{44E33DB6-E3CB-472A-8557-BB4D08C81D53}" sibTransId="{DB176765-4DD8-4AA5-A300-8C83CACD23EA}"/>
    <dgm:cxn modelId="{66216829-F360-4B47-AA2F-8C37EB1FFF0E}" type="presOf" srcId="{A40F92D5-1FB9-4970-A484-2B02FC61349A}" destId="{356863D0-85C5-4EEC-BBC2-140102CC0F04}" srcOrd="0" destOrd="0" presId="urn:microsoft.com/office/officeart/2016/7/layout/HorizontalActionList"/>
    <dgm:cxn modelId="{AFA5803B-41D0-4E90-B0A9-20D87A4DB421}" type="presOf" srcId="{6724C2D0-55F1-40E6-885D-650C9666086C}" destId="{693C4DF3-00C8-49D6-A0D0-6304950579FB}" srcOrd="0" destOrd="0" presId="urn:microsoft.com/office/officeart/2016/7/layout/HorizontalActionList"/>
    <dgm:cxn modelId="{74CFBE6B-BCEC-4CAA-8DB4-49292654FE9D}" srcId="{F764715A-0988-4E68-BBA7-C15E1131D44C}" destId="{AA3EBF8E-FB9E-4DD0-A48E-1872CD97DE3C}" srcOrd="1" destOrd="0" parTransId="{CF6CCF0D-E597-4CC0-8996-5196778930CD}" sibTransId="{F840EDF0-FFC4-4D0B-AC79-861A65331896}"/>
    <dgm:cxn modelId="{6F569A6D-C384-4258-922F-5C36A8160661}" srcId="{F764715A-0988-4E68-BBA7-C15E1131D44C}" destId="{3311C96C-9B47-4E6E-905A-3456237C59D4}" srcOrd="2" destOrd="0" parTransId="{91E8A602-836D-45AD-B2E6-2499DA34F591}" sibTransId="{406C2741-D461-4069-9F27-3E55A50CBCA4}"/>
    <dgm:cxn modelId="{0DF50A4F-0638-42AB-9E8F-4536017EF71A}" srcId="{36AD7502-6F1C-4719-A2BE-6535CC56E1B7}" destId="{EB1529D9-A452-4C0C-9136-D2DE30624571}" srcOrd="0" destOrd="0" parTransId="{54699C26-61F6-4CDD-A425-8B0C76AE3D91}" sibTransId="{00D2A857-2075-419A-9A06-B12437E571C5}"/>
    <dgm:cxn modelId="{2CA12E5A-D3E7-45F0-A27D-D85C8B3E64EC}" srcId="{AA3EBF8E-FB9E-4DD0-A48E-1872CD97DE3C}" destId="{6724C2D0-55F1-40E6-885D-650C9666086C}" srcOrd="0" destOrd="0" parTransId="{ED292556-C905-4C68-9234-B0C66F66B490}" sibTransId="{61862D47-309B-4E52-8DDB-3319335A0D93}"/>
    <dgm:cxn modelId="{1EB5A67C-DB82-4DE8-A535-6333A161A68F}" type="presOf" srcId="{3311C96C-9B47-4E6E-905A-3456237C59D4}" destId="{56DA00E4-3E16-475F-AB62-2EB511153018}" srcOrd="0" destOrd="0" presId="urn:microsoft.com/office/officeart/2016/7/layout/HorizontalActionList"/>
    <dgm:cxn modelId="{F4AA1B89-171B-4CAC-B917-D40D038D6E4E}" type="presOf" srcId="{36AD7502-6F1C-4719-A2BE-6535CC56E1B7}" destId="{9ACCB855-A726-4171-A829-C504C384745F}" srcOrd="0" destOrd="0" presId="urn:microsoft.com/office/officeart/2016/7/layout/HorizontalActionList"/>
    <dgm:cxn modelId="{86556596-E911-43A4-8763-017B04CEDC7E}" srcId="{8E8F2826-D1B9-4232-86BA-9699C0B5B6BD}" destId="{A40F92D5-1FB9-4970-A484-2B02FC61349A}" srcOrd="0" destOrd="0" parTransId="{D8F1D790-745B-42EB-8EB5-AE17AF354E7A}" sibTransId="{BF681791-A4EC-47B6-B87A-83D838620232}"/>
    <dgm:cxn modelId="{2A4EE99C-2E30-4AC5-B97D-B91812F238FB}" type="presOf" srcId="{EB1529D9-A452-4C0C-9136-D2DE30624571}" destId="{A6EE440D-6F12-4E0C-BB2C-5C04F949ACAF}" srcOrd="0" destOrd="0" presId="urn:microsoft.com/office/officeart/2016/7/layout/HorizontalActionList"/>
    <dgm:cxn modelId="{E0B99DA3-A9C5-4ED5-A36C-2462B0C35117}" srcId="{3311C96C-9B47-4E6E-905A-3456237C59D4}" destId="{ADB89792-89B6-4644-8FB9-B174BB53A719}" srcOrd="0" destOrd="0" parTransId="{8BF23639-CFAE-4D55-860D-C62161449420}" sibTransId="{DA420C32-4DC1-4956-9F2E-881289F1D4A9}"/>
    <dgm:cxn modelId="{70EE55C7-1EDB-4CA8-9F3F-E20C424DC4ED}" srcId="{F764715A-0988-4E68-BBA7-C15E1131D44C}" destId="{8E8F2826-D1B9-4232-86BA-9699C0B5B6BD}" srcOrd="3" destOrd="0" parTransId="{ABA1F48C-43DB-4442-932B-F9E8CCDDD7AF}" sibTransId="{0445D768-A6B8-498A-A4F3-320F336EDA2F}"/>
    <dgm:cxn modelId="{C5E19AE9-7E50-41C9-9E8C-5CD5EE239580}" type="presOf" srcId="{ADB89792-89B6-4644-8FB9-B174BB53A719}" destId="{E18E96FA-7347-4CD0-A2E8-AF2AE732E27F}" srcOrd="0" destOrd="0" presId="urn:microsoft.com/office/officeart/2016/7/layout/HorizontalActionList"/>
    <dgm:cxn modelId="{1097E85C-1A09-44F4-A086-2FED3555079B}" type="presParOf" srcId="{C8BC234B-780C-4266-AF34-6A0BD61E45F5}" destId="{B21864F2-16A7-49AF-984E-80ED3BB3E137}" srcOrd="0" destOrd="0" presId="urn:microsoft.com/office/officeart/2016/7/layout/HorizontalActionList"/>
    <dgm:cxn modelId="{149FADC0-EAE2-4110-9903-6D8F44245A52}" type="presParOf" srcId="{B21864F2-16A7-49AF-984E-80ED3BB3E137}" destId="{9ACCB855-A726-4171-A829-C504C384745F}" srcOrd="0" destOrd="0" presId="urn:microsoft.com/office/officeart/2016/7/layout/HorizontalActionList"/>
    <dgm:cxn modelId="{8234141B-D612-48A4-97CF-00B6CDD6C8B5}" type="presParOf" srcId="{B21864F2-16A7-49AF-984E-80ED3BB3E137}" destId="{A6EE440D-6F12-4E0C-BB2C-5C04F949ACAF}" srcOrd="1" destOrd="0" presId="urn:microsoft.com/office/officeart/2016/7/layout/HorizontalActionList"/>
    <dgm:cxn modelId="{5275C1C5-F74D-4B65-8BCB-A6E5EB7780C1}" type="presParOf" srcId="{C8BC234B-780C-4266-AF34-6A0BD61E45F5}" destId="{EA33BC4D-BCB4-4B8C-A562-D3D62E7403CD}" srcOrd="1" destOrd="0" presId="urn:microsoft.com/office/officeart/2016/7/layout/HorizontalActionList"/>
    <dgm:cxn modelId="{14824AB1-75DB-4AAE-B167-FD1B39CF3002}" type="presParOf" srcId="{C8BC234B-780C-4266-AF34-6A0BD61E45F5}" destId="{B45D5322-3C88-41BC-A95F-F4A24F5D5704}" srcOrd="2" destOrd="0" presId="urn:microsoft.com/office/officeart/2016/7/layout/HorizontalActionList"/>
    <dgm:cxn modelId="{7BEA34D3-2E9B-4F72-8415-B7CCFFE31CA9}" type="presParOf" srcId="{B45D5322-3C88-41BC-A95F-F4A24F5D5704}" destId="{CFD31BA0-F756-4C9D-8318-9E045F91B1D4}" srcOrd="0" destOrd="0" presId="urn:microsoft.com/office/officeart/2016/7/layout/HorizontalActionList"/>
    <dgm:cxn modelId="{834EEDC2-E443-4C61-93F3-B0204CCC3F5C}" type="presParOf" srcId="{B45D5322-3C88-41BC-A95F-F4A24F5D5704}" destId="{693C4DF3-00C8-49D6-A0D0-6304950579FB}" srcOrd="1" destOrd="0" presId="urn:microsoft.com/office/officeart/2016/7/layout/HorizontalActionList"/>
    <dgm:cxn modelId="{AF1CE5AB-AE6D-428E-8120-7187E9FAA36A}" type="presParOf" srcId="{C8BC234B-780C-4266-AF34-6A0BD61E45F5}" destId="{9D7E4E90-45D9-475D-80CF-C9A9B6E79136}" srcOrd="3" destOrd="0" presId="urn:microsoft.com/office/officeart/2016/7/layout/HorizontalActionList"/>
    <dgm:cxn modelId="{0AFAAE87-81D7-4AE1-B02C-9E468FBA7196}" type="presParOf" srcId="{C8BC234B-780C-4266-AF34-6A0BD61E45F5}" destId="{B066536E-37B1-41D7-920C-D5E655DE9966}" srcOrd="4" destOrd="0" presId="urn:microsoft.com/office/officeart/2016/7/layout/HorizontalActionList"/>
    <dgm:cxn modelId="{D92671D3-8C17-4CA1-9CB8-1C6445543490}" type="presParOf" srcId="{B066536E-37B1-41D7-920C-D5E655DE9966}" destId="{56DA00E4-3E16-475F-AB62-2EB511153018}" srcOrd="0" destOrd="0" presId="urn:microsoft.com/office/officeart/2016/7/layout/HorizontalActionList"/>
    <dgm:cxn modelId="{9EECE28A-C7BA-419F-B37B-FC5CBAD88EA9}" type="presParOf" srcId="{B066536E-37B1-41D7-920C-D5E655DE9966}" destId="{E18E96FA-7347-4CD0-A2E8-AF2AE732E27F}" srcOrd="1" destOrd="0" presId="urn:microsoft.com/office/officeart/2016/7/layout/HorizontalActionList"/>
    <dgm:cxn modelId="{39072373-73C4-4D6E-A9C4-7AAAB7443B40}" type="presParOf" srcId="{C8BC234B-780C-4266-AF34-6A0BD61E45F5}" destId="{E32686ED-BCC0-4430-9951-1EF307B8416A}" srcOrd="5" destOrd="0" presId="urn:microsoft.com/office/officeart/2016/7/layout/HorizontalActionList"/>
    <dgm:cxn modelId="{A7A16B69-41AF-467D-A9E1-5FD9A226B358}" type="presParOf" srcId="{C8BC234B-780C-4266-AF34-6A0BD61E45F5}" destId="{CCDD248D-8744-45E3-8294-6EA7E3BAFD4F}" srcOrd="6" destOrd="0" presId="urn:microsoft.com/office/officeart/2016/7/layout/HorizontalActionList"/>
    <dgm:cxn modelId="{36179712-1C29-492A-A447-5349731F50B6}" type="presParOf" srcId="{CCDD248D-8744-45E3-8294-6EA7E3BAFD4F}" destId="{E4CD7C8B-03F8-4A5A-A26A-E136ED5B14C5}" srcOrd="0" destOrd="0" presId="urn:microsoft.com/office/officeart/2016/7/layout/HorizontalActionList"/>
    <dgm:cxn modelId="{17464E5D-3365-450A-82B9-65FB69599D72}" type="presParOf" srcId="{CCDD248D-8744-45E3-8294-6EA7E3BAFD4F}" destId="{356863D0-85C5-4EEC-BBC2-140102CC0F04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CCB855-A726-4171-A829-C504C384745F}">
      <dsp:nvSpPr>
        <dsp:cNvPr id="0" name=""/>
        <dsp:cNvSpPr/>
      </dsp:nvSpPr>
      <dsp:spPr>
        <a:xfrm>
          <a:off x="4985" y="804671"/>
          <a:ext cx="2431186" cy="729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118" tIns="192118" rIns="192118" bIns="19211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Collect</a:t>
          </a:r>
        </a:p>
      </dsp:txBody>
      <dsp:txXfrm>
        <a:off x="4985" y="804671"/>
        <a:ext cx="2431186" cy="729355"/>
      </dsp:txXfrm>
    </dsp:sp>
    <dsp:sp modelId="{A6EE440D-6F12-4E0C-BB2C-5C04F949ACAF}">
      <dsp:nvSpPr>
        <dsp:cNvPr id="0" name=""/>
        <dsp:cNvSpPr/>
      </dsp:nvSpPr>
      <dsp:spPr>
        <a:xfrm>
          <a:off x="4985" y="1534027"/>
          <a:ext cx="2431186" cy="16846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147" tIns="240147" rIns="240147" bIns="240147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Collect basic information and SAMPLE History prior to call</a:t>
          </a:r>
        </a:p>
      </dsp:txBody>
      <dsp:txXfrm>
        <a:off x="4985" y="1534027"/>
        <a:ext cx="2431186" cy="1684660"/>
      </dsp:txXfrm>
    </dsp:sp>
    <dsp:sp modelId="{CFD31BA0-F756-4C9D-8318-9E045F91B1D4}">
      <dsp:nvSpPr>
        <dsp:cNvPr id="0" name=""/>
        <dsp:cNvSpPr/>
      </dsp:nvSpPr>
      <dsp:spPr>
        <a:xfrm>
          <a:off x="2544066" y="804671"/>
          <a:ext cx="2431186" cy="729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118" tIns="192118" rIns="192118" bIns="19211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Consider</a:t>
          </a:r>
        </a:p>
      </dsp:txBody>
      <dsp:txXfrm>
        <a:off x="2544066" y="804671"/>
        <a:ext cx="2431186" cy="729355"/>
      </dsp:txXfrm>
    </dsp:sp>
    <dsp:sp modelId="{693C4DF3-00C8-49D6-A0D0-6304950579FB}">
      <dsp:nvSpPr>
        <dsp:cNvPr id="0" name=""/>
        <dsp:cNvSpPr/>
      </dsp:nvSpPr>
      <dsp:spPr>
        <a:xfrm>
          <a:off x="2544066" y="1534027"/>
          <a:ext cx="2431186" cy="16846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147" tIns="240147" rIns="240147" bIns="240147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Consider collection of medical history prior to voyage</a:t>
          </a:r>
        </a:p>
      </dsp:txBody>
      <dsp:txXfrm>
        <a:off x="2544066" y="1534027"/>
        <a:ext cx="2431186" cy="1684660"/>
      </dsp:txXfrm>
    </dsp:sp>
    <dsp:sp modelId="{56DA00E4-3E16-475F-AB62-2EB511153018}">
      <dsp:nvSpPr>
        <dsp:cNvPr id="0" name=""/>
        <dsp:cNvSpPr/>
      </dsp:nvSpPr>
      <dsp:spPr>
        <a:xfrm>
          <a:off x="5083147" y="804671"/>
          <a:ext cx="2431186" cy="729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118" tIns="192118" rIns="192118" bIns="19211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Attempt</a:t>
          </a:r>
        </a:p>
      </dsp:txBody>
      <dsp:txXfrm>
        <a:off x="5083147" y="804671"/>
        <a:ext cx="2431186" cy="729355"/>
      </dsp:txXfrm>
    </dsp:sp>
    <dsp:sp modelId="{E18E96FA-7347-4CD0-A2E8-AF2AE732E27F}">
      <dsp:nvSpPr>
        <dsp:cNvPr id="0" name=""/>
        <dsp:cNvSpPr/>
      </dsp:nvSpPr>
      <dsp:spPr>
        <a:xfrm>
          <a:off x="5083147" y="1534027"/>
          <a:ext cx="2431186" cy="16846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147" tIns="240147" rIns="240147" bIns="240147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Attempt to make call and patient evaluation in the same space</a:t>
          </a:r>
        </a:p>
      </dsp:txBody>
      <dsp:txXfrm>
        <a:off x="5083147" y="1534027"/>
        <a:ext cx="2431186" cy="1684660"/>
      </dsp:txXfrm>
    </dsp:sp>
    <dsp:sp modelId="{E4CD7C8B-03F8-4A5A-A26A-E136ED5B14C5}">
      <dsp:nvSpPr>
        <dsp:cNvPr id="0" name=""/>
        <dsp:cNvSpPr/>
      </dsp:nvSpPr>
      <dsp:spPr>
        <a:xfrm>
          <a:off x="7622228" y="804671"/>
          <a:ext cx="2431186" cy="729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118" tIns="192118" rIns="192118" bIns="19211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Calibri Light" panose="020F0302020204030204"/>
            </a:rPr>
            <a:t>Adapt</a:t>
          </a:r>
          <a:endParaRPr lang="en-US" sz="2400" kern="1200" dirty="0"/>
        </a:p>
      </dsp:txBody>
      <dsp:txXfrm>
        <a:off x="7622228" y="804671"/>
        <a:ext cx="2431186" cy="729355"/>
      </dsp:txXfrm>
    </dsp:sp>
    <dsp:sp modelId="{356863D0-85C5-4EEC-BBC2-140102CC0F04}">
      <dsp:nvSpPr>
        <dsp:cNvPr id="0" name=""/>
        <dsp:cNvSpPr/>
      </dsp:nvSpPr>
      <dsp:spPr>
        <a:xfrm>
          <a:off x="7622228" y="1534027"/>
          <a:ext cx="2431186" cy="16846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0147" tIns="240147" rIns="240147" bIns="240147" numCol="1" spcCol="1270" anchor="t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Calibri Light" panose="020F0302020204030204"/>
            </a:rPr>
            <a:t>Adapt process for</a:t>
          </a:r>
          <a:r>
            <a:rPr lang="en-US" sz="1800" kern="1200" dirty="0"/>
            <a:t> allowing the patient to speak with MMA directly</a:t>
          </a:r>
        </a:p>
      </dsp:txBody>
      <dsp:txXfrm>
        <a:off x="7622228" y="1534027"/>
        <a:ext cx="2431186" cy="16846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3B39F5-4B5B-460D-BFF6-8B3B9CCE14B0}" type="datetimeFigureOut">
              <a:t>5/18/2023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3B815-9CDE-4559-837B-1B57AB4B3DF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03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effort to raise awareness of the role of TM in clinical practice.</a:t>
            </a:r>
          </a:p>
          <a:p>
            <a:r>
              <a:rPr lang="en-US" baseline="0" dirty="0"/>
              <a:t>Clear up </a:t>
            </a:r>
            <a:r>
              <a:rPr lang="en-US" baseline="0" dirty="0" err="1"/>
              <a:t>misconcptions</a:t>
            </a:r>
            <a:r>
              <a:rPr lang="en-US" baseline="0" dirty="0"/>
              <a:t> that might be keeping you from trying TM or learning more</a:t>
            </a:r>
          </a:p>
          <a:p>
            <a:r>
              <a:rPr lang="en-US" baseline="0" dirty="0"/>
              <a:t>Share some real experiences and data with you today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8E3500-0A5E-3C40-8807-AB5005A241D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25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524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40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5943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with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693" y="1430275"/>
            <a:ext cx="7704811" cy="91937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694" y="2377270"/>
            <a:ext cx="7704810" cy="396586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8541952" y="1614615"/>
            <a:ext cx="3650048" cy="4712045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48669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507" y="533400"/>
            <a:ext cx="10142988" cy="8842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507" y="1682751"/>
            <a:ext cx="4789747" cy="4387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The GW Medical Faculty Associates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40AD0-D53D-C94A-BAD3-DDFBDC6B57C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328509" y="1682751"/>
            <a:ext cx="4838985" cy="4387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398607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1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81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380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43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51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91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1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5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010F802-3486-4A95-AC5C-35EE8BA7D02D}" type="datetimeFigureOut">
              <a:rPr lang="en-US" smtClean="0"/>
              <a:t>5/18/2023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CEB22FC-2B02-4C1A-92F7-F2CF6A3B242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5008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acullen@mfa.gwu.edu" TargetMode="External"/><Relationship Id="rId2" Type="http://schemas.openxmlformats.org/officeDocument/2006/relationships/hyperlink" Target="mailto:gwmma@gwmaritime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Telehealth in Practice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7673" y="4417583"/>
            <a:ext cx="7047345" cy="16557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Alex Cullen, BA, NRP, FP-C, CCP-C</a:t>
            </a:r>
          </a:p>
          <a:p>
            <a:r>
              <a:rPr lang="en-US" dirty="0">
                <a:cs typeface="Calibri Light"/>
              </a:rPr>
              <a:t>Director of Innovative Practice</a:t>
            </a:r>
          </a:p>
          <a:p>
            <a:r>
              <a:rPr lang="en-US" dirty="0"/>
              <a:t>Department of Emergency Medicine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289009" y="6423891"/>
            <a:ext cx="1904538" cy="434109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accent2"/>
              </a:buClr>
              <a:buSzPct val="85000"/>
              <a:buFontTx/>
              <a:buNone/>
              <a:defRPr sz="24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Tx/>
              <a:buNone/>
              <a:defRPr sz="20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Tx/>
              <a:buNone/>
              <a:defRPr sz="18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Tx/>
              <a:buNone/>
              <a:defRPr sz="16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SzPct val="100000"/>
              <a:buFontTx/>
              <a:buNone/>
              <a:defRPr sz="1600" kern="1200" spc="-2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Arial" charset="0"/>
                <a:cs typeface="Arial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rgbClr val="BD582C"/>
              </a:buClr>
              <a:buSzPct val="85000"/>
              <a:buFontTx/>
              <a:buNone/>
              <a:tabLst/>
              <a:defRPr/>
            </a:pPr>
            <a:r>
              <a:rPr kumimoji="0" lang="en-US" sz="24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May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18</a:t>
            </a:r>
            <a:r>
              <a:rPr kumimoji="0" lang="en-US" sz="2400" b="0" i="0" u="none" strike="noStrike" kern="1200" cap="none" spc="-2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</a:rPr>
              <a:t>, </a:t>
            </a:r>
            <a:r>
              <a:rPr lang="en-US" dirty="0">
                <a:solidFill>
                  <a:srgbClr val="000000"/>
                </a:solidFill>
                <a:latin typeface="Arial"/>
                <a:cs typeface="Arial"/>
              </a:rPr>
              <a:t>2023</a:t>
            </a:r>
            <a:endParaRPr kumimoji="0" lang="en-US" sz="2400" b="0" i="0" u="none" strike="noStrike" kern="1200" cap="none" spc="-2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pic>
        <p:nvPicPr>
          <p:cNvPr id="1026" name="Picture 2" descr="GW Maritime Medical Access">
            <a:extLst>
              <a:ext uri="{FF2B5EF4-FFF2-40B4-BE49-F238E27FC236}">
                <a16:creationId xmlns:a16="http://schemas.microsoft.com/office/drawing/2014/main" id="{03E6C123-4E52-43D6-B6EF-4A4196861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707" y="666481"/>
            <a:ext cx="7446586" cy="1861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8538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F867BC-D76F-49AD-879A-49F014C33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we 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C3690-340E-4161-914A-2E38235AE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Established in 1989 and continuously running 24/7/365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Call Center is Located in Washington, DC near Washington Circle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Technology Agnostic Medical care and advice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All Physicians are Emergency Medicine Board Certified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All operators are EMTs at a minimum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All Maritime Staff have a clinical background, even the accountant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Servicing Maritime and Austere Environment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UNOLS, Global Shipping, Commercial Fishing, Oil/Gas, Wind, and Private Yachts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Dept of State, Peace Corps, Dept of Defense, 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3074" name="Picture 2" descr="GW Maritime Medical Access">
            <a:extLst>
              <a:ext uri="{FF2B5EF4-FFF2-40B4-BE49-F238E27FC236}">
                <a16:creationId xmlns:a16="http://schemas.microsoft.com/office/drawing/2014/main" id="{556B30F3-E74F-4F7E-91AA-94A40DDFB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3180" y="416668"/>
            <a:ext cx="47625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415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B2C7E-9859-41BE-10E7-FFB8D432A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Tele-presentation Tips</a:t>
            </a:r>
            <a:endParaRPr lang="en-US" dirty="0"/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61174E0B-E6BF-52AE-45FB-09F81395FB7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0" name="Picture 2" descr="GW Maritime Medical Access">
            <a:extLst>
              <a:ext uri="{FF2B5EF4-FFF2-40B4-BE49-F238E27FC236}">
                <a16:creationId xmlns:a16="http://schemas.microsoft.com/office/drawing/2014/main" id="{9B1CC4BF-78E9-4F31-B880-F1C5B954CE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742" y="393593"/>
            <a:ext cx="47625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308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FB2C7E-9859-41BE-10E7-FFB8D432A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1601" y="634946"/>
            <a:ext cx="6368142" cy="1450757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Taking Better Medical Photos</a:t>
            </a:r>
            <a:endParaRPr lang="en-US" dirty="0"/>
          </a:p>
        </p:txBody>
      </p:sp>
      <p:pic>
        <p:nvPicPr>
          <p:cNvPr id="17" name="Picture 4" descr="Close-up of a camera lens">
            <a:extLst>
              <a:ext uri="{FF2B5EF4-FFF2-40B4-BE49-F238E27FC236}">
                <a16:creationId xmlns:a16="http://schemas.microsoft.com/office/drawing/2014/main" id="{006A3BCB-52E1-8E6D-47A1-DA7068F8B1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569" r="21574" b="4"/>
          <a:stretch/>
        </p:blipFill>
        <p:spPr>
          <a:xfrm>
            <a:off x="20" y="-12128"/>
            <a:ext cx="4654276" cy="6870127"/>
          </a:xfrm>
          <a:prstGeom prst="rect">
            <a:avLst/>
          </a:prstGeom>
        </p:spPr>
      </p:pic>
      <p:cxnSp>
        <p:nvCxnSpPr>
          <p:cNvPr id="18" name="Straight Connector 12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87617" y="2085703"/>
            <a:ext cx="617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F0662-F2A2-512B-D022-B3D8BAB55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1601" y="2198914"/>
            <a:ext cx="6368142" cy="3670180"/>
          </a:xfrm>
        </p:spPr>
        <p:txBody>
          <a:bodyPr vert="horz" lIns="0" tIns="45720" rIns="0" bIns="45720" rtlCol="0">
            <a:normAutofit/>
          </a:bodyPr>
          <a:lstStyle/>
          <a:p>
            <a:pPr>
              <a:buFont typeface="Wingdings" panose="020F0502020204030204" pitchFamily="34" charset="0"/>
              <a:buChar char="§"/>
            </a:pPr>
            <a:r>
              <a:rPr lang="en-US">
                <a:cs typeface="Calibri" panose="020F0502020204030204"/>
              </a:rPr>
              <a:t>Take at least 4 photos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>
                <a:cs typeface="Calibri" panose="020F0502020204030204"/>
              </a:rPr>
              <a:t>Consider augmenting the light source (up or down)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>
                <a:cs typeface="Calibri" panose="020F0502020204030204"/>
              </a:rPr>
              <a:t>1st at focal length of camera (close)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>
                <a:cs typeface="Calibri" panose="020F0502020204030204"/>
              </a:rPr>
              <a:t>2nd for scale and location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>
                <a:cs typeface="Calibri" panose="020F0502020204030204"/>
              </a:rPr>
              <a:t>3rd &amp; 4th from opposing perspectives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>
                <a:cs typeface="Calibri" panose="020F0502020204030204"/>
              </a:rPr>
              <a:t>Bandwidth for a quick video transmission</a:t>
            </a:r>
          </a:p>
          <a:p>
            <a:pPr>
              <a:buFont typeface="Wingdings" panose="020F0502020204030204" pitchFamily="34" charset="0"/>
              <a:buChar char="§"/>
            </a:pPr>
            <a:endParaRPr lang="en-US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47722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 on document with pen">
            <a:extLst>
              <a:ext uri="{FF2B5EF4-FFF2-40B4-BE49-F238E27FC236}">
                <a16:creationId xmlns:a16="http://schemas.microsoft.com/office/drawing/2014/main" id="{4EF2292A-6150-B8BD-AD1D-A3521BB416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alphaModFix amt="35000"/>
          </a:blip>
          <a:srcRect t="983" r="-2" b="14619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F7CBA9-9D9B-479F-AAB5-BF785971C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FEFB2C7E-9859-41BE-10E7-FFB8D432A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>
                <a:cs typeface="Calibri Light"/>
              </a:rPr>
              <a:t>UNOLS Cases 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F0662-F2A2-512B-D022-B3D8BAB55E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 vert="horz" lIns="0" tIns="45720" rIns="0" bIns="45720" rtlCol="0" anchor="t">
            <a:normAutofit/>
          </a:bodyPr>
          <a:lstStyle/>
          <a:p>
            <a:pPr>
              <a:buFont typeface="Wingdings" panose="020F0502020204030204" pitchFamily="34" charset="0"/>
              <a:buChar char="§"/>
            </a:pPr>
            <a:r>
              <a:rPr lang="en-US" sz="3200" dirty="0">
                <a:cs typeface="Calibri" panose="020F0502020204030204"/>
              </a:rPr>
              <a:t>137 Cases in 2022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 sz="3200" dirty="0">
                <a:cs typeface="Calibri" panose="020F0502020204030204"/>
              </a:rPr>
              <a:t>About 50% Science versus Ship's crew</a:t>
            </a:r>
            <a:endParaRPr lang="en-US" dirty="0"/>
          </a:p>
          <a:p>
            <a:pPr>
              <a:buFont typeface="Wingdings" panose="020F0502020204030204" pitchFamily="34" charset="0"/>
              <a:buChar char="§"/>
            </a:pPr>
            <a:r>
              <a:rPr lang="en-US" sz="3200" dirty="0">
                <a:cs typeface="Calibri" panose="020F0502020204030204"/>
              </a:rPr>
              <a:t>Eye injuries &amp; Tooth complaints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 sz="3200" dirty="0">
                <a:cs typeface="Calibri" panose="020F0502020204030204"/>
              </a:rPr>
              <a:t>August, March, &amp; November increases noted</a:t>
            </a:r>
          </a:p>
          <a:p>
            <a:pPr>
              <a:buFont typeface="Wingdings" panose="020F0502020204030204" pitchFamily="34" charset="0"/>
              <a:buChar char="§"/>
            </a:pPr>
            <a:r>
              <a:rPr lang="en-US" sz="3200" dirty="0">
                <a:cs typeface="Calibri" panose="020F0502020204030204"/>
              </a:rPr>
              <a:t>Average Case 7 contacts</a:t>
            </a:r>
          </a:p>
          <a:p>
            <a:pPr marL="383540" lvl="1">
              <a:buFont typeface="Wingdings" panose="020F0502020204030204" pitchFamily="34" charset="0"/>
              <a:buChar char="§"/>
            </a:pPr>
            <a:r>
              <a:rPr lang="en-US" sz="2800" dirty="0">
                <a:cs typeface="Calibri" panose="020F0502020204030204"/>
              </a:rPr>
              <a:t>Maximum in period 33</a:t>
            </a:r>
          </a:p>
          <a:p>
            <a:pPr marL="383540" lvl="1">
              <a:buFont typeface="Wingdings" panose="020F0502020204030204" pitchFamily="34" charset="0"/>
              <a:buChar char="§"/>
            </a:pPr>
            <a:r>
              <a:rPr lang="en-US" sz="2800" dirty="0">
                <a:cs typeface="Calibri" panose="020F0502020204030204"/>
              </a:rPr>
              <a:t>Minimum in period 1</a:t>
            </a:r>
          </a:p>
          <a:p>
            <a:pPr>
              <a:buFont typeface="Wingdings" panose="020F0502020204030204" pitchFamily="34" charset="0"/>
              <a:buChar char="§"/>
            </a:pPr>
            <a:endParaRPr lang="en-US">
              <a:cs typeface="Calibri" panose="020F0502020204030204"/>
            </a:endParaRPr>
          </a:p>
          <a:p>
            <a:pPr>
              <a:buFont typeface="Wingdings" panose="020F0502020204030204" pitchFamily="34" charset="0"/>
              <a:buChar char="§"/>
            </a:pPr>
            <a:endParaRPr lang="en-US">
              <a:cs typeface="Calibri" panose="020F050202020403020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54480E5-678B-478F-9170-46502C5FB3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98D875-841B-47A7-B4C8-237DBCE2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" name="Picture 2" descr="GW Maritime Medical Access">
            <a:extLst>
              <a:ext uri="{FF2B5EF4-FFF2-40B4-BE49-F238E27FC236}">
                <a16:creationId xmlns:a16="http://schemas.microsoft.com/office/drawing/2014/main" id="{F933D267-05AE-49C9-9372-FAB02B201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6742" y="393593"/>
            <a:ext cx="47625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781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5C28B-8A81-47CC-93D1-AA925E45E7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hlinkClick r:id="rId2"/>
              </a:rPr>
              <a:t>gwmma@gwmaritime.com</a:t>
            </a:r>
            <a:br>
              <a:rPr lang="en-US" sz="6600" dirty="0"/>
            </a:br>
            <a:br>
              <a:rPr lang="en-US" sz="6600" dirty="0"/>
            </a:br>
            <a:r>
              <a:rPr lang="en-US" sz="6600" dirty="0">
                <a:hlinkClick r:id="rId3"/>
              </a:rPr>
              <a:t>acullen@mfa.gwu.edu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360EE4-365A-4A56-B8E6-61CBFD8828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GW Maritime Medical Access">
            <a:extLst>
              <a:ext uri="{FF2B5EF4-FFF2-40B4-BE49-F238E27FC236}">
                <a16:creationId xmlns:a16="http://schemas.microsoft.com/office/drawing/2014/main" id="{8A78E9C7-8B09-4D9A-8921-05BCA062A6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0" y="4767630"/>
            <a:ext cx="4762500" cy="1190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25577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290</Words>
  <Application>Microsoft Office PowerPoint</Application>
  <PresentationFormat>Widescreen</PresentationFormat>
  <Paragraphs>44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Retrospect</vt:lpstr>
      <vt:lpstr>Telehealth in Practice</vt:lpstr>
      <vt:lpstr>Who we are</vt:lpstr>
      <vt:lpstr>Tele-presentation Tips</vt:lpstr>
      <vt:lpstr>Taking Better Medical Photos</vt:lpstr>
      <vt:lpstr>UNOLS Cases </vt:lpstr>
      <vt:lpstr>gwmma@gwmaritime.com  acullen@mfa.gwu.edu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Alex Cullen</cp:lastModifiedBy>
  <cp:revision>76</cp:revision>
  <dcterms:created xsi:type="dcterms:W3CDTF">2023-05-18T14:24:45Z</dcterms:created>
  <dcterms:modified xsi:type="dcterms:W3CDTF">2023-05-18T15:09:44Z</dcterms:modified>
</cp:coreProperties>
</file>