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5" r:id="rId3"/>
    <p:sldId id="274" r:id="rId4"/>
    <p:sldId id="273" r:id="rId5"/>
    <p:sldId id="272" r:id="rId6"/>
    <p:sldId id="271" r:id="rId7"/>
    <p:sldId id="270" r:id="rId8"/>
    <p:sldId id="269" r:id="rId9"/>
    <p:sldId id="268" r:id="rId10"/>
    <p:sldId id="267" r:id="rId11"/>
    <p:sldId id="266" r:id="rId12"/>
    <p:sldId id="265" r:id="rId13"/>
    <p:sldId id="264" r:id="rId14"/>
    <p:sldId id="263" r:id="rId15"/>
    <p:sldId id="262" r:id="rId16"/>
    <p:sldId id="261" r:id="rId17"/>
    <p:sldId id="260" r:id="rId18"/>
    <p:sldId id="259" r:id="rId19"/>
    <p:sldId id="258" r:id="rId20"/>
    <p:sldId id="2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940"/>
  </p:normalViewPr>
  <p:slideViewPr>
    <p:cSldViewPr snapToGrid="0">
      <p:cViewPr varScale="1">
        <p:scale>
          <a:sx n="90" d="100"/>
          <a:sy n="90" d="100"/>
        </p:scale>
        <p:origin x="232" y="7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DDBA-94A9-13AD-ED60-28A224D5BF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5411DB-57A3-E085-B0FC-059F2A52F5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BDDFE-CC1F-C5C3-3219-82F8B6BCEFEE}"/>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E364F310-8146-4692-674E-68AE2F5E98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5882DE-238B-77E2-E9F1-F1AF2B6ECC04}"/>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382312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31DE-ADB3-0348-FA18-265930470B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80DEC4-5ECF-F563-400E-87E1CE6EE8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FDEF5-3388-E027-FAF0-53894C0D3771}"/>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0969EC7A-8F8A-C2C8-6B9C-E85A12C7614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88AA5-1E3C-9C40-B42C-AC408104DB7D}"/>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3910208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E1C2D3-E18A-B39E-C25E-92FB9BEEF2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7C495F-A2BF-A551-42ED-6439D5360B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0F1659-D3DE-2FE6-C582-6E399E73ED4E}"/>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F9500CEC-EFD3-8A53-3EED-DC1470C110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597EA4-AE30-8293-C904-882036E6A856}"/>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83483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B91C1-D274-D24C-E022-13E72A7175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8EFD8F-337F-5FD6-0966-E1E470C49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77623E-158D-CC23-757C-160034B66904}"/>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6C3B8402-43F6-7F19-909F-2CCDFEF50AF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03E69B-BA75-9657-9BBC-1EFF7C11A445}"/>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50754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88D5-6CC0-1BE5-8158-575CD9682F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C6D9AB-A914-4C6E-D23D-AC20F6FF9E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8F91DA-1571-06C0-5A61-45C856532CC5}"/>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F7846F78-31FD-A566-5A32-1BAABA426F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65F994-B1DD-C60A-92AF-F64A598CE306}"/>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356494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F1D7-2BD5-E253-CD1E-A37364C4D0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BDA23-BD01-A3FF-6EF9-A845C7F04F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0F830A-A4C0-B1BD-5315-DB5714C8B2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482A54-9E31-F63E-7C08-023DE04C5173}"/>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6" name="Footer Placeholder 5">
            <a:extLst>
              <a:ext uri="{FF2B5EF4-FFF2-40B4-BE49-F238E27FC236}">
                <a16:creationId xmlns:a16="http://schemas.microsoft.com/office/drawing/2014/main" id="{53859C60-F97F-856C-C9D0-237148FC35B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AA53A6-E217-C538-85C4-37FCE4B20192}"/>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143251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2923E-58F8-C240-D6D1-5B21F50CED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441F4F-6291-B777-9315-3BCBB7FD6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007FA9-8CA0-3606-DCE8-236D6AC347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1240CB-5E2E-3C84-3474-6DD1D5BC5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D21654-E997-A6A5-A5FC-E00840A78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5A95BF-6D7A-A471-E265-25D7D45A4B22}"/>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8" name="Footer Placeholder 7">
            <a:extLst>
              <a:ext uri="{FF2B5EF4-FFF2-40B4-BE49-F238E27FC236}">
                <a16:creationId xmlns:a16="http://schemas.microsoft.com/office/drawing/2014/main" id="{7156AC1F-F0EA-7996-F42D-863AC239647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CF9E44A-551C-CB27-8F52-40ECC952E05B}"/>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347725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B879F-F48C-F595-FA98-3B5CFD1706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E56E8F-AD40-0BAF-14CB-1C2960D56D74}"/>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4" name="Footer Placeholder 3">
            <a:extLst>
              <a:ext uri="{FF2B5EF4-FFF2-40B4-BE49-F238E27FC236}">
                <a16:creationId xmlns:a16="http://schemas.microsoft.com/office/drawing/2014/main" id="{4A019109-708E-12DB-7CED-27DDABF957F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7DB712F-5288-E71D-B5E1-7D1B47096AFE}"/>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122893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4F23CE-0F97-54A2-A75F-01E7FB56D746}"/>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3" name="Footer Placeholder 2">
            <a:extLst>
              <a:ext uri="{FF2B5EF4-FFF2-40B4-BE49-F238E27FC236}">
                <a16:creationId xmlns:a16="http://schemas.microsoft.com/office/drawing/2014/main" id="{642540E5-96CD-1CA5-EC5C-F9184DBEFB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27FF3BB-0738-2CC8-7DE9-62C413E04857}"/>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157845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D68D-C336-F2AB-429F-86180E85BF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842CB5-7C99-501C-FC12-897671A5E4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28E534-DAEB-B4ED-5487-70077FB37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D6802C-50F8-029D-C490-84C72952B6C9}"/>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6" name="Footer Placeholder 5">
            <a:extLst>
              <a:ext uri="{FF2B5EF4-FFF2-40B4-BE49-F238E27FC236}">
                <a16:creationId xmlns:a16="http://schemas.microsoft.com/office/drawing/2014/main" id="{16531BCB-E066-CF8D-3797-48396876AE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4FFEBDC-140F-341D-2B7C-E2D9880D3757}"/>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353781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9678-0075-9810-B2AF-643B8ABFF2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2EBAE1-2242-9446-891F-29F04A5B5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99BFC5A-A429-2309-712D-5AD834246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4CC6B3-1696-856F-5597-369A290D50A5}"/>
              </a:ext>
            </a:extLst>
          </p:cNvPr>
          <p:cNvSpPr>
            <a:spLocks noGrp="1"/>
          </p:cNvSpPr>
          <p:nvPr>
            <p:ph type="dt" sz="half" idx="10"/>
          </p:nvPr>
        </p:nvSpPr>
        <p:spPr/>
        <p:txBody>
          <a:bodyPr/>
          <a:lstStyle/>
          <a:p>
            <a:fld id="{5353F268-DFFF-8342-B6DE-70E66790F02E}" type="datetimeFigureOut">
              <a:rPr lang="en-US" smtClean="0"/>
              <a:t>5/17/23</a:t>
            </a:fld>
            <a:endParaRPr lang="en-US" dirty="0"/>
          </a:p>
        </p:txBody>
      </p:sp>
      <p:sp>
        <p:nvSpPr>
          <p:cNvPr id="6" name="Footer Placeholder 5">
            <a:extLst>
              <a:ext uri="{FF2B5EF4-FFF2-40B4-BE49-F238E27FC236}">
                <a16:creationId xmlns:a16="http://schemas.microsoft.com/office/drawing/2014/main" id="{3B73A306-6DFD-58E0-0A19-583DF941D1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6930DDA-376B-FCA3-2208-016A2FC15445}"/>
              </a:ext>
            </a:extLst>
          </p:cNvPr>
          <p:cNvSpPr>
            <a:spLocks noGrp="1"/>
          </p:cNvSpPr>
          <p:nvPr>
            <p:ph type="sldNum" sz="quarter" idx="12"/>
          </p:nvPr>
        </p:nvSpPr>
        <p:spPr/>
        <p:txBody>
          <a:bodyPr/>
          <a:lstStyle/>
          <a:p>
            <a:fld id="{E7CBA0DC-0EE6-6C4B-AF2C-01B3C53B90B4}" type="slidenum">
              <a:rPr lang="en-US" smtClean="0"/>
              <a:t>‹#›</a:t>
            </a:fld>
            <a:endParaRPr lang="en-US" dirty="0"/>
          </a:p>
        </p:txBody>
      </p:sp>
    </p:spTree>
    <p:extLst>
      <p:ext uri="{BB962C8B-B14F-4D97-AF65-F5344CB8AC3E}">
        <p14:creationId xmlns:p14="http://schemas.microsoft.com/office/powerpoint/2010/main" val="1217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4A3F1-DD82-643F-B5DB-D4B821401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C28120-BC94-4B95-847C-2C2878D6B3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2E28D-946F-95CD-0091-6DCD984DC5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3F268-DFFF-8342-B6DE-70E66790F02E}" type="datetimeFigureOut">
              <a:rPr lang="en-US" smtClean="0"/>
              <a:t>5/17/23</a:t>
            </a:fld>
            <a:endParaRPr lang="en-US" dirty="0"/>
          </a:p>
        </p:txBody>
      </p:sp>
      <p:sp>
        <p:nvSpPr>
          <p:cNvPr id="5" name="Footer Placeholder 4">
            <a:extLst>
              <a:ext uri="{FF2B5EF4-FFF2-40B4-BE49-F238E27FC236}">
                <a16:creationId xmlns:a16="http://schemas.microsoft.com/office/drawing/2014/main" id="{20179CEA-6812-3948-2667-2FD3C4252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0A54FCA-DDD6-5E0D-AE03-B74FDEFC12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BA0DC-0EE6-6C4B-AF2C-01B3C53B90B4}" type="slidenum">
              <a:rPr lang="en-US" smtClean="0"/>
              <a:t>‹#›</a:t>
            </a:fld>
            <a:endParaRPr lang="en-US" dirty="0"/>
          </a:p>
        </p:txBody>
      </p:sp>
    </p:spTree>
    <p:extLst>
      <p:ext uri="{BB962C8B-B14F-4D97-AF65-F5344CB8AC3E}">
        <p14:creationId xmlns:p14="http://schemas.microsoft.com/office/powerpoint/2010/main" val="426053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GISTIPS@uscg.mi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9BAF-0F1F-4511-1CA0-86EF7182F000}"/>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154B9BD-C798-0A78-872E-5C2D9B23B440}"/>
              </a:ext>
            </a:extLst>
          </p:cNvPr>
          <p:cNvSpPr>
            <a:spLocks noGrp="1"/>
          </p:cNvSpPr>
          <p:nvPr>
            <p:ph type="subTitle" idx="1"/>
          </p:nvPr>
        </p:nvSpPr>
        <p:spPr/>
        <p:txBody>
          <a:bodyPr/>
          <a:lstStyle/>
          <a:p>
            <a:endParaRPr lang="en-US" dirty="0"/>
          </a:p>
        </p:txBody>
      </p:sp>
      <p:pic>
        <p:nvPicPr>
          <p:cNvPr id="4" name="Picture 3">
            <a:extLst>
              <a:ext uri="{FF2B5EF4-FFF2-40B4-BE49-F238E27FC236}">
                <a16:creationId xmlns:a16="http://schemas.microsoft.com/office/drawing/2014/main" id="{DD829662-84F7-1CCC-00A5-B0E71C861F7C}"/>
              </a:ext>
            </a:extLst>
          </p:cNvPr>
          <p:cNvPicPr>
            <a:picLocks noChangeAspect="1"/>
          </p:cNvPicPr>
          <p:nvPr/>
        </p:nvPicPr>
        <p:blipFill>
          <a:blip r:embed="rId2"/>
          <a:stretch>
            <a:fillRect/>
          </a:stretch>
        </p:blipFill>
        <p:spPr>
          <a:xfrm>
            <a:off x="2209800" y="1243012"/>
            <a:ext cx="7772400" cy="4371975"/>
          </a:xfrm>
          <a:prstGeom prst="rect">
            <a:avLst/>
          </a:prstGeom>
        </p:spPr>
      </p:pic>
    </p:spTree>
    <p:extLst>
      <p:ext uri="{BB962C8B-B14F-4D97-AF65-F5344CB8AC3E}">
        <p14:creationId xmlns:p14="http://schemas.microsoft.com/office/powerpoint/2010/main" val="586708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34714-C0C4-6471-E721-9CB66E3F2584}"/>
              </a:ext>
            </a:extLst>
          </p:cNvPr>
          <p:cNvSpPr>
            <a:spLocks noGrp="1"/>
          </p:cNvSpPr>
          <p:nvPr>
            <p:ph type="title"/>
          </p:nvPr>
        </p:nvSpPr>
        <p:spPr/>
        <p:txBody>
          <a:bodyPr/>
          <a:lstStyle/>
          <a:p>
            <a:endParaRPr lang="en-US" dirty="0"/>
          </a:p>
        </p:txBody>
      </p:sp>
      <p:pic>
        <p:nvPicPr>
          <p:cNvPr id="11" name="Content Placeholder 10" descr="A picture containing text, screenshot, document&#10;&#10;Description automatically generated">
            <a:extLst>
              <a:ext uri="{FF2B5EF4-FFF2-40B4-BE49-F238E27FC236}">
                <a16:creationId xmlns:a16="http://schemas.microsoft.com/office/drawing/2014/main" id="{30059870-3CC0-CB70-0766-45CFF359154E}"/>
              </a:ext>
            </a:extLst>
          </p:cNvPr>
          <p:cNvPicPr>
            <a:picLocks noGrp="1" noChangeAspect="1"/>
          </p:cNvPicPr>
          <p:nvPr>
            <p:ph idx="1"/>
          </p:nvPr>
        </p:nvPicPr>
        <p:blipFill>
          <a:blip r:embed="rId2"/>
          <a:stretch>
            <a:fillRect/>
          </a:stretch>
        </p:blipFill>
        <p:spPr>
          <a:xfrm>
            <a:off x="913581" y="365125"/>
            <a:ext cx="4944294" cy="6394353"/>
          </a:xfrm>
        </p:spPr>
      </p:pic>
      <p:pic>
        <p:nvPicPr>
          <p:cNvPr id="7" name="Picture 6" descr="A screenshot of a document&#10;&#10;Description automatically generated with low confidence">
            <a:extLst>
              <a:ext uri="{FF2B5EF4-FFF2-40B4-BE49-F238E27FC236}">
                <a16:creationId xmlns:a16="http://schemas.microsoft.com/office/drawing/2014/main" id="{6B9193A0-FA55-640E-0428-03AEDFC9254E}"/>
              </a:ext>
            </a:extLst>
          </p:cNvPr>
          <p:cNvPicPr>
            <a:picLocks noChangeAspect="1"/>
          </p:cNvPicPr>
          <p:nvPr/>
        </p:nvPicPr>
        <p:blipFill>
          <a:blip r:embed="rId3"/>
          <a:stretch>
            <a:fillRect/>
          </a:stretch>
        </p:blipFill>
        <p:spPr>
          <a:xfrm>
            <a:off x="6747163" y="142875"/>
            <a:ext cx="5102550" cy="6572250"/>
          </a:xfrm>
          <a:prstGeom prst="rect">
            <a:avLst/>
          </a:prstGeom>
        </p:spPr>
      </p:pic>
      <p:cxnSp>
        <p:nvCxnSpPr>
          <p:cNvPr id="13" name="Straight Connector 12">
            <a:extLst>
              <a:ext uri="{FF2B5EF4-FFF2-40B4-BE49-F238E27FC236}">
                <a16:creationId xmlns:a16="http://schemas.microsoft.com/office/drawing/2014/main" id="{8F9A4F57-B8C4-086F-529D-1A20061C96A6}"/>
              </a:ext>
            </a:extLst>
          </p:cNvPr>
          <p:cNvCxnSpPr>
            <a:stCxn id="2" idx="0"/>
          </p:cNvCxnSpPr>
          <p:nvPr/>
        </p:nvCxnSpPr>
        <p:spPr>
          <a:xfrm>
            <a:off x="6096000" y="365125"/>
            <a:ext cx="0" cy="64928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752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C4545-4209-F96E-1D3D-7A323D8D9A23}"/>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where?</a:t>
            </a:r>
            <a:endParaRPr lang="en-US" dirty="0"/>
          </a:p>
        </p:txBody>
      </p:sp>
      <p:sp>
        <p:nvSpPr>
          <p:cNvPr id="3" name="Content Placeholder 2">
            <a:extLst>
              <a:ext uri="{FF2B5EF4-FFF2-40B4-BE49-F238E27FC236}">
                <a16:creationId xmlns:a16="http://schemas.microsoft.com/office/drawing/2014/main" id="{4BCEA064-E81C-FA28-CB00-3E54B2CE1D81}"/>
              </a:ext>
            </a:extLst>
          </p:cNvPr>
          <p:cNvSpPr>
            <a:spLocks noGrp="1"/>
          </p:cNvSpPr>
          <p:nvPr>
            <p:ph idx="1"/>
          </p:nvPr>
        </p:nvSpPr>
        <p:spPr/>
        <p:txBody>
          <a:bodyPr>
            <a:normAutofit/>
          </a:bodyPr>
          <a:lstStyle/>
          <a:p>
            <a:r>
              <a:rPr lang="en-US" sz="3200" dirty="0"/>
              <a:t>Passageways on to which doors from staterooms open.</a:t>
            </a:r>
          </a:p>
          <a:p>
            <a:r>
              <a:rPr lang="en-US" sz="3200" dirty="0"/>
              <a:t>In a manner ensuring the visibility of every door in each such passageway</a:t>
            </a:r>
          </a:p>
        </p:txBody>
      </p:sp>
    </p:spTree>
    <p:extLst>
      <p:ext uri="{BB962C8B-B14F-4D97-AF65-F5344CB8AC3E}">
        <p14:creationId xmlns:p14="http://schemas.microsoft.com/office/powerpoint/2010/main" val="2687745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C4545-4209-F96E-1D3D-7A323D8D9A23}"/>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a:t>
            </a:r>
            <a:r>
              <a:rPr lang="en-US" dirty="0">
                <a:solidFill>
                  <a:srgbClr val="000000"/>
                </a:solidFill>
              </a:rPr>
              <a:t>W</a:t>
            </a:r>
            <a:r>
              <a:rPr kumimoji="0" lang="en-US" sz="4400" b="0" i="0" u="none" strike="noStrike" kern="1200" cap="none" spc="0" normalizeH="0" baseline="0" noProof="0" dirty="0">
                <a:ln>
                  <a:noFill/>
                </a:ln>
                <a:solidFill>
                  <a:srgbClr val="000000"/>
                </a:solidFill>
                <a:effectLst/>
                <a:uLnTx/>
                <a:uFillTx/>
                <a:ea typeface="+mj-ea"/>
                <a:cs typeface="+mj-cs"/>
              </a:rPr>
              <a:t>hen?</a:t>
            </a:r>
            <a:endParaRPr lang="en-US" dirty="0"/>
          </a:p>
        </p:txBody>
      </p:sp>
      <p:sp>
        <p:nvSpPr>
          <p:cNvPr id="3" name="Content Placeholder 2">
            <a:extLst>
              <a:ext uri="{FF2B5EF4-FFF2-40B4-BE49-F238E27FC236}">
                <a16:creationId xmlns:a16="http://schemas.microsoft.com/office/drawing/2014/main" id="{4BCEA064-E81C-FA28-CB00-3E54B2CE1D81}"/>
              </a:ext>
            </a:extLst>
          </p:cNvPr>
          <p:cNvSpPr>
            <a:spLocks noGrp="1"/>
          </p:cNvSpPr>
          <p:nvPr>
            <p:ph idx="1"/>
          </p:nvPr>
        </p:nvSpPr>
        <p:spPr>
          <a:xfrm>
            <a:off x="838200" y="2083771"/>
            <a:ext cx="10515600" cy="4114801"/>
          </a:xfrm>
        </p:spPr>
        <p:txBody>
          <a:bodyPr>
            <a:normAutofit/>
          </a:bodyPr>
          <a:lstStyle/>
          <a:p>
            <a:r>
              <a:rPr lang="en-US" sz="3200" dirty="0"/>
              <a:t>Installation by the later of</a:t>
            </a:r>
          </a:p>
          <a:p>
            <a:pPr lvl="1"/>
            <a:r>
              <a:rPr lang="en-US" sz="3000" dirty="0"/>
              <a:t>December 23, 2024 (two years after the enactment).</a:t>
            </a:r>
          </a:p>
          <a:p>
            <a:pPr lvl="1"/>
            <a:r>
              <a:rPr lang="en-US" sz="3000" dirty="0"/>
              <a:t>The next scheduled drydock.</a:t>
            </a:r>
          </a:p>
          <a:p>
            <a:pPr lvl="1"/>
            <a:r>
              <a:rPr lang="en-US" sz="3000" dirty="0"/>
              <a:t>New vessels?</a:t>
            </a:r>
          </a:p>
          <a:p>
            <a:r>
              <a:rPr lang="en-US" sz="3200" dirty="0"/>
              <a:t>Retention for</a:t>
            </a:r>
          </a:p>
          <a:p>
            <a:pPr lvl="1"/>
            <a:r>
              <a:rPr lang="en-US" sz="3000" dirty="0"/>
              <a:t>At least one year.</a:t>
            </a:r>
          </a:p>
          <a:p>
            <a:pPr lvl="1"/>
            <a:r>
              <a:rPr lang="en-US" sz="3000" dirty="0"/>
              <a:t>At least five years after “incident” to which the “footage” relates.</a:t>
            </a:r>
          </a:p>
          <a:p>
            <a:endParaRPr lang="en-US" sz="3200" dirty="0"/>
          </a:p>
        </p:txBody>
      </p:sp>
    </p:spTree>
    <p:extLst>
      <p:ext uri="{BB962C8B-B14F-4D97-AF65-F5344CB8AC3E}">
        <p14:creationId xmlns:p14="http://schemas.microsoft.com/office/powerpoint/2010/main" val="139708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8E504-658C-E25F-7175-90F56F8520A0}"/>
              </a:ext>
            </a:extLst>
          </p:cNvPr>
          <p:cNvSpPr>
            <a:spLocks noGrp="1"/>
          </p:cNvSpPr>
          <p:nvPr>
            <p:ph type="title"/>
          </p:nvPr>
        </p:nvSpPr>
        <p:spPr/>
        <p:txBody>
          <a:bodyPr>
            <a:normAutofit fontScale="90000"/>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Training on Responding to and Reporting of Sexual Harassment</a:t>
            </a:r>
            <a:endParaRPr lang="en-US" dirty="0"/>
          </a:p>
        </p:txBody>
      </p:sp>
      <p:sp>
        <p:nvSpPr>
          <p:cNvPr id="3" name="Content Placeholder 2">
            <a:extLst>
              <a:ext uri="{FF2B5EF4-FFF2-40B4-BE49-F238E27FC236}">
                <a16:creationId xmlns:a16="http://schemas.microsoft.com/office/drawing/2014/main" id="{334A9834-960C-760C-C315-388904C9720A}"/>
              </a:ext>
            </a:extLst>
          </p:cNvPr>
          <p:cNvSpPr>
            <a:spLocks noGrp="1"/>
          </p:cNvSpPr>
          <p:nvPr>
            <p:ph idx="1"/>
          </p:nvPr>
        </p:nvSpPr>
        <p:spPr/>
        <p:txBody>
          <a:bodyPr/>
          <a:lstStyle/>
          <a:p>
            <a:r>
              <a:rPr lang="en-US" dirty="0"/>
              <a:t>Provided by  vessel owner (charterer, managing operator, master, or other individual in charge of a vessel) or employer of seafarer aboard a vessel.</a:t>
            </a:r>
          </a:p>
          <a:p>
            <a:r>
              <a:rPr lang="en-US" dirty="0"/>
              <a:t>Purpose</a:t>
            </a:r>
          </a:p>
          <a:p>
            <a:pPr lvl="1"/>
            <a:r>
              <a:rPr lang="en-US" dirty="0"/>
              <a:t>Ensure employees “retain audio and visual records and other evidence objectively.”</a:t>
            </a:r>
          </a:p>
          <a:p>
            <a:pPr lvl="1"/>
            <a:r>
              <a:rPr lang="en-US" dirty="0"/>
              <a:t>Ensure employees “act impartially without influence from the company or others.”</a:t>
            </a:r>
          </a:p>
          <a:p>
            <a:pPr lvl="1"/>
            <a:r>
              <a:rPr lang="en-US" dirty="0"/>
              <a:t>Provide “training on applicable Federal, State, Tribal, and local laws and regulations regarding sexual assault and sexual harassment investigations and reporting requirements.” </a:t>
            </a:r>
          </a:p>
          <a:p>
            <a:endParaRPr lang="en-US" dirty="0"/>
          </a:p>
        </p:txBody>
      </p:sp>
    </p:spTree>
    <p:extLst>
      <p:ext uri="{BB962C8B-B14F-4D97-AF65-F5344CB8AC3E}">
        <p14:creationId xmlns:p14="http://schemas.microsoft.com/office/powerpoint/2010/main" val="39425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C4545-4209-F96E-1D3D-7A323D8D9A23}"/>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a:t>
            </a:r>
            <a:r>
              <a:rPr lang="en-US" dirty="0">
                <a:solidFill>
                  <a:srgbClr val="000000"/>
                </a:solidFill>
              </a:rPr>
              <a:t>W</a:t>
            </a:r>
            <a:r>
              <a:rPr kumimoji="0" lang="en-US" sz="4400" b="0" i="0" u="none" strike="noStrike" kern="1200" cap="none" spc="0" normalizeH="0" baseline="0" noProof="0" dirty="0">
                <a:ln>
                  <a:noFill/>
                </a:ln>
                <a:solidFill>
                  <a:srgbClr val="000000"/>
                </a:solidFill>
                <a:effectLst/>
                <a:uLnTx/>
                <a:uFillTx/>
                <a:ea typeface="+mj-ea"/>
                <a:cs typeface="+mj-cs"/>
              </a:rPr>
              <a:t>hat Vessels?</a:t>
            </a:r>
            <a:endParaRPr lang="en-US" dirty="0"/>
          </a:p>
        </p:txBody>
      </p:sp>
      <p:sp>
        <p:nvSpPr>
          <p:cNvPr id="3" name="Content Placeholder 2">
            <a:extLst>
              <a:ext uri="{FF2B5EF4-FFF2-40B4-BE49-F238E27FC236}">
                <a16:creationId xmlns:a16="http://schemas.microsoft.com/office/drawing/2014/main" id="{4BCEA064-E81C-FA28-CB00-3E54B2CE1D81}"/>
              </a:ext>
            </a:extLst>
          </p:cNvPr>
          <p:cNvSpPr>
            <a:spLocks noGrp="1"/>
          </p:cNvSpPr>
          <p:nvPr>
            <p:ph idx="1"/>
          </p:nvPr>
        </p:nvSpPr>
        <p:spPr>
          <a:xfrm>
            <a:off x="838200" y="2083771"/>
            <a:ext cx="10515600" cy="4640414"/>
          </a:xfrm>
        </p:spPr>
        <p:txBody>
          <a:bodyPr>
            <a:normAutofit fontScale="92500"/>
          </a:bodyPr>
          <a:lstStyle/>
          <a:p>
            <a:r>
              <a:rPr lang="en-US" sz="3200" dirty="0">
                <a:latin typeface="+mj-lt"/>
              </a:rPr>
              <a:t>“(a) In general. --A vessel </a:t>
            </a:r>
            <a:r>
              <a:rPr lang="en-US" sz="3200" b="1" i="1" dirty="0">
                <a:latin typeface="+mj-lt"/>
              </a:rPr>
              <a:t>engaged in commercial service </a:t>
            </a:r>
            <a:r>
              <a:rPr lang="en-US" sz="3200" dirty="0">
                <a:latin typeface="+mj-lt"/>
              </a:rPr>
              <a:t>that does not carry passengers, shall maintain a video surveillance system.” (emphasis added).</a:t>
            </a:r>
          </a:p>
          <a:p>
            <a:r>
              <a:rPr lang="en-US" sz="3200" dirty="0">
                <a:latin typeface="+mj-lt"/>
              </a:rPr>
              <a:t>“(b) Applicability.--The requirements in this section shall apply”</a:t>
            </a:r>
          </a:p>
          <a:p>
            <a:pPr lvl="1"/>
            <a:r>
              <a:rPr lang="en-US" sz="2800" dirty="0">
                <a:latin typeface="+mj-lt"/>
              </a:rPr>
              <a:t>Vessels with overnight accommodations for 10 or more</a:t>
            </a:r>
            <a:endParaRPr lang="en-US" sz="3200" dirty="0">
              <a:latin typeface="+mj-lt"/>
            </a:endParaRPr>
          </a:p>
          <a:p>
            <a:pPr lvl="2"/>
            <a:r>
              <a:rPr lang="en-US" sz="2400" dirty="0"/>
              <a:t>On a voyage of 600 miles or more crossing seaward of the Boundary Line</a:t>
            </a:r>
          </a:p>
          <a:p>
            <a:pPr lvl="2"/>
            <a:r>
              <a:rPr lang="en-US" sz="2400" dirty="0"/>
              <a:t>“At least 24 meters (79 feet) in overall length and required to have a load line”</a:t>
            </a:r>
          </a:p>
          <a:p>
            <a:pPr lvl="1"/>
            <a:r>
              <a:rPr lang="en-US" sz="2800" dirty="0"/>
              <a:t>“	Operating for no less than 72 hours on waters superjacent to the outer Continental Shelf”</a:t>
            </a:r>
          </a:p>
          <a:p>
            <a:pPr lvl="1"/>
            <a:r>
              <a:rPr lang="en-US" sz="2800" dirty="0"/>
              <a:t>Registered vessels of at least 500 gross tons </a:t>
            </a:r>
          </a:p>
          <a:p>
            <a:pPr lvl="2"/>
            <a:endParaRPr lang="en-US" sz="2400" dirty="0"/>
          </a:p>
          <a:p>
            <a:pPr lvl="2"/>
            <a:endParaRPr lang="en-US" sz="2400" dirty="0"/>
          </a:p>
        </p:txBody>
      </p:sp>
    </p:spTree>
    <p:extLst>
      <p:ext uri="{BB962C8B-B14F-4D97-AF65-F5344CB8AC3E}">
        <p14:creationId xmlns:p14="http://schemas.microsoft.com/office/powerpoint/2010/main" val="97884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5307C-5239-86C1-48FC-4B5486342B7B}"/>
              </a:ext>
            </a:extLst>
          </p:cNvPr>
          <p:cNvSpPr>
            <a:spLocks noGrp="1"/>
          </p:cNvSpPr>
          <p:nvPr>
            <p:ph type="title"/>
          </p:nvPr>
        </p:nvSpPr>
        <p:spPr/>
        <p:txBody>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a:t>
            </a:r>
            <a:r>
              <a:rPr lang="en-US" dirty="0">
                <a:solidFill>
                  <a:srgbClr val="000000"/>
                </a:solidFill>
              </a:rPr>
              <a:t>Applicable to ARF Vessels</a:t>
            </a:r>
            <a:r>
              <a:rPr kumimoji="0" lang="en-US" sz="4400" b="0" i="0" u="none" strike="noStrike" kern="1200" cap="none" spc="0" normalizeH="0" baseline="0" noProof="0" dirty="0">
                <a:ln>
                  <a:noFill/>
                </a:ln>
                <a:solidFill>
                  <a:srgbClr val="000000"/>
                </a:solidFill>
                <a:effectLst/>
                <a:uLnTx/>
                <a:uFillTx/>
                <a:ea typeface="+mj-ea"/>
                <a:cs typeface="+mj-cs"/>
              </a:rPr>
              <a:t>?</a:t>
            </a:r>
            <a:endParaRPr lang="en-US" dirty="0"/>
          </a:p>
        </p:txBody>
      </p:sp>
      <p:sp>
        <p:nvSpPr>
          <p:cNvPr id="3" name="Content Placeholder 2">
            <a:extLst>
              <a:ext uri="{FF2B5EF4-FFF2-40B4-BE49-F238E27FC236}">
                <a16:creationId xmlns:a16="http://schemas.microsoft.com/office/drawing/2014/main" id="{0115EB4F-3161-64B0-3D77-744C69234789}"/>
              </a:ext>
            </a:extLst>
          </p:cNvPr>
          <p:cNvSpPr>
            <a:spLocks noGrp="1"/>
          </p:cNvSpPr>
          <p:nvPr>
            <p:ph idx="1"/>
          </p:nvPr>
        </p:nvSpPr>
        <p:spPr/>
        <p:txBody>
          <a:bodyPr>
            <a:normAutofit lnSpcReduction="10000"/>
          </a:bodyPr>
          <a:lstStyle/>
          <a:p>
            <a:r>
              <a:rPr lang="en-US" dirty="0"/>
              <a:t>Most Likely No.</a:t>
            </a:r>
          </a:p>
          <a:p>
            <a:pPr lvl="1"/>
            <a:r>
              <a:rPr kumimoji="0" lang="en-US" sz="2400" b="0" i="0" u="none" strike="noStrike" kern="1200" cap="none" spc="0" normalizeH="0" baseline="0" noProof="0" dirty="0">
                <a:ln>
                  <a:noFill/>
                </a:ln>
                <a:solidFill>
                  <a:srgbClr val="000000"/>
                </a:solidFill>
                <a:effectLst/>
                <a:uLnTx/>
                <a:uFillTx/>
                <a:ea typeface="+mj-ea"/>
                <a:cs typeface="+mj-cs"/>
              </a:rPr>
              <a:t>46 U.S.C. </a:t>
            </a:r>
            <a:r>
              <a:rPr lang="en-US" dirty="0"/>
              <a:t>§ 4901(a) applies to “vessels in commercial service.”</a:t>
            </a:r>
          </a:p>
          <a:p>
            <a:pPr lvl="1"/>
            <a:r>
              <a:rPr lang="en-US" dirty="0">
                <a:solidFill>
                  <a:srgbClr val="000000"/>
                </a:solidFill>
              </a:rPr>
              <a:t>ARF vessels are oceanographic research vessels, and an oceanographic research vessel, by statute, “</a:t>
            </a:r>
            <a:r>
              <a:rPr lang="en-US" kern="100" dirty="0">
                <a:solidFill>
                  <a:srgbClr val="000000"/>
                </a:solidFill>
                <a:effectLst/>
                <a:ea typeface="Times New Roman" panose="02020603050405020304" pitchFamily="18" charset="0"/>
                <a:cs typeface="Times New Roman" panose="02020603050405020304" pitchFamily="18" charset="0"/>
              </a:rPr>
              <a:t>is deemed not to be engaged in trade or commerce.” 46. U.S.C. § 50503.</a:t>
            </a:r>
          </a:p>
          <a:p>
            <a:pPr lvl="1"/>
            <a:r>
              <a:rPr lang="en-US" kern="100" dirty="0">
                <a:solidFill>
                  <a:srgbClr val="000000"/>
                </a:solidFill>
                <a:ea typeface="Times New Roman" panose="02020603050405020304" pitchFamily="18" charset="0"/>
                <a:cs typeface="Times New Roman" panose="02020603050405020304" pitchFamily="18" charset="0"/>
              </a:rPr>
              <a:t>ARF vessels are not in “commercial service.”</a:t>
            </a:r>
          </a:p>
          <a:p>
            <a:r>
              <a:rPr lang="en-US" kern="100" dirty="0">
                <a:solidFill>
                  <a:srgbClr val="000000"/>
                </a:solidFill>
                <a:effectLst/>
                <a:ea typeface="Times New Roman" panose="02020603050405020304" pitchFamily="18" charset="0"/>
                <a:cs typeface="Times New Roman" panose="02020603050405020304" pitchFamily="18" charset="0"/>
              </a:rPr>
              <a:t>Unlikely Yes.</a:t>
            </a:r>
          </a:p>
          <a:p>
            <a:pPr lvl="1"/>
            <a:r>
              <a:rPr lang="en-US" kern="100" dirty="0">
                <a:solidFill>
                  <a:srgbClr val="000000"/>
                </a:solidFill>
                <a:ea typeface="Times New Roman" panose="02020603050405020304" pitchFamily="18" charset="0"/>
                <a:cs typeface="Times New Roman" panose="02020603050405020304" pitchFamily="18" charset="0"/>
              </a:rPr>
              <a:t>“Commercial service,” the general term for covered vessels, is defined by the specific terms of </a:t>
            </a:r>
            <a:r>
              <a:rPr kumimoji="0" lang="en-US" sz="2400" b="0" i="0" u="none" strike="noStrike" kern="1200" cap="none" spc="0" normalizeH="0" baseline="0" noProof="0" dirty="0">
                <a:ln>
                  <a:noFill/>
                </a:ln>
                <a:solidFill>
                  <a:srgbClr val="000000"/>
                </a:solidFill>
                <a:effectLst/>
                <a:uLnTx/>
                <a:uFillTx/>
                <a:ea typeface="+mj-ea"/>
                <a:cs typeface="+mj-cs"/>
              </a:rPr>
              <a:t>46 U.S.C. </a:t>
            </a:r>
            <a:r>
              <a:rPr lang="en-US" dirty="0"/>
              <a:t>§ 4901(b).</a:t>
            </a:r>
          </a:p>
          <a:p>
            <a:pPr lvl="1"/>
            <a:r>
              <a:rPr lang="en-US" kern="100" dirty="0">
                <a:effectLst/>
                <a:ea typeface="Times New Roman" panose="02020603050405020304" pitchFamily="18" charset="0"/>
                <a:cs typeface="Times New Roman" panose="02020603050405020304" pitchFamily="18" charset="0"/>
              </a:rPr>
              <a:t>But “commercial service is a defined term, “</a:t>
            </a:r>
            <a:r>
              <a:rPr lang="en-US" b="0" i="0" dirty="0">
                <a:solidFill>
                  <a:srgbClr val="3D3D3D"/>
                </a:solidFill>
                <a:effectLst/>
                <a:latin typeface="Source Sans Pro" panose="020B0503030403020204" pitchFamily="34" charset="0"/>
              </a:rPr>
              <a:t>any type of trade or business involving the transportation of goods or individuals, except service performed by a combatant vessel.” 46 U.S.C. </a:t>
            </a:r>
            <a:r>
              <a:rPr lang="en-US" dirty="0"/>
              <a:t>§ 2101(4)</a:t>
            </a:r>
            <a:endParaRPr lang="en-US" kern="100" dirty="0">
              <a:effectLst/>
              <a:ea typeface="Times New Roman" panose="02020603050405020304" pitchFamily="18" charset="0"/>
              <a:cs typeface="Times New Roman" panose="02020603050405020304" pitchFamily="18" charset="0"/>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954426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4901 </a:t>
            </a:r>
            <a:r>
              <a:rPr kumimoji="0" lang="en-US" sz="4400" b="0" i="0" u="none" strike="noStrike" kern="1200" cap="none" spc="0" normalizeH="0" baseline="0" noProof="0" dirty="0">
                <a:ln>
                  <a:noFill/>
                </a:ln>
                <a:solidFill>
                  <a:srgbClr val="000000"/>
                </a:solidFill>
                <a:effectLst/>
                <a:uLnTx/>
                <a:uFillTx/>
                <a:ea typeface="+mj-ea"/>
                <a:cs typeface="+mj-cs"/>
              </a:rPr>
              <a:t> video surveillance </a:t>
            </a:r>
            <a:r>
              <a:rPr lang="en-US" dirty="0"/>
              <a:t>: Compliance</a:t>
            </a:r>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lnSpcReduction="10000"/>
          </a:bodyPr>
          <a:lstStyle/>
          <a:p>
            <a:r>
              <a:rPr lang="en-US" dirty="0"/>
              <a:t>Reasons for:</a:t>
            </a:r>
          </a:p>
          <a:p>
            <a:pPr lvl="1"/>
            <a:r>
              <a:rPr lang="en-US" dirty="0"/>
              <a:t>Avoid potential conflict with USCG</a:t>
            </a:r>
          </a:p>
          <a:p>
            <a:pPr lvl="1"/>
            <a:r>
              <a:rPr lang="en-US" dirty="0"/>
              <a:t>Make vessel safer.</a:t>
            </a:r>
          </a:p>
          <a:p>
            <a:pPr lvl="1"/>
            <a:r>
              <a:rPr lang="en-US" dirty="0"/>
              <a:t>Make vessel more attractive to employees.</a:t>
            </a:r>
          </a:p>
          <a:p>
            <a:pPr lvl="1"/>
            <a:r>
              <a:rPr lang="en-US" dirty="0"/>
              <a:t>Avoid potential civil liability – statue is not boundary of due care or seaworthiness.</a:t>
            </a:r>
          </a:p>
          <a:p>
            <a:r>
              <a:rPr lang="en-US" dirty="0"/>
              <a:t>Reasons against:</a:t>
            </a:r>
          </a:p>
          <a:p>
            <a:pPr lvl="1"/>
            <a:r>
              <a:rPr lang="en-US" dirty="0"/>
              <a:t>Cost</a:t>
            </a:r>
          </a:p>
          <a:p>
            <a:pPr lvl="1"/>
            <a:r>
              <a:rPr lang="en-US" dirty="0"/>
              <a:t>Practicality on an ARF Vessel</a:t>
            </a:r>
          </a:p>
          <a:p>
            <a:pPr lvl="1"/>
            <a:r>
              <a:rPr lang="en-US" dirty="0"/>
              <a:t>Administrative burden.</a:t>
            </a:r>
          </a:p>
          <a:p>
            <a:pPr lvl="2"/>
            <a:r>
              <a:rPr lang="en-US" dirty="0"/>
              <a:t>Training</a:t>
            </a:r>
          </a:p>
          <a:p>
            <a:pPr lvl="2"/>
            <a:r>
              <a:rPr lang="en-US" dirty="0"/>
              <a:t>Retaining footage</a:t>
            </a:r>
          </a:p>
        </p:txBody>
      </p:sp>
    </p:spTree>
    <p:extLst>
      <p:ext uri="{BB962C8B-B14F-4D97-AF65-F5344CB8AC3E}">
        <p14:creationId xmlns:p14="http://schemas.microsoft.com/office/powerpoint/2010/main" val="2836993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3106 </a:t>
            </a:r>
            <a:r>
              <a:rPr kumimoji="0" lang="en-US" sz="4400" b="0" i="0" u="none" strike="noStrike" kern="1200" cap="none" spc="0" normalizeH="0" baseline="0" noProof="0" dirty="0">
                <a:ln>
                  <a:noFill/>
                </a:ln>
                <a:solidFill>
                  <a:srgbClr val="000000"/>
                </a:solidFill>
                <a:effectLst/>
                <a:uLnTx/>
                <a:uFillTx/>
                <a:ea typeface="+mj-ea"/>
                <a:cs typeface="+mj-cs"/>
              </a:rPr>
              <a:t> </a:t>
            </a:r>
            <a:r>
              <a:rPr lang="en-US" dirty="0"/>
              <a:t>Master Key Control System: The System</a:t>
            </a:r>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a:bodyPr>
          <a:lstStyle/>
          <a:p>
            <a:pPr algn="l" fontAlgn="base"/>
            <a:r>
              <a:rPr lang="en-US" b="0" i="0" dirty="0">
                <a:solidFill>
                  <a:srgbClr val="3D3D3D"/>
                </a:solidFill>
                <a:effectLst/>
                <a:latin typeface="Source Sans Pro" panose="020B0503030403020204" pitchFamily="34" charset="0"/>
              </a:rPr>
              <a:t>A system provides controlled access to all copies of the vessel's master key of which access shall only be available to the individuals on an established list of, identified by position, allowed to access and use the master key and maintain such list upon the vessel, within owner records and included in the vessel safety management system.</a:t>
            </a:r>
          </a:p>
          <a:p>
            <a:pPr algn="l" fontAlgn="base"/>
            <a:r>
              <a:rPr lang="en-US" b="0" i="0" dirty="0">
                <a:solidFill>
                  <a:srgbClr val="3D3D3D"/>
                </a:solidFill>
                <a:effectLst/>
                <a:latin typeface="Source Sans Pro" panose="020B0503030403020204" pitchFamily="34" charset="0"/>
              </a:rPr>
              <a:t>Crew not included on the list shall not have access to or use the master key unless in an emergency and shall immediately notify the master and owner of the vessel following use of such key.</a:t>
            </a:r>
          </a:p>
          <a:p>
            <a:pPr algn="l" fontAlgn="base"/>
            <a:endParaRPr lang="en-US" b="0" i="0" dirty="0">
              <a:solidFill>
                <a:srgbClr val="3D3D3D"/>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2535053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3106 </a:t>
            </a:r>
            <a:r>
              <a:rPr kumimoji="0" lang="en-US" sz="4400" b="0" i="0" u="none" strike="noStrike" kern="1200" cap="none" spc="0" normalizeH="0" baseline="0" noProof="0" dirty="0">
                <a:ln>
                  <a:noFill/>
                </a:ln>
                <a:solidFill>
                  <a:srgbClr val="000000"/>
                </a:solidFill>
                <a:effectLst/>
                <a:uLnTx/>
                <a:uFillTx/>
                <a:ea typeface="+mj-ea"/>
                <a:cs typeface="+mj-cs"/>
              </a:rPr>
              <a:t> </a:t>
            </a:r>
            <a:r>
              <a:rPr lang="en-US" dirty="0"/>
              <a:t>Master Key Control System: The “Log Book.”</a:t>
            </a:r>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lnSpcReduction="10000"/>
          </a:bodyPr>
          <a:lstStyle/>
          <a:p>
            <a:pPr algn="l" fontAlgn="base"/>
            <a:r>
              <a:rPr lang="en-US" b="0" i="0" dirty="0">
                <a:solidFill>
                  <a:srgbClr val="3D3D3D"/>
                </a:solidFill>
                <a:effectLst/>
                <a:latin typeface="Source Sans Pro" panose="020B0503030403020204" pitchFamily="34" charset="0"/>
              </a:rPr>
              <a:t>Electronic or written</a:t>
            </a:r>
          </a:p>
          <a:p>
            <a:pPr algn="l" fontAlgn="base"/>
            <a:r>
              <a:rPr lang="en-US" dirty="0">
                <a:solidFill>
                  <a:srgbClr val="3D3D3D"/>
                </a:solidFill>
                <a:latin typeface="Source Sans Pro" panose="020B0503030403020204" pitchFamily="34" charset="0"/>
              </a:rPr>
              <a:t>In centralized location accessible to law enforcement authorities.</a:t>
            </a:r>
            <a:endParaRPr lang="en-US" b="0" i="0" dirty="0">
              <a:solidFill>
                <a:srgbClr val="3D3D3D"/>
              </a:solidFill>
              <a:effectLst/>
              <a:latin typeface="Source Sans Pro" panose="020B0503030403020204" pitchFamily="34" charset="0"/>
            </a:endParaRPr>
          </a:p>
          <a:p>
            <a:pPr algn="l" fontAlgn="base"/>
            <a:r>
              <a:rPr lang="en-US" b="0" i="0" dirty="0">
                <a:solidFill>
                  <a:srgbClr val="3D3D3D"/>
                </a:solidFill>
                <a:effectLst/>
                <a:latin typeface="Source Sans Pro" panose="020B0503030403020204" pitchFamily="34" charset="0"/>
              </a:rPr>
              <a:t>Containing information on all access and use of the vessel's master key, including--</a:t>
            </a:r>
          </a:p>
          <a:p>
            <a:pPr lvl="1" fontAlgn="base"/>
            <a:r>
              <a:rPr lang="en-US" dirty="0">
                <a:solidFill>
                  <a:srgbClr val="3D3D3D"/>
                </a:solidFill>
                <a:latin typeface="Source Sans Pro" panose="020B0503030403020204" pitchFamily="34" charset="0"/>
              </a:rPr>
              <a:t>D</a:t>
            </a:r>
            <a:r>
              <a:rPr lang="en-US" b="0" i="0" dirty="0">
                <a:solidFill>
                  <a:srgbClr val="3D3D3D"/>
                </a:solidFill>
                <a:effectLst/>
                <a:latin typeface="Source Sans Pro" panose="020B0503030403020204" pitchFamily="34" charset="0"/>
              </a:rPr>
              <a:t>ates and times of access;</a:t>
            </a:r>
          </a:p>
          <a:p>
            <a:pPr lvl="1" fontAlgn="base"/>
            <a:r>
              <a:rPr lang="en-US" dirty="0">
                <a:solidFill>
                  <a:srgbClr val="3D3D3D"/>
                </a:solidFill>
                <a:latin typeface="Source Sans Pro" panose="020B0503030403020204" pitchFamily="34" charset="0"/>
              </a:rPr>
              <a:t>T</a:t>
            </a:r>
            <a:r>
              <a:rPr lang="en-US" b="0" i="0" dirty="0">
                <a:solidFill>
                  <a:srgbClr val="3D3D3D"/>
                </a:solidFill>
                <a:effectLst/>
                <a:latin typeface="Source Sans Pro" panose="020B0503030403020204" pitchFamily="34" charset="0"/>
              </a:rPr>
              <a:t>he room or location accessed; and</a:t>
            </a:r>
          </a:p>
          <a:p>
            <a:pPr lvl="1" fontAlgn="base"/>
            <a:r>
              <a:rPr lang="en-US" dirty="0">
                <a:solidFill>
                  <a:srgbClr val="3D3D3D"/>
                </a:solidFill>
                <a:latin typeface="Source Sans Pro" panose="020B0503030403020204" pitchFamily="34" charset="0"/>
              </a:rPr>
              <a:t>T</a:t>
            </a:r>
            <a:r>
              <a:rPr lang="en-US" b="0" i="0" dirty="0">
                <a:solidFill>
                  <a:srgbClr val="3D3D3D"/>
                </a:solidFill>
                <a:effectLst/>
                <a:latin typeface="Source Sans Pro" panose="020B0503030403020204" pitchFamily="34" charset="0"/>
              </a:rPr>
              <a:t>he name and rank of the crew member that used the master key</a:t>
            </a:r>
          </a:p>
          <a:p>
            <a:pPr fontAlgn="base"/>
            <a:r>
              <a:rPr lang="en-US" dirty="0">
                <a:solidFill>
                  <a:srgbClr val="3D3D3D"/>
                </a:solidFill>
                <a:latin typeface="Source Sans Pro" panose="020B0503030403020204" pitchFamily="34" charset="0"/>
              </a:rPr>
              <a:t>Available to</a:t>
            </a:r>
          </a:p>
          <a:p>
            <a:pPr lvl="1" fontAlgn="base"/>
            <a:r>
              <a:rPr lang="en-US" b="0" i="0" dirty="0">
                <a:solidFill>
                  <a:srgbClr val="3D3D3D"/>
                </a:solidFill>
                <a:effectLst/>
                <a:latin typeface="Source Sans Pro" panose="020B0503030403020204" pitchFamily="34" charset="0"/>
              </a:rPr>
              <a:t>USCG</a:t>
            </a:r>
          </a:p>
          <a:p>
            <a:pPr lvl="1" fontAlgn="base"/>
            <a:r>
              <a:rPr lang="en-US" dirty="0">
                <a:solidFill>
                  <a:srgbClr val="3D3D3D"/>
                </a:solidFill>
                <a:latin typeface="Source Sans Pro" panose="020B0503030403020204" pitchFamily="34" charset="0"/>
              </a:rPr>
              <a:t>FBI</a:t>
            </a:r>
          </a:p>
          <a:p>
            <a:pPr lvl="1" fontAlgn="base"/>
            <a:r>
              <a:rPr lang="en-US" b="0" i="0" dirty="0">
                <a:solidFill>
                  <a:srgbClr val="3D3D3D"/>
                </a:solidFill>
                <a:effectLst/>
                <a:latin typeface="Source Sans Pro" panose="020B0503030403020204" pitchFamily="34" charset="0"/>
              </a:rPr>
              <a:t>Other Law Enforcement</a:t>
            </a:r>
          </a:p>
          <a:p>
            <a:pPr algn="l" fontAlgn="base"/>
            <a:endParaRPr lang="en-US" b="0" i="0" dirty="0">
              <a:solidFill>
                <a:srgbClr val="3D3D3D"/>
              </a:solidFill>
              <a:effectLst/>
              <a:latin typeface="Source Sans Pro" panose="020B0503030403020204" pitchFamily="34" charset="0"/>
            </a:endParaRPr>
          </a:p>
          <a:p>
            <a:pPr algn="l" fontAlgn="base"/>
            <a:endParaRPr lang="en-US" b="0" i="0" dirty="0">
              <a:solidFill>
                <a:srgbClr val="3D3D3D"/>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2626080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fontScale="90000"/>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3106 </a:t>
            </a:r>
            <a:r>
              <a:rPr kumimoji="0" lang="en-US" sz="4400" b="0" i="0" u="none" strike="noStrike" kern="1200" cap="none" spc="0" normalizeH="0" baseline="0" noProof="0" dirty="0">
                <a:ln>
                  <a:noFill/>
                </a:ln>
                <a:solidFill>
                  <a:srgbClr val="000000"/>
                </a:solidFill>
                <a:effectLst/>
                <a:uLnTx/>
                <a:uFillTx/>
                <a:ea typeface="+mj-ea"/>
                <a:cs typeface="+mj-cs"/>
              </a:rPr>
              <a:t> </a:t>
            </a:r>
            <a:r>
              <a:rPr lang="en-US" dirty="0"/>
              <a:t>Master Key Control System: Penalties for Unauthorized Use by Crew</a:t>
            </a:r>
            <a:br>
              <a:rPr lang="en-US" dirty="0"/>
            </a:br>
            <a:endParaRPr lang="en-US" dirty="0"/>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a:bodyPr>
          <a:lstStyle/>
          <a:p>
            <a:pPr algn="l" fontAlgn="base"/>
            <a:endParaRPr lang="en-US" b="0" i="0" dirty="0">
              <a:solidFill>
                <a:srgbClr val="3D3D3D"/>
              </a:solidFill>
              <a:effectLst/>
              <a:latin typeface="Source Sans Pro" panose="020B0503030403020204" pitchFamily="34" charset="0"/>
            </a:endParaRPr>
          </a:p>
          <a:p>
            <a:pPr algn="l" fontAlgn="base"/>
            <a:r>
              <a:rPr lang="en-US" b="0" i="0" dirty="0">
                <a:solidFill>
                  <a:srgbClr val="3D3D3D"/>
                </a:solidFill>
                <a:effectLst/>
                <a:latin typeface="Source Sans Pro" panose="020B0503030403020204" pitchFamily="34" charset="0"/>
              </a:rPr>
              <a:t>Up to $1000.</a:t>
            </a:r>
          </a:p>
          <a:p>
            <a:pPr algn="l" fontAlgn="base"/>
            <a:r>
              <a:rPr lang="en-US" dirty="0">
                <a:solidFill>
                  <a:srgbClr val="3D3D3D"/>
                </a:solidFill>
                <a:latin typeface="Source Sans Pro" panose="020B0503030403020204" pitchFamily="34" charset="0"/>
              </a:rPr>
              <a:t>Suspension or revocation of credentials.</a:t>
            </a:r>
            <a:endParaRPr lang="en-US" b="0" i="0" dirty="0">
              <a:solidFill>
                <a:srgbClr val="3D3D3D"/>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375245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8AC8A-FBC2-F730-5C61-C5F9ECE7CFB8}"/>
              </a:ext>
            </a:extLst>
          </p:cNvPr>
          <p:cNvSpPr>
            <a:spLocks noGrp="1"/>
          </p:cNvSpPr>
          <p:nvPr>
            <p:ph type="title"/>
          </p:nvPr>
        </p:nvSpPr>
        <p:spPr/>
        <p:txBody>
          <a:bodyPr/>
          <a:lstStyle/>
          <a:p>
            <a:pPr algn="ctr"/>
            <a:r>
              <a:rPr lang="en-US" dirty="0"/>
              <a:t>The Safer Seas Act</a:t>
            </a:r>
          </a:p>
        </p:txBody>
      </p:sp>
      <p:sp>
        <p:nvSpPr>
          <p:cNvPr id="3" name="Content Placeholder 2">
            <a:extLst>
              <a:ext uri="{FF2B5EF4-FFF2-40B4-BE49-F238E27FC236}">
                <a16:creationId xmlns:a16="http://schemas.microsoft.com/office/drawing/2014/main" id="{5D395599-5DC9-6B53-90C3-7082A024A92F}"/>
              </a:ext>
            </a:extLst>
          </p:cNvPr>
          <p:cNvSpPr>
            <a:spLocks noGrp="1"/>
          </p:cNvSpPr>
          <p:nvPr>
            <p:ph idx="1"/>
          </p:nvPr>
        </p:nvSpPr>
        <p:spPr/>
        <p:txBody>
          <a:bodyPr>
            <a:noAutofit/>
          </a:bodyPr>
          <a:lstStyle/>
          <a:p>
            <a:r>
              <a:rPr lang="en-US" sz="2800" dirty="0"/>
              <a:t>Response to reports of sexual assault of USMMA cadets at sea and failure of USCG to undertake revocation and suspension proceedings based on sexual assault and harassment.</a:t>
            </a:r>
          </a:p>
          <a:p>
            <a:r>
              <a:rPr lang="en-US" sz="2800" dirty="0"/>
              <a:t>Safer Seas Act Proposed February 2022</a:t>
            </a:r>
          </a:p>
          <a:p>
            <a:r>
              <a:rPr lang="en-US" sz="2800" dirty="0"/>
              <a:t>Made part of the Don Young Coast Guard Authorization Act of 2022. </a:t>
            </a:r>
          </a:p>
          <a:p>
            <a:r>
              <a:rPr lang="en-US" sz="2800" dirty="0"/>
              <a:t>The Coast Guard Authorization Act made part of the James M. Inhofe National Defense Authorization Act for Fiscal Year 2023. </a:t>
            </a:r>
          </a:p>
          <a:p>
            <a:r>
              <a:rPr lang="en-US" sz="2800" dirty="0"/>
              <a:t>The Defense Authorization Act signed into law on Dec. 23, 2022</a:t>
            </a:r>
          </a:p>
        </p:txBody>
      </p:sp>
    </p:spTree>
    <p:extLst>
      <p:ext uri="{BB962C8B-B14F-4D97-AF65-F5344CB8AC3E}">
        <p14:creationId xmlns:p14="http://schemas.microsoft.com/office/powerpoint/2010/main" val="2829657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fontScale="90000"/>
          </a:bodyPr>
          <a:lstStyle/>
          <a:p>
            <a:pPr algn="ctr"/>
            <a:r>
              <a:rPr kumimoji="0" lang="en-US" sz="4400" b="0" i="0" u="none" strike="noStrike" kern="1200" cap="none" spc="0" normalizeH="0" baseline="0" noProof="0" dirty="0">
                <a:ln>
                  <a:noFill/>
                </a:ln>
                <a:solidFill>
                  <a:srgbClr val="000000"/>
                </a:solidFill>
                <a:effectLst/>
                <a:uLnTx/>
                <a:uFillTx/>
                <a:ea typeface="+mj-ea"/>
                <a:cs typeface="+mj-cs"/>
              </a:rPr>
              <a:t>Surveillance requirements -- 46 U.S.C. </a:t>
            </a:r>
            <a:r>
              <a:rPr lang="en-US" dirty="0"/>
              <a:t>§ 3106 </a:t>
            </a:r>
            <a:r>
              <a:rPr kumimoji="0" lang="en-US" sz="4400" b="0" i="0" u="none" strike="noStrike" kern="1200" cap="none" spc="0" normalizeH="0" baseline="0" noProof="0" dirty="0">
                <a:ln>
                  <a:noFill/>
                </a:ln>
                <a:solidFill>
                  <a:srgbClr val="000000"/>
                </a:solidFill>
                <a:effectLst/>
                <a:uLnTx/>
                <a:uFillTx/>
                <a:ea typeface="+mj-ea"/>
                <a:cs typeface="+mj-cs"/>
              </a:rPr>
              <a:t> </a:t>
            </a:r>
            <a:r>
              <a:rPr lang="en-US" dirty="0"/>
              <a:t>Master Key Control System: Applicability</a:t>
            </a:r>
            <a:br>
              <a:rPr lang="en-US" dirty="0"/>
            </a:br>
            <a:endParaRPr lang="en-US" dirty="0"/>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a:bodyPr>
          <a:lstStyle/>
          <a:p>
            <a:pPr algn="l" fontAlgn="base"/>
            <a:endParaRPr lang="en-US" b="0" i="0" dirty="0">
              <a:solidFill>
                <a:srgbClr val="3D3D3D"/>
              </a:solidFill>
              <a:effectLst/>
              <a:latin typeface="Source Sans Pro" panose="020B0503030403020204" pitchFamily="34" charset="0"/>
            </a:endParaRPr>
          </a:p>
          <a:p>
            <a:pPr algn="l" fontAlgn="base"/>
            <a:r>
              <a:rPr lang="en-US" b="0" i="0" dirty="0">
                <a:solidFill>
                  <a:srgbClr val="3D3D3D"/>
                </a:solidFill>
                <a:effectLst/>
                <a:latin typeface="Source Sans Pro" panose="020B0503030403020204" pitchFamily="34" charset="0"/>
              </a:rPr>
              <a:t>Vessels subject to inspection.</a:t>
            </a:r>
          </a:p>
          <a:p>
            <a:endParaRPr lang="en-US" dirty="0"/>
          </a:p>
        </p:txBody>
      </p:sp>
    </p:spTree>
    <p:extLst>
      <p:ext uri="{BB962C8B-B14F-4D97-AF65-F5344CB8AC3E}">
        <p14:creationId xmlns:p14="http://schemas.microsoft.com/office/powerpoint/2010/main" val="3762436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71B0-119D-7F1E-34EF-8B740707AF68}"/>
              </a:ext>
            </a:extLst>
          </p:cNvPr>
          <p:cNvSpPr>
            <a:spLocks noGrp="1"/>
          </p:cNvSpPr>
          <p:nvPr>
            <p:ph type="title"/>
          </p:nvPr>
        </p:nvSpPr>
        <p:spPr/>
        <p:txBody>
          <a:bodyPr/>
          <a:lstStyle/>
          <a:p>
            <a:r>
              <a:rPr lang="en-US" dirty="0"/>
              <a:t>The Safer Seas Act: Overview</a:t>
            </a:r>
          </a:p>
        </p:txBody>
      </p:sp>
      <p:sp>
        <p:nvSpPr>
          <p:cNvPr id="3" name="Content Placeholder 2">
            <a:extLst>
              <a:ext uri="{FF2B5EF4-FFF2-40B4-BE49-F238E27FC236}">
                <a16:creationId xmlns:a16="http://schemas.microsoft.com/office/drawing/2014/main" id="{6605B1B3-D1A9-819A-D6DA-74487761BE88}"/>
              </a:ext>
            </a:extLst>
          </p:cNvPr>
          <p:cNvSpPr>
            <a:spLocks noGrp="1"/>
          </p:cNvSpPr>
          <p:nvPr>
            <p:ph idx="1"/>
          </p:nvPr>
        </p:nvSpPr>
        <p:spPr/>
        <p:txBody>
          <a:bodyPr>
            <a:normAutofit lnSpcReduction="10000"/>
          </a:bodyPr>
          <a:lstStyle/>
          <a:p>
            <a:r>
              <a:rPr lang="en-US" dirty="0"/>
              <a:t>Various requirements intended to</a:t>
            </a:r>
          </a:p>
          <a:p>
            <a:pPr lvl="1"/>
            <a:r>
              <a:rPr lang="en-US" dirty="0"/>
              <a:t>Reduce sexual assault and harassment aboard U.S. vessels</a:t>
            </a:r>
          </a:p>
          <a:p>
            <a:pPr lvl="1"/>
            <a:r>
              <a:rPr lang="en-US" dirty="0"/>
              <a:t>Aid the criminal prosecution of and civil actions against those accused of sexual assault and harassment aboard U.S. vessels.</a:t>
            </a:r>
          </a:p>
          <a:p>
            <a:r>
              <a:rPr lang="en-US" dirty="0"/>
              <a:t>Horrible drafting – Like many maritime statutes.</a:t>
            </a:r>
          </a:p>
          <a:p>
            <a:r>
              <a:rPr lang="en-US" dirty="0"/>
              <a:t>USCG</a:t>
            </a:r>
          </a:p>
          <a:p>
            <a:pPr lvl="1"/>
            <a:r>
              <a:rPr lang="en-US" dirty="0"/>
              <a:t>So far, no rulemaking – nothing in the CFR. </a:t>
            </a:r>
          </a:p>
          <a:p>
            <a:pPr lvl="1"/>
            <a:r>
              <a:rPr lang="en-US" dirty="0"/>
              <a:t>Ability of federal agencies to give binding answers to silent/ambiguous statues in doubt –</a:t>
            </a:r>
            <a:r>
              <a:rPr lang="en-US" i="1" dirty="0"/>
              <a:t> Chevron USA, Inc. v. Natural Resources Defense Council, Inc. </a:t>
            </a:r>
            <a:r>
              <a:rPr lang="en-US" dirty="0"/>
              <a:t>to be reviewed in </a:t>
            </a:r>
            <a:r>
              <a:rPr lang="en-US" i="1" dirty="0"/>
              <a:t>Loper Bright Enterprises v. Raimondo.</a:t>
            </a:r>
          </a:p>
          <a:p>
            <a:pPr lvl="1"/>
            <a:r>
              <a:rPr lang="en-US" dirty="0"/>
              <a:t>Still very important.</a:t>
            </a:r>
          </a:p>
        </p:txBody>
      </p:sp>
    </p:spTree>
    <p:extLst>
      <p:ext uri="{BB962C8B-B14F-4D97-AF65-F5344CB8AC3E}">
        <p14:creationId xmlns:p14="http://schemas.microsoft.com/office/powerpoint/2010/main" val="2655327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53F8-E8AB-BAD7-ABF7-AEA8C00FCAE6}"/>
              </a:ext>
            </a:extLst>
          </p:cNvPr>
          <p:cNvSpPr>
            <a:spLocks noGrp="1"/>
          </p:cNvSpPr>
          <p:nvPr>
            <p:ph type="title"/>
          </p:nvPr>
        </p:nvSpPr>
        <p:spPr/>
        <p:txBody>
          <a:bodyPr>
            <a:normAutofit/>
          </a:bodyPr>
          <a:lstStyle/>
          <a:p>
            <a:pPr algn="ctr"/>
            <a:r>
              <a:rPr lang="en-US" dirty="0"/>
              <a:t>Reporting sexual assault and harassment 46 U.S.C. § 10104: wh0?</a:t>
            </a:r>
          </a:p>
        </p:txBody>
      </p:sp>
      <p:sp>
        <p:nvSpPr>
          <p:cNvPr id="3" name="Content Placeholder 2">
            <a:extLst>
              <a:ext uri="{FF2B5EF4-FFF2-40B4-BE49-F238E27FC236}">
                <a16:creationId xmlns:a16="http://schemas.microsoft.com/office/drawing/2014/main" id="{4FAAD6EB-19CC-A921-9026-E56B58475AC3}"/>
              </a:ext>
            </a:extLst>
          </p:cNvPr>
          <p:cNvSpPr>
            <a:spLocks noGrp="1"/>
          </p:cNvSpPr>
          <p:nvPr>
            <p:ph idx="1"/>
          </p:nvPr>
        </p:nvSpPr>
        <p:spPr/>
        <p:txBody>
          <a:bodyPr/>
          <a:lstStyle/>
          <a:p>
            <a:r>
              <a:rPr lang="en-US" sz="3600" dirty="0"/>
              <a:t>“Responsible Party”  for a vessel:</a:t>
            </a:r>
          </a:p>
          <a:p>
            <a:pPr marL="274320" lvl="1" algn="just">
              <a:lnSpc>
                <a:spcPts val="1675"/>
              </a:lnSpc>
              <a:spcBef>
                <a:spcPts val="1300"/>
              </a:spcBef>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wner</a:t>
            </a:r>
          </a:p>
          <a:p>
            <a:pPr marL="274320" lvl="1" algn="just">
              <a:lnSpc>
                <a:spcPts val="1675"/>
              </a:lnSpc>
              <a:spcBef>
                <a:spcPts val="1300"/>
              </a:spcBef>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aster </a:t>
            </a:r>
          </a:p>
          <a:p>
            <a:pPr marL="274320" lvl="1" algn="just">
              <a:lnSpc>
                <a:spcPts val="1675"/>
              </a:lnSpc>
              <a:spcBef>
                <a:spcPts val="1300"/>
              </a:spcBef>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anaging </a:t>
            </a: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perator </a:t>
            </a:r>
          </a:p>
          <a:p>
            <a:pPr marL="274320" lvl="1" algn="just">
              <a:lnSpc>
                <a:spcPts val="1675"/>
              </a:lnSpc>
              <a:spcBef>
                <a:spcPts val="1300"/>
              </a:spcBef>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Employer of a Seafarer Aboard</a:t>
            </a:r>
            <a:endPar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74320" lvl="1" algn="just">
              <a:lnSpc>
                <a:spcPts val="1675"/>
              </a:lnSpc>
              <a:spcBef>
                <a:spcPts val="1300"/>
              </a:spcBef>
            </a:pPr>
            <a:endParaRPr lang="en-US"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74320" lvl="1" algn="just">
              <a:lnSpc>
                <a:spcPts val="1675"/>
              </a:lnSpc>
              <a:spcBef>
                <a:spcPts val="1300"/>
              </a:spcBef>
            </a:pPr>
            <a:endParaRPr lang="en-US"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63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53F8-E8AB-BAD7-ABF7-AEA8C00FCAE6}"/>
              </a:ext>
            </a:extLst>
          </p:cNvPr>
          <p:cNvSpPr>
            <a:spLocks noGrp="1"/>
          </p:cNvSpPr>
          <p:nvPr>
            <p:ph type="title"/>
          </p:nvPr>
        </p:nvSpPr>
        <p:spPr/>
        <p:txBody>
          <a:bodyPr>
            <a:normAutofit/>
          </a:bodyPr>
          <a:lstStyle/>
          <a:p>
            <a:pPr algn="ctr"/>
            <a:r>
              <a:rPr lang="en-US" dirty="0"/>
              <a:t>Reporting sexual assault and harassment 46 U.S.C. § 10104: What?</a:t>
            </a:r>
          </a:p>
        </p:txBody>
      </p:sp>
      <p:sp>
        <p:nvSpPr>
          <p:cNvPr id="3" name="Content Placeholder 2">
            <a:extLst>
              <a:ext uri="{FF2B5EF4-FFF2-40B4-BE49-F238E27FC236}">
                <a16:creationId xmlns:a16="http://schemas.microsoft.com/office/drawing/2014/main" id="{4FAAD6EB-19CC-A921-9026-E56B58475AC3}"/>
              </a:ext>
            </a:extLst>
          </p:cNvPr>
          <p:cNvSpPr>
            <a:spLocks noGrp="1"/>
          </p:cNvSpPr>
          <p:nvPr>
            <p:ph idx="1"/>
          </p:nvPr>
        </p:nvSpPr>
        <p:spPr/>
        <p:txBody>
          <a:bodyPr>
            <a:normAutofit/>
          </a:bodyPr>
          <a:lstStyle/>
          <a:p>
            <a:pPr marL="0" marR="0" algn="just">
              <a:lnSpc>
                <a:spcPts val="1675"/>
              </a:lnSpc>
              <a:spcBef>
                <a:spcPts val="1300"/>
              </a:spcBef>
              <a:spcAft>
                <a:spcPts val="0"/>
              </a:spcAft>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 name, official position or role in relation to the vessel, and contact </a:t>
            </a:r>
          </a:p>
          <a:p>
            <a:pPr marL="0" marR="0" indent="0" algn="just">
              <a:lnSpc>
                <a:spcPts val="1675"/>
              </a:lnSpc>
              <a:spcBef>
                <a:spcPts val="1300"/>
              </a:spcBef>
              <a:spcAft>
                <a:spcPts val="0"/>
              </a:spcAft>
              <a:buNone/>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information of the person making the report.</a:t>
            </a:r>
          </a:p>
          <a:p>
            <a:pPr marL="0" marR="0" algn="just">
              <a:lnSpc>
                <a:spcPts val="1675"/>
              </a:lnSpc>
              <a:spcBef>
                <a:spcPts val="1300"/>
              </a:spcBef>
              <a:spcAft>
                <a:spcPts val="0"/>
              </a:spcAft>
            </a:pP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1675"/>
              </a:lnSpc>
              <a:spcBef>
                <a:spcPts val="1300"/>
              </a:spcBef>
              <a:spcAft>
                <a:spcPts val="0"/>
              </a:spcAft>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 name and official number of the documented vessel;</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ts val="1675"/>
              </a:lnSpc>
              <a:spcBef>
                <a:spcPts val="0"/>
              </a:spcBef>
              <a:spcAft>
                <a:spcPts val="0"/>
              </a:spcAft>
              <a:buNone/>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1675"/>
              </a:lnSpc>
              <a:spcBef>
                <a:spcPts val="1300"/>
              </a:spcBef>
              <a:spcAft>
                <a:spcPts val="0"/>
              </a:spcAft>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time and date of the incident; </a:t>
            </a:r>
          </a:p>
          <a:p>
            <a:pPr marL="0" marR="0" algn="just">
              <a:lnSpc>
                <a:spcPts val="1675"/>
              </a:lnSpc>
              <a:spcBef>
                <a:spcPts val="1300"/>
              </a:spcBef>
              <a:spcAft>
                <a:spcPts val="0"/>
              </a:spcAft>
            </a:pP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1675"/>
              </a:lnSpc>
              <a:spcBef>
                <a:spcPts val="1300"/>
              </a:spcBef>
              <a:spcAft>
                <a:spcPts val="0"/>
              </a:spcAft>
            </a:pPr>
            <a:r>
              <a:rPr lang="en-US" sz="24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 geographic position or location of the vessel when the incident occurred; and </a:t>
            </a:r>
          </a:p>
          <a:p>
            <a:pPr marL="0" marR="0" algn="just">
              <a:lnSpc>
                <a:spcPts val="1675"/>
              </a:lnSpc>
              <a:spcBef>
                <a:spcPts val="1300"/>
              </a:spcBef>
              <a:spcAft>
                <a:spcPts val="0"/>
              </a:spcAft>
            </a:pP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ts val="1675"/>
              </a:lnSpc>
              <a:spcBef>
                <a:spcPts val="1300"/>
              </a:spcBef>
              <a:spcAft>
                <a:spcPts val="0"/>
              </a:spcAft>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brief description of the alleged sexual harassment or sexual assault being </a:t>
            </a:r>
          </a:p>
          <a:p>
            <a:pPr marL="0" marR="0" indent="0" algn="just">
              <a:lnSpc>
                <a:spcPts val="1675"/>
              </a:lnSpc>
              <a:spcBef>
                <a:spcPts val="1300"/>
              </a:spcBef>
              <a:spcAft>
                <a:spcPts val="0"/>
              </a:spcAft>
              <a:buNone/>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reported.</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74320" lvl="1" algn="just">
              <a:lnSpc>
                <a:spcPts val="1675"/>
              </a:lnSpc>
              <a:spcBef>
                <a:spcPts val="1300"/>
              </a:spcBef>
            </a:pPr>
            <a:endParaRPr lang="en-US" sz="16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13322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53F8-E8AB-BAD7-ABF7-AEA8C00FCAE6}"/>
              </a:ext>
            </a:extLst>
          </p:cNvPr>
          <p:cNvSpPr>
            <a:spLocks noGrp="1"/>
          </p:cNvSpPr>
          <p:nvPr>
            <p:ph type="title"/>
          </p:nvPr>
        </p:nvSpPr>
        <p:spPr/>
        <p:txBody>
          <a:bodyPr>
            <a:normAutofit/>
          </a:bodyPr>
          <a:lstStyle/>
          <a:p>
            <a:pPr algn="ctr"/>
            <a:r>
              <a:rPr lang="en-US" dirty="0"/>
              <a:t>Reporting sexual assault and harassment 46 U.S.C. § 10104: when?</a:t>
            </a:r>
          </a:p>
        </p:txBody>
      </p:sp>
      <p:sp>
        <p:nvSpPr>
          <p:cNvPr id="3" name="Content Placeholder 2">
            <a:extLst>
              <a:ext uri="{FF2B5EF4-FFF2-40B4-BE49-F238E27FC236}">
                <a16:creationId xmlns:a16="http://schemas.microsoft.com/office/drawing/2014/main" id="{4FAAD6EB-19CC-A921-9026-E56B58475AC3}"/>
              </a:ext>
            </a:extLst>
          </p:cNvPr>
          <p:cNvSpPr>
            <a:spLocks noGrp="1"/>
          </p:cNvSpPr>
          <p:nvPr>
            <p:ph idx="1"/>
          </p:nvPr>
        </p:nvSpPr>
        <p:spPr/>
        <p:txBody>
          <a:bodyPr/>
          <a:lstStyle/>
          <a:p>
            <a:pPr marL="0" marR="0" algn="just">
              <a:lnSpc>
                <a:spcPts val="1675"/>
              </a:lnSpc>
              <a:spcBef>
                <a:spcPts val="1300"/>
              </a:spcBef>
              <a:spcAft>
                <a:spcPts val="0"/>
              </a:spcAft>
            </a:pPr>
            <a:r>
              <a:rPr lang="en-US" sz="3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“Immediately” upon learning of the sexual assault or </a:t>
            </a:r>
          </a:p>
          <a:p>
            <a:pPr marL="0" marR="0" indent="0" algn="just">
              <a:lnSpc>
                <a:spcPts val="1675"/>
              </a:lnSpc>
              <a:spcBef>
                <a:spcPts val="1300"/>
              </a:spcBef>
              <a:spcAft>
                <a:spcPts val="0"/>
              </a:spcAft>
              <a:buNone/>
            </a:pPr>
            <a:r>
              <a:rPr lang="en-US" sz="3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harassment by the “fastest telecommunication channel </a:t>
            </a:r>
          </a:p>
          <a:p>
            <a:pPr marL="0" marR="0" indent="0" algn="just">
              <a:lnSpc>
                <a:spcPts val="1675"/>
              </a:lnSpc>
              <a:spcBef>
                <a:spcPts val="1300"/>
              </a:spcBef>
              <a:spcAft>
                <a:spcPts val="0"/>
              </a:spcAft>
              <a:buNone/>
            </a:pPr>
            <a:r>
              <a:rPr lang="en-US" sz="3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available.”</a:t>
            </a:r>
          </a:p>
          <a:p>
            <a:pPr marL="0" marR="0" indent="0" algn="just">
              <a:lnSpc>
                <a:spcPts val="1675"/>
              </a:lnSpc>
              <a:spcBef>
                <a:spcPts val="1300"/>
              </a:spcBef>
              <a:spcAft>
                <a:spcPts val="0"/>
              </a:spcAft>
              <a:buNone/>
            </a:pPr>
            <a:endParaRPr lang="en-US" sz="3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675"/>
              </a:lnSpc>
              <a:spcBef>
                <a:spcPts val="1300"/>
              </a:spcBef>
              <a:spcAft>
                <a:spcPts val="0"/>
              </a:spcAft>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Within 10 days of the initial report, describing any action </a:t>
            </a:r>
          </a:p>
          <a:p>
            <a:pPr marL="0" marR="0" indent="0" algn="just">
              <a:lnSpc>
                <a:spcPts val="1675"/>
              </a:lnSpc>
              <a:spcBef>
                <a:spcPts val="1300"/>
              </a:spcBef>
              <a:spcAft>
                <a:spcPts val="0"/>
              </a:spcAft>
              <a:buNone/>
            </a:pP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taken including the results of any investigation.</a:t>
            </a:r>
          </a:p>
          <a:p>
            <a:pPr marL="0" indent="0">
              <a:buNone/>
            </a:pPr>
            <a:endParaRPr lang="en-US" dirty="0"/>
          </a:p>
        </p:txBody>
      </p:sp>
    </p:spTree>
    <p:extLst>
      <p:ext uri="{BB962C8B-B14F-4D97-AF65-F5344CB8AC3E}">
        <p14:creationId xmlns:p14="http://schemas.microsoft.com/office/powerpoint/2010/main" val="16334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02C14-99F3-0CEA-C003-23D718ACD021}"/>
              </a:ext>
            </a:extLst>
          </p:cNvPr>
          <p:cNvSpPr>
            <a:spLocks noGrp="1"/>
          </p:cNvSpPr>
          <p:nvPr>
            <p:ph type="title"/>
          </p:nvPr>
        </p:nvSpPr>
        <p:spPr/>
        <p:txBody>
          <a:bodyPr>
            <a:normAutofit/>
          </a:bodyPr>
          <a:lstStyle/>
          <a:p>
            <a:pPr algn="ctr"/>
            <a:r>
              <a:rPr lang="en-US" dirty="0"/>
              <a:t>Reporting sexual assault and harassment 46 U.S.C. § 10104: to whom </a:t>
            </a:r>
          </a:p>
        </p:txBody>
      </p:sp>
      <p:sp>
        <p:nvSpPr>
          <p:cNvPr id="3" name="Content Placeholder 2">
            <a:extLst>
              <a:ext uri="{FF2B5EF4-FFF2-40B4-BE49-F238E27FC236}">
                <a16:creationId xmlns:a16="http://schemas.microsoft.com/office/drawing/2014/main" id="{A4F91376-F04F-5F6E-C15B-72F43977E0E7}"/>
              </a:ext>
            </a:extLst>
          </p:cNvPr>
          <p:cNvSpPr>
            <a:spLocks noGrp="1"/>
          </p:cNvSpPr>
          <p:nvPr>
            <p:ph idx="1"/>
          </p:nvPr>
        </p:nvSpPr>
        <p:spPr/>
        <p:txBody>
          <a:bodyPr>
            <a:normAutofit/>
          </a:bodyPr>
          <a:lstStyle/>
          <a:p>
            <a:r>
              <a:rPr lang="en-US" sz="3200" dirty="0"/>
              <a:t>“A single entity in the Coast Guard.”  </a:t>
            </a:r>
          </a:p>
          <a:p>
            <a:pPr lvl="1"/>
            <a:r>
              <a:rPr lang="en-US" sz="2400" dirty="0"/>
              <a:t>CGIS TIPS App (for Apple and Android).</a:t>
            </a:r>
          </a:p>
          <a:p>
            <a:pPr lvl="1"/>
            <a:r>
              <a:rPr lang="en-US" sz="2400" dirty="0">
                <a:hlinkClick r:id="rId2"/>
              </a:rPr>
              <a:t>CGISTIPS@uscg.mil</a:t>
            </a:r>
            <a:r>
              <a:rPr lang="en-US" sz="2400" dirty="0"/>
              <a:t> (recommended for record-keeping).</a:t>
            </a:r>
          </a:p>
          <a:p>
            <a:pPr lvl="1"/>
            <a:r>
              <a:rPr lang="en-US" sz="2400" dirty="0"/>
              <a:t> National Command Center Hotline: (202) 372-2100.</a:t>
            </a:r>
          </a:p>
          <a:p>
            <a:r>
              <a:rPr lang="en-US" sz="3200" dirty="0"/>
              <a:t>The appropriate authority in a foreign country in whose waters the sexual assault or harassment occurred, if in a foreign country (initial report only).</a:t>
            </a:r>
          </a:p>
        </p:txBody>
      </p:sp>
      <p:pic>
        <p:nvPicPr>
          <p:cNvPr id="5" name="Picture 4" descr="A gold badge on a red white and blue background&#10;&#10;Description automatically generated with medium confidence">
            <a:extLst>
              <a:ext uri="{FF2B5EF4-FFF2-40B4-BE49-F238E27FC236}">
                <a16:creationId xmlns:a16="http://schemas.microsoft.com/office/drawing/2014/main" id="{C96BD8AD-AE3E-28C9-E0D5-8F6B65810315}"/>
              </a:ext>
            </a:extLst>
          </p:cNvPr>
          <p:cNvPicPr>
            <a:picLocks noChangeAspect="1"/>
          </p:cNvPicPr>
          <p:nvPr/>
        </p:nvPicPr>
        <p:blipFill>
          <a:blip r:embed="rId3"/>
          <a:stretch>
            <a:fillRect/>
          </a:stretch>
        </p:blipFill>
        <p:spPr>
          <a:xfrm>
            <a:off x="7047571" y="2187681"/>
            <a:ext cx="574984" cy="591412"/>
          </a:xfrm>
          <a:prstGeom prst="rect">
            <a:avLst/>
          </a:prstGeom>
        </p:spPr>
      </p:pic>
    </p:spTree>
    <p:extLst>
      <p:ext uri="{BB962C8B-B14F-4D97-AF65-F5344CB8AC3E}">
        <p14:creationId xmlns:p14="http://schemas.microsoft.com/office/powerpoint/2010/main" val="343694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87D-F2F8-6B7B-3DDB-A6FECE78D8CC}"/>
              </a:ext>
            </a:extLst>
          </p:cNvPr>
          <p:cNvSpPr>
            <a:spLocks noGrp="1"/>
          </p:cNvSpPr>
          <p:nvPr>
            <p:ph type="title"/>
          </p:nvPr>
        </p:nvSpPr>
        <p:spPr/>
        <p:txBody>
          <a:bodyPr>
            <a:normAutofit/>
          </a:bodyPr>
          <a:lstStyle/>
          <a:p>
            <a:pPr algn="ctr"/>
            <a:r>
              <a:rPr lang="en-US" dirty="0"/>
              <a:t>Reporting sexual assault and harassment 46 U.S.C. § 10104: application to ARF Vessels?</a:t>
            </a:r>
          </a:p>
        </p:txBody>
      </p:sp>
      <p:sp>
        <p:nvSpPr>
          <p:cNvPr id="3" name="Content Placeholder 2">
            <a:extLst>
              <a:ext uri="{FF2B5EF4-FFF2-40B4-BE49-F238E27FC236}">
                <a16:creationId xmlns:a16="http://schemas.microsoft.com/office/drawing/2014/main" id="{63A61B5D-066F-1761-6F46-ADFDB8E4D5A4}"/>
              </a:ext>
            </a:extLst>
          </p:cNvPr>
          <p:cNvSpPr>
            <a:spLocks noGrp="1"/>
          </p:cNvSpPr>
          <p:nvPr>
            <p:ph idx="1"/>
          </p:nvPr>
        </p:nvSpPr>
        <p:spPr/>
        <p:txBody>
          <a:bodyPr>
            <a:normAutofit fontScale="92500" lnSpcReduction="10000"/>
          </a:bodyPr>
          <a:lstStyle/>
          <a:p>
            <a:r>
              <a:rPr lang="en-US" dirty="0">
                <a:cs typeface="Times New Roman" panose="02020603050405020304" pitchFamily="18" charset="0"/>
              </a:rPr>
              <a:t>Maybe no:</a:t>
            </a:r>
          </a:p>
          <a:p>
            <a:pPr lvl="1"/>
            <a:r>
              <a:rPr lang="en-US" dirty="0"/>
              <a:t>Statute defines the responsible party as the owner, master, managing operator, or employer of a seafarer on “a </a:t>
            </a:r>
            <a:r>
              <a:rPr lang="en-US" dirty="0">
                <a:solidFill>
                  <a:srgbClr val="000000"/>
                </a:solidFill>
                <a:effectLst/>
                <a:ea typeface="Times New Roman" panose="02020603050405020304" pitchFamily="18" charset="0"/>
              </a:rPr>
              <a:t>documented vessel engaged in commercial service.” </a:t>
            </a:r>
          </a:p>
          <a:p>
            <a:pPr lvl="1"/>
            <a:r>
              <a:rPr lang="en-US" dirty="0">
                <a:solidFill>
                  <a:srgbClr val="000000"/>
                </a:solidFill>
              </a:rPr>
              <a:t>ARF vessels are oceanographic research vessels, and an oceanographic research vessel, by statute, “</a:t>
            </a:r>
            <a:r>
              <a:rPr lang="en-US" kern="100" dirty="0">
                <a:solidFill>
                  <a:srgbClr val="000000"/>
                </a:solidFill>
                <a:effectLst/>
                <a:ea typeface="Times New Roman" panose="02020603050405020304" pitchFamily="18" charset="0"/>
                <a:cs typeface="Times New Roman" panose="02020603050405020304" pitchFamily="18" charset="0"/>
              </a:rPr>
              <a:t>is deemed not to be engaged in trade or commerce.” 46. U.S.C. § 50503.</a:t>
            </a:r>
            <a:endParaRPr lang="en-US" kern="100" dirty="0">
              <a:effectLst/>
              <a:ea typeface="Times New Roman" panose="02020603050405020304" pitchFamily="18" charset="0"/>
              <a:cs typeface="Times New Roman" panose="02020603050405020304" pitchFamily="18" charset="0"/>
            </a:endParaRPr>
          </a:p>
          <a:p>
            <a:pPr lvl="1"/>
            <a:r>
              <a:rPr lang="en-US" dirty="0">
                <a:solidFill>
                  <a:srgbClr val="000000"/>
                </a:solidFill>
              </a:rPr>
              <a:t>For ARF vessels there is no responsible party party required to make the report.</a:t>
            </a:r>
          </a:p>
          <a:p>
            <a:r>
              <a:rPr lang="en-US" dirty="0">
                <a:solidFill>
                  <a:srgbClr val="000000"/>
                </a:solidFill>
              </a:rPr>
              <a:t>Maybe yes.</a:t>
            </a:r>
          </a:p>
          <a:p>
            <a:pPr lvl="1"/>
            <a:r>
              <a:rPr lang="en-US" dirty="0">
                <a:solidFill>
                  <a:srgbClr val="000000"/>
                </a:solidFill>
              </a:rPr>
              <a:t>The statute does not limit the type of </a:t>
            </a:r>
            <a:r>
              <a:rPr lang="en-US" i="1" dirty="0">
                <a:solidFill>
                  <a:srgbClr val="000000"/>
                </a:solidFill>
              </a:rPr>
              <a:t>vessels</a:t>
            </a:r>
            <a:r>
              <a:rPr lang="en-US" dirty="0">
                <a:solidFill>
                  <a:srgbClr val="000000"/>
                </a:solidFill>
              </a:rPr>
              <a:t> to which it is applicable.</a:t>
            </a:r>
          </a:p>
          <a:p>
            <a:pPr lvl="1"/>
            <a:r>
              <a:rPr lang="en-US" dirty="0">
                <a:solidFill>
                  <a:srgbClr val="000000"/>
                </a:solidFill>
              </a:rPr>
              <a:t>The chapter (101) of Title 46 does not limit the type of vessels to which it applies exempting only scientific personnel</a:t>
            </a:r>
          </a:p>
          <a:p>
            <a:pPr lvl="1"/>
            <a:r>
              <a:rPr lang="en-US" dirty="0">
                <a:solidFill>
                  <a:srgbClr val="000000"/>
                </a:solidFill>
              </a:rPr>
              <a:t>The general reporting statute </a:t>
            </a:r>
            <a:r>
              <a:rPr lang="en-US" kern="100" dirty="0">
                <a:solidFill>
                  <a:srgbClr val="000000"/>
                </a:solidFill>
                <a:effectLst/>
                <a:ea typeface="Times New Roman" panose="02020603050405020304" pitchFamily="18" charset="0"/>
                <a:cs typeface="Times New Roman" panose="02020603050405020304" pitchFamily="18" charset="0"/>
              </a:rPr>
              <a:t>46. U.S.C. § 10103, applies to seamen aboard Oceanographic Research Vessels</a:t>
            </a:r>
            <a:endParaRPr lang="en-US" dirty="0">
              <a:solidFill>
                <a:srgbClr val="000000"/>
              </a:solidFill>
            </a:endParaRPr>
          </a:p>
          <a:p>
            <a:pPr lvl="1"/>
            <a:endParaRPr lang="en-US" dirty="0"/>
          </a:p>
        </p:txBody>
      </p:sp>
    </p:spTree>
    <p:extLst>
      <p:ext uri="{BB962C8B-B14F-4D97-AF65-F5344CB8AC3E}">
        <p14:creationId xmlns:p14="http://schemas.microsoft.com/office/powerpoint/2010/main" val="422294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5473-1458-5193-3876-EF50F097E80D}"/>
              </a:ext>
            </a:extLst>
          </p:cNvPr>
          <p:cNvSpPr>
            <a:spLocks noGrp="1"/>
          </p:cNvSpPr>
          <p:nvPr>
            <p:ph type="title"/>
          </p:nvPr>
        </p:nvSpPr>
        <p:spPr/>
        <p:txBody>
          <a:bodyPr>
            <a:normAutofit/>
          </a:bodyPr>
          <a:lstStyle/>
          <a:p>
            <a:pPr algn="r"/>
            <a:r>
              <a:rPr lang="en-US" dirty="0"/>
              <a:t>Reporting sexual assault and harassment 46 U.S.C. § 10104: Compliance</a:t>
            </a:r>
          </a:p>
        </p:txBody>
      </p:sp>
      <p:sp>
        <p:nvSpPr>
          <p:cNvPr id="3" name="Content Placeholder 2">
            <a:extLst>
              <a:ext uri="{FF2B5EF4-FFF2-40B4-BE49-F238E27FC236}">
                <a16:creationId xmlns:a16="http://schemas.microsoft.com/office/drawing/2014/main" id="{84E0DBBA-D4B3-4E1E-0149-EDB3653A1A11}"/>
              </a:ext>
            </a:extLst>
          </p:cNvPr>
          <p:cNvSpPr>
            <a:spLocks noGrp="1"/>
          </p:cNvSpPr>
          <p:nvPr>
            <p:ph idx="1"/>
          </p:nvPr>
        </p:nvSpPr>
        <p:spPr/>
        <p:txBody>
          <a:bodyPr>
            <a:normAutofit/>
          </a:bodyPr>
          <a:lstStyle/>
          <a:p>
            <a:r>
              <a:rPr lang="en-US" dirty="0"/>
              <a:t>Reasons for:</a:t>
            </a:r>
          </a:p>
          <a:p>
            <a:pPr lvl="1"/>
            <a:r>
              <a:rPr lang="en-US" dirty="0"/>
              <a:t>Avoid potential conflict with USCG</a:t>
            </a:r>
          </a:p>
          <a:p>
            <a:pPr lvl="1"/>
            <a:r>
              <a:rPr lang="en-US" dirty="0"/>
              <a:t>Avoid penalties</a:t>
            </a:r>
          </a:p>
          <a:p>
            <a:pPr lvl="2"/>
            <a:r>
              <a:rPr lang="en-US" dirty="0"/>
              <a:t>$25,000 for failure to report immediately.</a:t>
            </a:r>
          </a:p>
          <a:p>
            <a:pPr lvl="2"/>
            <a:r>
              <a:rPr lang="en-US" dirty="0"/>
              <a:t>$500 for each day of non-compliance.</a:t>
            </a:r>
          </a:p>
          <a:p>
            <a:pPr lvl="2"/>
            <a:r>
              <a:rPr lang="en-US" dirty="0"/>
              <a:t>Up to at total of $50,000.</a:t>
            </a:r>
          </a:p>
          <a:p>
            <a:pPr lvl="1"/>
            <a:r>
              <a:rPr lang="en-US" dirty="0"/>
              <a:t>Avoid potential civil liability</a:t>
            </a:r>
          </a:p>
          <a:p>
            <a:r>
              <a:rPr lang="en-US" dirty="0"/>
              <a:t>Reasons against:</a:t>
            </a:r>
          </a:p>
          <a:p>
            <a:pPr lvl="1"/>
            <a:r>
              <a:rPr lang="en-US" dirty="0"/>
              <a:t>Administrative burden.</a:t>
            </a:r>
          </a:p>
          <a:p>
            <a:pPr lvl="2"/>
            <a:r>
              <a:rPr lang="en-US" dirty="0"/>
              <a:t>No requirement of investigation</a:t>
            </a:r>
          </a:p>
          <a:p>
            <a:pPr lvl="2"/>
            <a:r>
              <a:rPr lang="en-US" dirty="0"/>
              <a:t>Only requirement is accurate reporting</a:t>
            </a:r>
          </a:p>
        </p:txBody>
      </p:sp>
    </p:spTree>
    <p:extLst>
      <p:ext uri="{BB962C8B-B14F-4D97-AF65-F5344CB8AC3E}">
        <p14:creationId xmlns:p14="http://schemas.microsoft.com/office/powerpoint/2010/main" val="1687559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1521</Words>
  <Application>Microsoft Macintosh PowerPoint</Application>
  <PresentationFormat>Widescreen</PresentationFormat>
  <Paragraphs>137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Source Sans Pro</vt:lpstr>
      <vt:lpstr>Times New Roman</vt:lpstr>
      <vt:lpstr>Office Theme</vt:lpstr>
      <vt:lpstr>PowerPoint Presentation</vt:lpstr>
      <vt:lpstr>The Safer Seas Act</vt:lpstr>
      <vt:lpstr>The Safer Seas Act: Overview</vt:lpstr>
      <vt:lpstr>Reporting sexual assault and harassment 46 U.S.C. § 10104: wh0?</vt:lpstr>
      <vt:lpstr>Reporting sexual assault and harassment 46 U.S.C. § 10104: What?</vt:lpstr>
      <vt:lpstr>Reporting sexual assault and harassment 46 U.S.C. § 10104: when?</vt:lpstr>
      <vt:lpstr>Reporting sexual assault and harassment 46 U.S.C. § 10104: to whom </vt:lpstr>
      <vt:lpstr>Reporting sexual assault and harassment 46 U.S.C. § 10104: application to ARF Vessels?</vt:lpstr>
      <vt:lpstr>Reporting sexual assault and harassment 46 U.S.C. § 10104: Compliance</vt:lpstr>
      <vt:lpstr>PowerPoint Presentation</vt:lpstr>
      <vt:lpstr>Surveillance requirements -- 46 U.S.C. § 4901  video surveillance: where?</vt:lpstr>
      <vt:lpstr>Surveillance requirements -- 46 U.S.C. § 4901  video surveillance: When?</vt:lpstr>
      <vt:lpstr>Surveillance requirements -- 46 U.S.C. § 4901  video surveillance: Training on Responding to and Reporting of Sexual Harassment</vt:lpstr>
      <vt:lpstr>Surveillance requirements -- 46 U.S.C. § 4901  video surveillance: What Vessels?</vt:lpstr>
      <vt:lpstr>Surveillance requirements -- 46 U.S.C. § 4901  video surveillance: Applicable to ARF Vessels?</vt:lpstr>
      <vt:lpstr>Surveillance requirements -- 46 U.S.C. § 4901  video surveillance : Compliance</vt:lpstr>
      <vt:lpstr>Surveillance requirements -- 46 U.S.C. § 3106  Master Key Control System: The System</vt:lpstr>
      <vt:lpstr>Surveillance requirements -- 46 U.S.C. § 3106  Master Key Control System: The “Log Book.”</vt:lpstr>
      <vt:lpstr>Surveillance requirements -- 46 U.S.C. § 3106  Master Key Control System: Penalties for Unauthorized Use by Crew </vt:lpstr>
      <vt:lpstr>Surveillance requirements -- 46 U.S.C. § 3106  Master Key Control System: Applicability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Gutoff, Jonathan</dc:creator>
  <cp:lastModifiedBy>Gutoff, Jonathan</cp:lastModifiedBy>
  <cp:revision>2</cp:revision>
  <dcterms:created xsi:type="dcterms:W3CDTF">2023-05-17T13:07:08Z</dcterms:created>
  <dcterms:modified xsi:type="dcterms:W3CDTF">2023-05-17T13:10:14Z</dcterms:modified>
</cp:coreProperties>
</file>