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2" r:id="rId2"/>
    <p:sldMasterId id="2147483683" r:id="rId3"/>
  </p:sldMasterIdLst>
  <p:notesMasterIdLst>
    <p:notesMasterId r:id="rId2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EB Garamond" panose="00000500000000000000" pitchFamily="2" charset="0"/>
      <p:regular r:id="rId30"/>
      <p:bold r:id="rId31"/>
      <p:italic r:id="rId32"/>
      <p:boldItalic r:id="rId33"/>
    </p:embeddedFont>
    <p:embeddedFont>
      <p:font typeface="Garamond" panose="02020404030301010803" pitchFamily="18" charset="0"/>
      <p:regular r:id="rId34"/>
      <p:bold r:id="rId35"/>
      <p:italic r:id="rId36"/>
      <p:boldItalic r:id="rId37"/>
    </p:embeddedFont>
    <p:embeddedFont>
      <p:font typeface="Montserrat" panose="00000500000000000000" pitchFamily="2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5528DCA-493D-43A6-A9A2-819EEC5E268F}">
  <a:tblStyle styleId="{15528DCA-493D-43A6-A9A2-819EEC5E268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62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7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1c568fe10c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g21c568fe10c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24af24a530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g224af24a530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/>
          </a:p>
        </p:txBody>
      </p:sp>
      <p:sp>
        <p:nvSpPr>
          <p:cNvPr id="267" name="Google Shape;267;g224af24a530_0_27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24af24a530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g224af24a530_0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/>
          </a:p>
        </p:txBody>
      </p:sp>
      <p:sp>
        <p:nvSpPr>
          <p:cNvPr id="275" name="Google Shape;275;g224af24a530_0_31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24af24a530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g224af24a530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/>
          </a:p>
        </p:txBody>
      </p:sp>
      <p:sp>
        <p:nvSpPr>
          <p:cNvPr id="283" name="Google Shape;283;g224af24a530_0_28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24af24a530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g224af24a530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/>
          </a:p>
        </p:txBody>
      </p:sp>
      <p:sp>
        <p:nvSpPr>
          <p:cNvPr id="292" name="Google Shape;292;g224af24a530_0_35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24af24a53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g224af24a530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/>
          </a:p>
        </p:txBody>
      </p:sp>
      <p:sp>
        <p:nvSpPr>
          <p:cNvPr id="300" name="Google Shape;300;g224af24a530_0_1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24af24a530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6" name="Google Shape;306;g224af24a530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/>
          </a:p>
        </p:txBody>
      </p:sp>
      <p:sp>
        <p:nvSpPr>
          <p:cNvPr id="307" name="Google Shape;307;g224af24a530_0_33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24af24a530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g224af24a530_0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/>
          </a:p>
        </p:txBody>
      </p:sp>
      <p:sp>
        <p:nvSpPr>
          <p:cNvPr id="314" name="Google Shape;314;g224af24a530_0_36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24af24a530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g224af24a530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/>
          </a:p>
        </p:txBody>
      </p:sp>
      <p:sp>
        <p:nvSpPr>
          <p:cNvPr id="321" name="Google Shape;321;g224af24a530_0_29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24af24a53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g224af24a53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/>
          </a:p>
        </p:txBody>
      </p:sp>
      <p:sp>
        <p:nvSpPr>
          <p:cNvPr id="328" name="Google Shape;328;g224af24a530_0_2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1e4635223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g21e4635223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6" name="Google Shape;336;g21e46352232_0_1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1c568fe10c_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g21c568fe10c_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4" name="Google Shape;184;g21c568fe10c_8_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df6ffced71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g1df6ffced71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/>
          </a:p>
        </p:txBody>
      </p:sp>
      <p:sp>
        <p:nvSpPr>
          <p:cNvPr id="345" name="Google Shape;345;g1df6ffced71_3_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1c568fe10c_3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g21c568fe10c_3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1c568fe10c_3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g21c568fe10c_3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1e46352232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g21e46352232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df75532d3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g1df75532d3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/>
          </a:p>
        </p:txBody>
      </p:sp>
      <p:sp>
        <p:nvSpPr>
          <p:cNvPr id="231" name="Google Shape;231;g1df75532d36_0_4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24af24a53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g224af24a53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/>
          </a:p>
        </p:txBody>
      </p:sp>
      <p:sp>
        <p:nvSpPr>
          <p:cNvPr id="238" name="Google Shape;238;g224af24a530_0_1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24af24a530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g224af24a530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/>
          </a:p>
        </p:txBody>
      </p:sp>
      <p:sp>
        <p:nvSpPr>
          <p:cNvPr id="245" name="Google Shape;245;g224af24a530_0_32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24af24a53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g224af24a530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/>
          </a:p>
        </p:txBody>
      </p:sp>
      <p:sp>
        <p:nvSpPr>
          <p:cNvPr id="252" name="Google Shape;252;g224af24a530_0_3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24af24a530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g224af24a530_0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/>
          </a:p>
        </p:txBody>
      </p:sp>
      <p:sp>
        <p:nvSpPr>
          <p:cNvPr id="260" name="Google Shape;260;g224af24a530_0_30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8" name="Google Shape;88;p2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9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38" name="Google Shape;138;p31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57" name="Google Shape;157;p34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58" name="Google Shape;158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6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6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7"/>
          <p:cNvPicPr preferRelativeResize="0"/>
          <p:nvPr/>
        </p:nvPicPr>
        <p:blipFill rotWithShape="1">
          <a:blip r:embed="rId3">
            <a:alphaModFix/>
          </a:blip>
          <a:srcRect l="8726" t="1414" r="5803" b="2992"/>
          <a:stretch/>
        </p:blipFill>
        <p:spPr>
          <a:xfrm>
            <a:off x="-49400" y="0"/>
            <a:ext cx="91934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7"/>
          <p:cNvPicPr preferRelativeResize="0"/>
          <p:nvPr/>
        </p:nvPicPr>
        <p:blipFill rotWithShape="1">
          <a:blip r:embed="rId4">
            <a:alphaModFix/>
          </a:blip>
          <a:srcRect b="14733"/>
          <a:stretch/>
        </p:blipFill>
        <p:spPr>
          <a:xfrm>
            <a:off x="-49400" y="0"/>
            <a:ext cx="9193400" cy="4374072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7"/>
          <p:cNvSpPr txBox="1">
            <a:spLocks noGrp="1"/>
          </p:cNvSpPr>
          <p:nvPr>
            <p:ph type="title"/>
          </p:nvPr>
        </p:nvSpPr>
        <p:spPr>
          <a:xfrm>
            <a:off x="3198650" y="4481850"/>
            <a:ext cx="2697300" cy="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1800" b="1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UNOLS RVOC May 2023</a:t>
            </a:r>
            <a:endParaRPr sz="1800" b="1">
              <a:solidFill>
                <a:srgbClr val="FFFFFF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80" name="Google Shape;180;p37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150" y="2793871"/>
            <a:ext cx="2238723" cy="158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6"/>
          <p:cNvSpPr txBox="1"/>
          <p:nvPr/>
        </p:nvSpPr>
        <p:spPr>
          <a:xfrm>
            <a:off x="96107" y="-80541"/>
            <a:ext cx="80346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270" name="Google Shape;27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3248" y="-2"/>
            <a:ext cx="382966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575" y="815796"/>
            <a:ext cx="4682598" cy="3511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7"/>
          <p:cNvSpPr txBox="1"/>
          <p:nvPr/>
        </p:nvSpPr>
        <p:spPr>
          <a:xfrm>
            <a:off x="96107" y="-80541"/>
            <a:ext cx="80346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278" name="Google Shape;27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305" y="-5"/>
            <a:ext cx="757398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4109677" y="191925"/>
            <a:ext cx="2296248" cy="1723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8"/>
          <p:cNvSpPr txBox="1"/>
          <p:nvPr/>
        </p:nvSpPr>
        <p:spPr>
          <a:xfrm>
            <a:off x="96107" y="-80541"/>
            <a:ext cx="80346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286" name="Google Shape;28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02" y="-2"/>
            <a:ext cx="386000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5450" y="2"/>
            <a:ext cx="4125901" cy="232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3275" y="2442525"/>
            <a:ext cx="3230250" cy="270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9"/>
          <p:cNvSpPr txBox="1"/>
          <p:nvPr/>
        </p:nvSpPr>
        <p:spPr>
          <a:xfrm>
            <a:off x="96107" y="-80541"/>
            <a:ext cx="80346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295" name="Google Shape;29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"/>
            <a:ext cx="914400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125" y="706274"/>
            <a:ext cx="2799926" cy="3730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0"/>
          <p:cNvSpPr txBox="1"/>
          <p:nvPr/>
        </p:nvSpPr>
        <p:spPr>
          <a:xfrm>
            <a:off x="96107" y="-80541"/>
            <a:ext cx="80346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303" name="Google Shape;30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450" y="-2"/>
            <a:ext cx="771710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1"/>
          <p:cNvSpPr txBox="1"/>
          <p:nvPr/>
        </p:nvSpPr>
        <p:spPr>
          <a:xfrm>
            <a:off x="96107" y="-80541"/>
            <a:ext cx="80346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310" name="Google Shape;31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525" y="-2"/>
            <a:ext cx="771710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2"/>
          <p:cNvSpPr txBox="1"/>
          <p:nvPr/>
        </p:nvSpPr>
        <p:spPr>
          <a:xfrm>
            <a:off x="96107" y="-80541"/>
            <a:ext cx="80346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317" name="Google Shape;31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450" y="-2"/>
            <a:ext cx="771710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3"/>
          <p:cNvSpPr txBox="1"/>
          <p:nvPr/>
        </p:nvSpPr>
        <p:spPr>
          <a:xfrm>
            <a:off x="96107" y="-80541"/>
            <a:ext cx="80346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324" name="Google Shape;32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68050" y="0"/>
            <a:ext cx="1208009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4"/>
          <p:cNvSpPr txBox="1"/>
          <p:nvPr/>
        </p:nvSpPr>
        <p:spPr>
          <a:xfrm>
            <a:off x="96107" y="-80541"/>
            <a:ext cx="80346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331" name="Google Shape;33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00" y="-2"/>
            <a:ext cx="385603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1737" y="737909"/>
            <a:ext cx="4887066" cy="3667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5"/>
          <p:cNvSpPr txBox="1"/>
          <p:nvPr/>
        </p:nvSpPr>
        <p:spPr>
          <a:xfrm>
            <a:off x="96107" y="-4341"/>
            <a:ext cx="80346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" sz="2600" b="1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IN SEARCH OF HYDROTHERMAL LOST CITIES</a:t>
            </a:r>
            <a:endParaRPr sz="2600" b="1">
              <a:solidFill>
                <a:srgbClr val="FFFFF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" sz="2600" b="1" i="1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1st Shakedown Cruise - </a:t>
            </a:r>
            <a:r>
              <a:rPr lang="en" sz="2600" b="1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40 days with 24 scientists</a:t>
            </a:r>
            <a:endParaRPr sz="2600" b="1">
              <a:solidFill>
                <a:srgbClr val="FFFFFF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339" name="Google Shape;33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225" y="1079200"/>
            <a:ext cx="6640077" cy="39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55"/>
          <p:cNvSpPr txBox="1"/>
          <p:nvPr/>
        </p:nvSpPr>
        <p:spPr>
          <a:xfrm>
            <a:off x="6740700" y="1146075"/>
            <a:ext cx="311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</a:endParaRPr>
          </a:p>
        </p:txBody>
      </p:sp>
      <p:pic>
        <p:nvPicPr>
          <p:cNvPr id="341" name="Google Shape;34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7075" y="2233123"/>
            <a:ext cx="2173800" cy="161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8"/>
          <p:cNvSpPr txBox="1"/>
          <p:nvPr/>
        </p:nvSpPr>
        <p:spPr>
          <a:xfrm>
            <a:off x="2641022" y="197677"/>
            <a:ext cx="3861955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" sz="3200" b="1" dirty="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R/V </a:t>
            </a:r>
            <a:r>
              <a:rPr lang="en" sz="3200" b="1" i="1" dirty="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FALKOR (too)</a:t>
            </a:r>
            <a:endParaRPr i="1" dirty="0"/>
          </a:p>
        </p:txBody>
      </p:sp>
      <p:pic>
        <p:nvPicPr>
          <p:cNvPr id="187" name="Google Shape;18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72877"/>
            <a:ext cx="9144003" cy="3397747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8"/>
          <p:cNvSpPr txBox="1"/>
          <p:nvPr/>
        </p:nvSpPr>
        <p:spPr>
          <a:xfrm>
            <a:off x="2069646" y="4430435"/>
            <a:ext cx="5339073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" sz="2900" b="1" dirty="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Formerly MV</a:t>
            </a:r>
            <a:r>
              <a:rPr lang="en" sz="2900" b="1" i="1" dirty="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 POLAR QUEEN</a:t>
            </a:r>
            <a:endParaRPr sz="1100" i="1" dirty="0"/>
          </a:p>
        </p:txBody>
      </p:sp>
      <p:pic>
        <p:nvPicPr>
          <p:cNvPr id="189" name="Google Shape;189;p38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5125" y="80688"/>
            <a:ext cx="1085749" cy="766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56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6700" y="203179"/>
            <a:ext cx="1179856" cy="832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8550" y="-66684"/>
            <a:ext cx="9262550" cy="5210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57"/>
          <p:cNvPicPr preferRelativeResize="0"/>
          <p:nvPr/>
        </p:nvPicPr>
        <p:blipFill rotWithShape="1">
          <a:blip r:embed="rId3">
            <a:alphaModFix/>
          </a:blip>
          <a:srcRect l="9189" t="1414" r="5797" b="299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971550"/>
            <a:ext cx="9144003" cy="611505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57"/>
          <p:cNvSpPr txBox="1"/>
          <p:nvPr/>
        </p:nvSpPr>
        <p:spPr>
          <a:xfrm>
            <a:off x="6947650" y="181700"/>
            <a:ext cx="1876200" cy="14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4000" b="1">
                <a:latin typeface="Montserrat"/>
                <a:ea typeface="Montserrat"/>
                <a:cs typeface="Montserrat"/>
                <a:sym typeface="Montserrat"/>
              </a:rPr>
              <a:t>Thank you</a:t>
            </a:r>
            <a:endParaRPr sz="4000" b="1" i="0" u="none" strike="noStrike" cap="none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6" name="Google Shape;356;p57"/>
          <p:cNvPicPr preferRelativeResize="0"/>
          <p:nvPr/>
        </p:nvPicPr>
        <p:blipFill rotWithShape="1">
          <a:blip r:embed="rId5">
            <a:alphaModFix/>
          </a:blip>
          <a:srcRect l="14295" r="14295"/>
          <a:stretch/>
        </p:blipFill>
        <p:spPr>
          <a:xfrm>
            <a:off x="8225100" y="4422775"/>
            <a:ext cx="815125" cy="57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9"/>
          <p:cNvSpPr txBox="1"/>
          <p:nvPr/>
        </p:nvSpPr>
        <p:spPr>
          <a:xfrm>
            <a:off x="96107" y="-94353"/>
            <a:ext cx="80346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" sz="3200" b="1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Specifications</a:t>
            </a:r>
            <a:endParaRPr sz="3200" b="0" i="0" u="none" strike="noStrike" cap="none">
              <a:solidFill>
                <a:srgbClr val="FFFFFF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95" name="Google Shape;195;p39"/>
          <p:cNvSpPr txBox="1"/>
          <p:nvPr/>
        </p:nvSpPr>
        <p:spPr>
          <a:xfrm>
            <a:off x="-173935" y="1537900"/>
            <a:ext cx="62121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3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39"/>
          <p:cNvSpPr txBox="1"/>
          <p:nvPr/>
        </p:nvSpPr>
        <p:spPr>
          <a:xfrm>
            <a:off x="-173935" y="1537900"/>
            <a:ext cx="62121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3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39"/>
          <p:cNvSpPr txBox="1"/>
          <p:nvPr/>
        </p:nvSpPr>
        <p:spPr>
          <a:xfrm>
            <a:off x="-173935" y="1537900"/>
            <a:ext cx="62121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3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39"/>
          <p:cNvSpPr txBox="1"/>
          <p:nvPr/>
        </p:nvSpPr>
        <p:spPr>
          <a:xfrm>
            <a:off x="-173935" y="1537900"/>
            <a:ext cx="62121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3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9" name="Google Shape;199;p39"/>
          <p:cNvCxnSpPr/>
          <p:nvPr/>
        </p:nvCxnSpPr>
        <p:spPr>
          <a:xfrm>
            <a:off x="-9387912" y="690921"/>
            <a:ext cx="11443800" cy="666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0" name="Google Shape;200;p39"/>
          <p:cNvSpPr txBox="1"/>
          <p:nvPr/>
        </p:nvSpPr>
        <p:spPr>
          <a:xfrm>
            <a:off x="249750" y="757525"/>
            <a:ext cx="8644500" cy="4478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LOA</a:t>
            </a:r>
            <a:r>
              <a:rPr lang="en" sz="1900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		363’</a:t>
            </a:r>
            <a:endParaRPr sz="1900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Beam	</a:t>
            </a:r>
            <a:r>
              <a:rPr lang="en" sz="1900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	65’</a:t>
            </a:r>
            <a:endParaRPr sz="1900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Gross Tons	</a:t>
            </a:r>
            <a:r>
              <a:rPr lang="en" sz="1900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7,257</a:t>
            </a:r>
            <a:endParaRPr sz="1900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Labs		</a:t>
            </a:r>
            <a:r>
              <a:rPr lang="en" sz="1900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8 “rooms” for science</a:t>
            </a:r>
            <a:endParaRPr sz="1900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Cranes</a:t>
            </a:r>
            <a:r>
              <a:rPr lang="en" sz="1900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		9 up to 150 tons AHC</a:t>
            </a:r>
            <a:endParaRPr sz="1900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Moon Pools	</a:t>
            </a:r>
            <a:r>
              <a:rPr lang="en" sz="1900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2   (Hangar 17’ x 17’)   (Aft Deck 23’ x 23’)</a:t>
            </a:r>
            <a:endParaRPr sz="1900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Open Deck</a:t>
            </a:r>
            <a:r>
              <a:rPr lang="en" sz="1900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	9,600 ft2</a:t>
            </a:r>
            <a:endParaRPr sz="1900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Fuel Capacity</a:t>
            </a:r>
            <a:r>
              <a:rPr lang="en" sz="1900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	453,000 gallons</a:t>
            </a:r>
            <a:endParaRPr sz="1900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Engines</a:t>
            </a:r>
            <a:r>
              <a:rPr lang="en" sz="1900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		10.8 mW   (6 MAN  9 cylinder @ 1,800 kW each)</a:t>
            </a:r>
            <a:endParaRPr sz="1900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Thrusters</a:t>
            </a:r>
            <a:r>
              <a:rPr lang="en" sz="1900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	5   (Bow - 2 tunnel, 1 drop keel)   (Stern - 2 cycloidal pitch props)</a:t>
            </a:r>
            <a:endParaRPr sz="1900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Science Sonars</a:t>
            </a:r>
            <a:r>
              <a:rPr lang="en" sz="1900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	a lot</a:t>
            </a:r>
            <a:endParaRPr sz="1900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Class &amp; Flag</a:t>
            </a:r>
            <a:r>
              <a:rPr lang="en" sz="1900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	DNV - DP2, ICE-C   Cayman Islands</a:t>
            </a:r>
            <a:endParaRPr sz="1900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Crew</a:t>
            </a:r>
            <a:r>
              <a:rPr lang="en" sz="1900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		28 + 8 ROV Technicians - 60 days on/off</a:t>
            </a:r>
            <a:endParaRPr sz="1900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Scientists	</a:t>
            </a:r>
            <a:r>
              <a:rPr lang="en" sz="1900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40   (2024+)</a:t>
            </a:r>
            <a:endParaRPr sz="1900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ROV</a:t>
            </a:r>
            <a:r>
              <a:rPr lang="en" sz="1900" dirty="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		4,500 meters</a:t>
            </a:r>
            <a:endParaRPr sz="2000" dirty="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01" name="Google Shape;201;p39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5125" y="80688"/>
            <a:ext cx="1085749" cy="766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0"/>
          <p:cNvSpPr txBox="1"/>
          <p:nvPr/>
        </p:nvSpPr>
        <p:spPr>
          <a:xfrm>
            <a:off x="96107" y="210447"/>
            <a:ext cx="80346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" sz="2900" b="1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SCIENCE ON </a:t>
            </a:r>
            <a:endParaRPr sz="2900" b="1">
              <a:solidFill>
                <a:srgbClr val="FFFFF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" sz="2900" b="1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R/V </a:t>
            </a:r>
            <a:r>
              <a:rPr lang="en" sz="2900" b="1" i="1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FALKOR (too)</a:t>
            </a:r>
            <a:endParaRPr sz="2900" b="0" i="1" u="none" strike="noStrike" cap="none">
              <a:solidFill>
                <a:srgbClr val="FFFFFF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07" name="Google Shape;207;p40"/>
          <p:cNvSpPr txBox="1"/>
          <p:nvPr/>
        </p:nvSpPr>
        <p:spPr>
          <a:xfrm>
            <a:off x="-173935" y="2376100"/>
            <a:ext cx="62121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3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40"/>
          <p:cNvSpPr txBox="1"/>
          <p:nvPr/>
        </p:nvSpPr>
        <p:spPr>
          <a:xfrm>
            <a:off x="-173935" y="2376100"/>
            <a:ext cx="62121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3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40"/>
          <p:cNvSpPr txBox="1"/>
          <p:nvPr/>
        </p:nvSpPr>
        <p:spPr>
          <a:xfrm>
            <a:off x="-173935" y="2376100"/>
            <a:ext cx="62121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3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40"/>
          <p:cNvSpPr txBox="1"/>
          <p:nvPr/>
        </p:nvSpPr>
        <p:spPr>
          <a:xfrm>
            <a:off x="-173935" y="2376100"/>
            <a:ext cx="62121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" sz="13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3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1" name="Google Shape;211;p40"/>
          <p:cNvCxnSpPr/>
          <p:nvPr/>
        </p:nvCxnSpPr>
        <p:spPr>
          <a:xfrm>
            <a:off x="-8193212" y="969371"/>
            <a:ext cx="11443800" cy="666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aphicFrame>
        <p:nvGraphicFramePr>
          <p:cNvPr id="212" name="Google Shape;212;p40"/>
          <p:cNvGraphicFramePr/>
          <p:nvPr/>
        </p:nvGraphicFramePr>
        <p:xfrm>
          <a:off x="3082675" y="1280888"/>
          <a:ext cx="5783875" cy="3157117"/>
        </p:xfrm>
        <a:graphic>
          <a:graphicData uri="http://schemas.openxmlformats.org/drawingml/2006/table">
            <a:tbl>
              <a:tblPr>
                <a:noFill/>
                <a:tableStyleId>{15528DCA-493D-43A6-A9A2-819EEC5E268F}</a:tableStyleId>
              </a:tblPr>
              <a:tblGrid>
                <a:gridCol w="1234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9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20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EB Garamond"/>
                          <a:ea typeface="EB Garamond"/>
                          <a:cs typeface="EB Garamond"/>
                          <a:sym typeface="EB Garamond"/>
                        </a:rPr>
                        <a:t>Falkor</a:t>
                      </a: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EB Garamond"/>
                          <a:ea typeface="EB Garamond"/>
                          <a:cs typeface="EB Garamond"/>
                          <a:sym typeface="EB Garamond"/>
                        </a:rPr>
                        <a:t>Square Meters</a:t>
                      </a: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EB Garamond"/>
                          <a:ea typeface="EB Garamond"/>
                          <a:cs typeface="EB Garamond"/>
                          <a:sym typeface="EB Garamond"/>
                        </a:rPr>
                        <a:t>Falkor (too)</a:t>
                      </a: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EB Garamond"/>
                          <a:ea typeface="EB Garamond"/>
                          <a:cs typeface="EB Garamond"/>
                          <a:sym typeface="EB Garamond"/>
                        </a:rPr>
                        <a:t>Square Meters</a:t>
                      </a: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0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EB Garamond"/>
                          <a:ea typeface="EB Garamond"/>
                          <a:cs typeface="EB Garamond"/>
                          <a:sym typeface="EB Garamond"/>
                        </a:rPr>
                        <a:t>Dry Lab</a:t>
                      </a: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EB Garamond"/>
                          <a:ea typeface="EB Garamond"/>
                          <a:cs typeface="EB Garamond"/>
                          <a:sym typeface="EB Garamond"/>
                        </a:rPr>
                        <a:t>25</a:t>
                      </a: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EB Garamond"/>
                          <a:ea typeface="EB Garamond"/>
                          <a:cs typeface="EB Garamond"/>
                          <a:sym typeface="EB Garamond"/>
                        </a:rPr>
                        <a:t>Seawater Lab</a:t>
                      </a: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EB Garamond"/>
                          <a:ea typeface="EB Garamond"/>
                          <a:cs typeface="EB Garamond"/>
                          <a:sym typeface="EB Garamond"/>
                        </a:rPr>
                        <a:t>25</a:t>
                      </a: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0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EB Garamond"/>
                          <a:ea typeface="EB Garamond"/>
                          <a:cs typeface="EB Garamond"/>
                          <a:sym typeface="EB Garamond"/>
                        </a:rPr>
                        <a:t>Wet Lab</a:t>
                      </a: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EB Garamond"/>
                          <a:ea typeface="EB Garamond"/>
                          <a:cs typeface="EB Garamond"/>
                          <a:sym typeface="EB Garamond"/>
                        </a:rPr>
                        <a:t>30</a:t>
                      </a: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EB Garamond"/>
                          <a:ea typeface="EB Garamond"/>
                          <a:cs typeface="EB Garamond"/>
                          <a:sym typeface="EB Garamond"/>
                        </a:rPr>
                        <a:t>Main Lab</a:t>
                      </a: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EB Garamond"/>
                          <a:ea typeface="EB Garamond"/>
                          <a:cs typeface="EB Garamond"/>
                          <a:sym typeface="EB Garamond"/>
                        </a:rPr>
                        <a:t>105</a:t>
                      </a: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0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EB Garamond"/>
                          <a:ea typeface="EB Garamond"/>
                          <a:cs typeface="EB Garamond"/>
                          <a:sym typeface="EB Garamond"/>
                        </a:rPr>
                        <a:t>Lower Wet Lab</a:t>
                      </a: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EB Garamond"/>
                          <a:ea typeface="EB Garamond"/>
                          <a:cs typeface="EB Garamond"/>
                          <a:sym typeface="EB Garamond"/>
                        </a:rPr>
                        <a:t>5</a:t>
                      </a: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EB Garamond"/>
                          <a:ea typeface="EB Garamond"/>
                          <a:cs typeface="EB Garamond"/>
                          <a:sym typeface="EB Garamond"/>
                        </a:rPr>
                        <a:t>Wet Lab</a:t>
                      </a: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EB Garamond"/>
                          <a:ea typeface="EB Garamond"/>
                          <a:cs typeface="EB Garamond"/>
                          <a:sym typeface="EB Garamond"/>
                        </a:rPr>
                        <a:t>25</a:t>
                      </a: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0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EB Garamond"/>
                          <a:ea typeface="EB Garamond"/>
                          <a:cs typeface="EB Garamond"/>
                          <a:sym typeface="EB Garamond"/>
                        </a:rPr>
                        <a:t>Hydro Lab</a:t>
                      </a: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EB Garamond"/>
                          <a:ea typeface="EB Garamond"/>
                          <a:cs typeface="EB Garamond"/>
                          <a:sym typeface="EB Garamond"/>
                        </a:rPr>
                        <a:t>30</a:t>
                      </a: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EB Garamond"/>
                          <a:ea typeface="EB Garamond"/>
                          <a:cs typeface="EB Garamond"/>
                          <a:sym typeface="EB Garamond"/>
                        </a:rPr>
                        <a:t>Dirty Wet Lab</a:t>
                      </a: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EB Garamond"/>
                          <a:ea typeface="EB Garamond"/>
                          <a:cs typeface="EB Garamond"/>
                          <a:sym typeface="EB Garamond"/>
                        </a:rPr>
                        <a:t>10</a:t>
                      </a: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73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EB Garamond"/>
                          <a:ea typeface="EB Garamond"/>
                          <a:cs typeface="EB Garamond"/>
                          <a:sym typeface="EB Garamond"/>
                        </a:rPr>
                        <a:t>Computer and Electronics Lab</a:t>
                      </a: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EB Garamond"/>
                          <a:ea typeface="EB Garamond"/>
                          <a:cs typeface="EB Garamond"/>
                          <a:sym typeface="EB Garamond"/>
                        </a:rPr>
                        <a:t>60</a:t>
                      </a: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EB Garamond"/>
                          <a:ea typeface="EB Garamond"/>
                          <a:cs typeface="EB Garamond"/>
                          <a:sym typeface="EB Garamond"/>
                        </a:rPr>
                        <a:t>Cold Lab</a:t>
                      </a: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EB Garamond"/>
                          <a:ea typeface="EB Garamond"/>
                          <a:cs typeface="EB Garamond"/>
                          <a:sym typeface="EB Garamond"/>
                        </a:rPr>
                        <a:t>20</a:t>
                      </a: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2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EB Garamond"/>
                          <a:ea typeface="EB Garamond"/>
                          <a:cs typeface="EB Garamond"/>
                          <a:sym typeface="EB Garamond"/>
                        </a:rPr>
                        <a:t>Robotics Lab</a:t>
                      </a: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EB Garamond"/>
                          <a:ea typeface="EB Garamond"/>
                          <a:cs typeface="EB Garamond"/>
                          <a:sym typeface="EB Garamond"/>
                        </a:rPr>
                        <a:t>30</a:t>
                      </a:r>
                      <a:endParaRPr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20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EB Garamond"/>
                          <a:ea typeface="EB Garamond"/>
                          <a:cs typeface="EB Garamond"/>
                          <a:sym typeface="EB Garamond"/>
                        </a:rPr>
                        <a:t>Total</a:t>
                      </a:r>
                      <a:endParaRPr b="1"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EB Garamond"/>
                          <a:ea typeface="EB Garamond"/>
                          <a:cs typeface="EB Garamond"/>
                          <a:sym typeface="EB Garamond"/>
                        </a:rPr>
                        <a:t>60</a:t>
                      </a:r>
                      <a:endParaRPr b="1"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EB Garamond"/>
                          <a:ea typeface="EB Garamond"/>
                          <a:cs typeface="EB Garamond"/>
                          <a:sym typeface="EB Garamond"/>
                        </a:rPr>
                        <a:t>Total</a:t>
                      </a:r>
                      <a:endParaRPr b="1"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EB Garamond"/>
                          <a:ea typeface="EB Garamond"/>
                          <a:cs typeface="EB Garamond"/>
                          <a:sym typeface="EB Garamond"/>
                        </a:rPr>
                        <a:t> 305</a:t>
                      </a:r>
                      <a:endParaRPr b="1">
                        <a:solidFill>
                          <a:schemeClr val="lt1"/>
                        </a:solidFill>
                        <a:latin typeface="EB Garamond"/>
                        <a:ea typeface="EB Garamond"/>
                        <a:cs typeface="EB Garamond"/>
                        <a:sym typeface="EB Garamond"/>
                      </a:endParaRPr>
                    </a:p>
                  </a:txBody>
                  <a:tcPr marL="25400" marR="25400" marT="25400" marB="25400" anchor="b">
                    <a:lnL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9DAF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13" name="Google Shape;213;p40"/>
          <p:cNvPicPr preferRelativeResize="0"/>
          <p:nvPr/>
        </p:nvPicPr>
        <p:blipFill rotWithShape="1">
          <a:blip r:embed="rId3">
            <a:alphaModFix/>
          </a:blip>
          <a:srcRect t="7280" b="7271"/>
          <a:stretch/>
        </p:blipFill>
        <p:spPr>
          <a:xfrm rot="9512">
            <a:off x="337164" y="2000954"/>
            <a:ext cx="542102" cy="447302"/>
          </a:xfrm>
          <a:prstGeom prst="hexagon">
            <a:avLst>
              <a:gd name="adj" fmla="val 24971"/>
              <a:gd name="vf" fmla="val 115470"/>
            </a:avLst>
          </a:prstGeom>
          <a:noFill/>
          <a:ln>
            <a:noFill/>
          </a:ln>
        </p:spPr>
      </p:pic>
      <p:pic>
        <p:nvPicPr>
          <p:cNvPr id="214" name="Google Shape;214;p40"/>
          <p:cNvPicPr preferRelativeResize="0"/>
          <p:nvPr/>
        </p:nvPicPr>
        <p:blipFill rotWithShape="1">
          <a:blip r:embed="rId4">
            <a:alphaModFix/>
          </a:blip>
          <a:srcRect t="7272" b="7272"/>
          <a:stretch/>
        </p:blipFill>
        <p:spPr>
          <a:xfrm rot="8380">
            <a:off x="337019" y="1281487"/>
            <a:ext cx="492301" cy="378001"/>
          </a:xfrm>
          <a:prstGeom prst="hexagon">
            <a:avLst>
              <a:gd name="adj" fmla="val 24971"/>
              <a:gd name="vf" fmla="val 115470"/>
            </a:avLst>
          </a:prstGeom>
          <a:noFill/>
          <a:ln>
            <a:noFill/>
          </a:ln>
        </p:spPr>
      </p:pic>
      <p:cxnSp>
        <p:nvCxnSpPr>
          <p:cNvPr id="215" name="Google Shape;215;p40"/>
          <p:cNvCxnSpPr/>
          <p:nvPr/>
        </p:nvCxnSpPr>
        <p:spPr>
          <a:xfrm>
            <a:off x="4320450" y="1581350"/>
            <a:ext cx="15000" cy="2939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6" name="Google Shape;216;p40"/>
          <p:cNvCxnSpPr/>
          <p:nvPr/>
        </p:nvCxnSpPr>
        <p:spPr>
          <a:xfrm>
            <a:off x="5539650" y="1581350"/>
            <a:ext cx="20400" cy="2926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" name="Google Shape;217;p40"/>
          <p:cNvCxnSpPr/>
          <p:nvPr/>
        </p:nvCxnSpPr>
        <p:spPr>
          <a:xfrm>
            <a:off x="7656850" y="1581350"/>
            <a:ext cx="9600" cy="2926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8" name="Google Shape;218;p40"/>
          <p:cNvSpPr txBox="1"/>
          <p:nvPr/>
        </p:nvSpPr>
        <p:spPr>
          <a:xfrm>
            <a:off x="928200" y="1254775"/>
            <a:ext cx="7053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Eight Labs</a:t>
            </a:r>
            <a:endParaRPr sz="1600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19" name="Google Shape;219;p40"/>
          <p:cNvSpPr txBox="1"/>
          <p:nvPr/>
        </p:nvSpPr>
        <p:spPr>
          <a:xfrm>
            <a:off x="928200" y="200905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&gt;5x Lab Space</a:t>
            </a:r>
            <a:endParaRPr/>
          </a:p>
        </p:txBody>
      </p:sp>
      <p:pic>
        <p:nvPicPr>
          <p:cNvPr id="220" name="Google Shape;220;p40"/>
          <p:cNvPicPr preferRelativeResize="0"/>
          <p:nvPr/>
        </p:nvPicPr>
        <p:blipFill rotWithShape="1">
          <a:blip r:embed="rId5">
            <a:alphaModFix/>
          </a:blip>
          <a:srcRect t="7280" b="7271"/>
          <a:stretch/>
        </p:blipFill>
        <p:spPr>
          <a:xfrm rot="8935">
            <a:off x="352321" y="2775919"/>
            <a:ext cx="461702" cy="394501"/>
          </a:xfrm>
          <a:prstGeom prst="hexagon">
            <a:avLst>
              <a:gd name="adj" fmla="val 24971"/>
              <a:gd name="vf" fmla="val 115470"/>
            </a:avLst>
          </a:prstGeom>
          <a:noFill/>
          <a:ln>
            <a:noFill/>
          </a:ln>
        </p:spPr>
      </p:pic>
      <p:sp>
        <p:nvSpPr>
          <p:cNvPr id="221" name="Google Shape;221;p40"/>
          <p:cNvSpPr txBox="1"/>
          <p:nvPr/>
        </p:nvSpPr>
        <p:spPr>
          <a:xfrm>
            <a:off x="928200" y="2542450"/>
            <a:ext cx="2024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75% increase in Met &amp; Marine Underway Sensors</a:t>
            </a:r>
            <a:endParaRPr/>
          </a:p>
        </p:txBody>
      </p:sp>
      <p:pic>
        <p:nvPicPr>
          <p:cNvPr id="222" name="Google Shape;222;p40"/>
          <p:cNvPicPr preferRelativeResize="0"/>
          <p:nvPr/>
        </p:nvPicPr>
        <p:blipFill rotWithShape="1">
          <a:blip r:embed="rId6">
            <a:alphaModFix/>
          </a:blip>
          <a:srcRect t="7280" b="7271"/>
          <a:stretch/>
        </p:blipFill>
        <p:spPr>
          <a:xfrm rot="8912">
            <a:off x="351734" y="3692272"/>
            <a:ext cx="462902" cy="354901"/>
          </a:xfrm>
          <a:prstGeom prst="hexagon">
            <a:avLst>
              <a:gd name="adj" fmla="val 24971"/>
              <a:gd name="vf" fmla="val 115470"/>
            </a:avLst>
          </a:prstGeom>
          <a:noFill/>
          <a:ln>
            <a:noFill/>
          </a:ln>
        </p:spPr>
      </p:pic>
      <p:sp>
        <p:nvSpPr>
          <p:cNvPr id="223" name="Google Shape;223;p40"/>
          <p:cNvSpPr txBox="1"/>
          <p:nvPr/>
        </p:nvSpPr>
        <p:spPr>
          <a:xfrm>
            <a:off x="928200" y="3533050"/>
            <a:ext cx="2024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2x Sound Velocity Sensors</a:t>
            </a:r>
            <a:endParaRPr/>
          </a:p>
        </p:txBody>
      </p:sp>
      <p:pic>
        <p:nvPicPr>
          <p:cNvPr id="224" name="Google Shape;224;p40"/>
          <p:cNvPicPr preferRelativeResize="0"/>
          <p:nvPr/>
        </p:nvPicPr>
        <p:blipFill rotWithShape="1">
          <a:blip r:embed="rId7">
            <a:alphaModFix/>
          </a:blip>
          <a:srcRect t="7280" b="7271"/>
          <a:stretch/>
        </p:blipFill>
        <p:spPr>
          <a:xfrm rot="8935">
            <a:off x="377363" y="4423242"/>
            <a:ext cx="461702" cy="394501"/>
          </a:xfrm>
          <a:prstGeom prst="hexagon">
            <a:avLst>
              <a:gd name="adj" fmla="val 24971"/>
              <a:gd name="vf" fmla="val 115470"/>
            </a:avLst>
          </a:prstGeom>
          <a:noFill/>
          <a:ln>
            <a:noFill/>
          </a:ln>
        </p:spPr>
      </p:pic>
      <p:sp>
        <p:nvSpPr>
          <p:cNvPr id="225" name="Google Shape;225;p40"/>
          <p:cNvSpPr txBox="1"/>
          <p:nvPr/>
        </p:nvSpPr>
        <p:spPr>
          <a:xfrm>
            <a:off x="948750" y="4367000"/>
            <a:ext cx="202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+2 MTs</a:t>
            </a:r>
            <a:endParaRPr/>
          </a:p>
        </p:txBody>
      </p:sp>
      <p:cxnSp>
        <p:nvCxnSpPr>
          <p:cNvPr id="226" name="Google Shape;226;p40"/>
          <p:cNvCxnSpPr/>
          <p:nvPr/>
        </p:nvCxnSpPr>
        <p:spPr>
          <a:xfrm>
            <a:off x="2613588" y="517346"/>
            <a:ext cx="11443800" cy="666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7" name="Google Shape;227;p40"/>
          <p:cNvPicPr preferRelativeResize="0"/>
          <p:nvPr/>
        </p:nvPicPr>
        <p:blipFill rotWithShape="1">
          <a:blip r:embed="rId8">
            <a:alphaModFix/>
          </a:blip>
          <a:srcRect l="14295" r="14295"/>
          <a:stretch/>
        </p:blipFill>
        <p:spPr>
          <a:xfrm>
            <a:off x="8323250" y="4607740"/>
            <a:ext cx="543300" cy="380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1"/>
          <p:cNvSpPr txBox="1"/>
          <p:nvPr/>
        </p:nvSpPr>
        <p:spPr>
          <a:xfrm>
            <a:off x="96107" y="-80541"/>
            <a:ext cx="80346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234" name="Google Shape;23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4413" y="-2"/>
            <a:ext cx="709516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2"/>
          <p:cNvSpPr txBox="1"/>
          <p:nvPr/>
        </p:nvSpPr>
        <p:spPr>
          <a:xfrm>
            <a:off x="96107" y="-80541"/>
            <a:ext cx="80346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241" name="Google Shape;24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5238" y="-2"/>
            <a:ext cx="685353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3"/>
          <p:cNvSpPr txBox="1"/>
          <p:nvPr/>
        </p:nvSpPr>
        <p:spPr>
          <a:xfrm>
            <a:off x="96107" y="-80541"/>
            <a:ext cx="80346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248" name="Google Shape;24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7354" y="-3"/>
            <a:ext cx="685798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4"/>
          <p:cNvSpPr txBox="1"/>
          <p:nvPr/>
        </p:nvSpPr>
        <p:spPr>
          <a:xfrm>
            <a:off x="96107" y="-80541"/>
            <a:ext cx="80346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255" name="Google Shape;25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475" y="-1"/>
            <a:ext cx="372796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9200" y="10075"/>
            <a:ext cx="3727950" cy="51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5"/>
          <p:cNvSpPr txBox="1"/>
          <p:nvPr/>
        </p:nvSpPr>
        <p:spPr>
          <a:xfrm>
            <a:off x="96107" y="-80541"/>
            <a:ext cx="80346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endParaRPr/>
          </a:p>
        </p:txBody>
      </p:sp>
      <p:pic>
        <p:nvPicPr>
          <p:cNvPr id="263" name="Google Shape;26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2325" y="0"/>
            <a:ext cx="387933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278</Words>
  <Application>Microsoft Office PowerPoint</Application>
  <PresentationFormat>On-screen Show (16:9)</PresentationFormat>
  <Paragraphs>84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Calibri</vt:lpstr>
      <vt:lpstr>Montserrat</vt:lpstr>
      <vt:lpstr>EB Garamond</vt:lpstr>
      <vt:lpstr>Garamond</vt:lpstr>
      <vt:lpstr>Arial</vt:lpstr>
      <vt:lpstr>Simple Light</vt:lpstr>
      <vt:lpstr>Simple Light</vt:lpstr>
      <vt:lpstr>Office Theme</vt:lpstr>
      <vt:lpstr>UNOLS RVOC May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UNOLS RVOC May 2023</dc:title>
  <cp:lastModifiedBy>Eric King</cp:lastModifiedBy>
  <cp:revision>1</cp:revision>
  <dcterms:modified xsi:type="dcterms:W3CDTF">2023-05-16T20:54:09Z</dcterms:modified>
</cp:coreProperties>
</file>