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95" r:id="rId3"/>
    <p:sldId id="258" r:id="rId4"/>
    <p:sldId id="291" r:id="rId5"/>
    <p:sldId id="262" r:id="rId6"/>
    <p:sldId id="296" r:id="rId7"/>
    <p:sldId id="294" r:id="rId8"/>
    <p:sldId id="267" r:id="rId9"/>
    <p:sldId id="268" r:id="rId10"/>
    <p:sldId id="289" r:id="rId11"/>
    <p:sldId id="271" r:id="rId12"/>
    <p:sldId id="297" r:id="rId13"/>
    <p:sldId id="285" r:id="rId14"/>
    <p:sldId id="298" r:id="rId15"/>
    <p:sldId id="275" r:id="rId16"/>
    <p:sldId id="286" r:id="rId17"/>
    <p:sldId id="276" r:id="rId18"/>
    <p:sldId id="278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00" autoAdjust="0"/>
    <p:restoredTop sz="89847" autoAdjust="0"/>
  </p:normalViewPr>
  <p:slideViewPr>
    <p:cSldViewPr snapToGrid="0">
      <p:cViewPr>
        <p:scale>
          <a:sx n="79" d="100"/>
          <a:sy n="79" d="100"/>
        </p:scale>
        <p:origin x="28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>
            <a:extLst>
              <a:ext uri="{FF2B5EF4-FFF2-40B4-BE49-F238E27FC236}">
                <a16:creationId xmlns:a16="http://schemas.microsoft.com/office/drawing/2014/main" id="{5AA760EE-5898-2DF3-EB73-FEBBC1A951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4;n">
            <a:extLst>
              <a:ext uri="{FF2B5EF4-FFF2-40B4-BE49-F238E27FC236}">
                <a16:creationId xmlns:a16="http://schemas.microsoft.com/office/drawing/2014/main" id="{80043A99-626A-37FE-63C4-B1B4F5A2A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13;p:notes">
            <a:extLst>
              <a:ext uri="{FF2B5EF4-FFF2-40B4-BE49-F238E27FC236}">
                <a16:creationId xmlns:a16="http://schemas.microsoft.com/office/drawing/2014/main" id="{6A13413A-7063-99F3-ADB9-23415985193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5" name="Google Shape;114;p:notes">
            <a:extLst>
              <a:ext uri="{FF2B5EF4-FFF2-40B4-BE49-F238E27FC236}">
                <a16:creationId xmlns:a16="http://schemas.microsoft.com/office/drawing/2014/main" id="{D018A259-F76F-ECAE-5248-57079FAF44A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4;g50a6b64817_0_0:notes">
            <a:extLst>
              <a:ext uri="{FF2B5EF4-FFF2-40B4-BE49-F238E27FC236}">
                <a16:creationId xmlns:a16="http://schemas.microsoft.com/office/drawing/2014/main" id="{3593B8E0-3008-4D17-6274-3810BC0D84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125;g50a6b64817_0_0:notes">
            <a:extLst>
              <a:ext uri="{FF2B5EF4-FFF2-40B4-BE49-F238E27FC236}">
                <a16:creationId xmlns:a16="http://schemas.microsoft.com/office/drawing/2014/main" id="{81F26451-CBED-6D5B-B079-8AAA3092A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Barbados – review committee -&gt; PM consent.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24;g50a6b64817_0_0:notes">
            <a:extLst>
              <a:ext uri="{FF2B5EF4-FFF2-40B4-BE49-F238E27FC236}">
                <a16:creationId xmlns:a16="http://schemas.microsoft.com/office/drawing/2014/main" id="{E20A0528-1E19-F2C0-5A7B-26D17CABD61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125;g50a6b64817_0_0:notes">
            <a:extLst>
              <a:ext uri="{FF2B5EF4-FFF2-40B4-BE49-F238E27FC236}">
                <a16:creationId xmlns:a16="http://schemas.microsoft.com/office/drawing/2014/main" id="{1260D531-0649-6A6E-05C0-73CA81AA890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24;g50a6b64817_0_0:notes">
            <a:extLst>
              <a:ext uri="{FF2B5EF4-FFF2-40B4-BE49-F238E27FC236}">
                <a16:creationId xmlns:a16="http://schemas.microsoft.com/office/drawing/2014/main" id="{A5162B29-25CF-2FD2-123A-2F2DE823A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Google Shape;125;g50a6b64817_0_0:notes">
            <a:extLst>
              <a:ext uri="{FF2B5EF4-FFF2-40B4-BE49-F238E27FC236}">
                <a16:creationId xmlns:a16="http://schemas.microsoft.com/office/drawing/2014/main" id="{96296993-9FCC-BDD4-58C8-B8910088E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68;g4cfa3699e4_0_11:notes">
            <a:extLst>
              <a:ext uri="{FF2B5EF4-FFF2-40B4-BE49-F238E27FC236}">
                <a16:creationId xmlns:a16="http://schemas.microsoft.com/office/drawing/2014/main" id="{0D611EFB-B89F-AB53-5ED1-294A6C8DD5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Google Shape;169;g4cfa3699e4_0_11:notes">
            <a:extLst>
              <a:ext uri="{FF2B5EF4-FFF2-40B4-BE49-F238E27FC236}">
                <a16:creationId xmlns:a16="http://schemas.microsoft.com/office/drawing/2014/main" id="{051EAEEE-56E9-6425-4422-51BCD869F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8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AAF4429F-949A-1945-A4D0-ABB6DA546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46F45-0AA8-9840-BEE0-15D1B0A41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200">
                <a:solidFill>
                  <a:schemeClr val="accent5">
                    <a:lumMod val="75000"/>
                  </a:schemeClr>
                </a:solidFill>
              </a:rPr>
              <a:t>Hundreds of late reports and data from U.S. scientists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200">
                <a:solidFill>
                  <a:schemeClr val="accent5">
                    <a:lumMod val="75000"/>
                  </a:schemeClr>
                </a:solidFill>
              </a:rPr>
              <a:t>Coastal States are asking – they can withhold consent from any U.S. scientist for another U.S. scientists’ late reports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E8DE991-D0F0-B9D0-E0BB-4DEA553B60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97E36ED-609C-0F40-7CEE-D383A8FF9EE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13;p:notes">
            <a:extLst>
              <a:ext uri="{FF2B5EF4-FFF2-40B4-BE49-F238E27FC236}">
                <a16:creationId xmlns:a16="http://schemas.microsoft.com/office/drawing/2014/main" id="{E6E00F06-C421-52BF-D453-3E1DFF94DF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Google Shape;114;p:notes">
            <a:extLst>
              <a:ext uri="{FF2B5EF4-FFF2-40B4-BE49-F238E27FC236}">
                <a16:creationId xmlns:a16="http://schemas.microsoft.com/office/drawing/2014/main" id="{A9DE50F5-F54D-A1EA-69FA-F4579FF80BC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t>Put the RAT.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Notes Placeholder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4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4;g50a6b64817_0_0:notes">
            <a:extLst>
              <a:ext uri="{FF2B5EF4-FFF2-40B4-BE49-F238E27FC236}">
                <a16:creationId xmlns:a16="http://schemas.microsoft.com/office/drawing/2014/main" id="{B8721317-9BCD-8205-816E-7C54B70925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1" name="Google Shape;125;g50a6b64817_0_0:notes">
            <a:extLst>
              <a:ext uri="{FF2B5EF4-FFF2-40B4-BE49-F238E27FC236}">
                <a16:creationId xmlns:a16="http://schemas.microsoft.com/office/drawing/2014/main" id="{B9D6E209-DF56-D126-C8F8-26F17766B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4;g50a6b64817_0_0:notes">
            <a:extLst>
              <a:ext uri="{FF2B5EF4-FFF2-40B4-BE49-F238E27FC236}">
                <a16:creationId xmlns:a16="http://schemas.microsoft.com/office/drawing/2014/main" id="{588D40AF-5F6E-E6E7-9FD7-5AAE853B13C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Google Shape;125;g50a6b64817_0_0:notes">
            <a:extLst>
              <a:ext uri="{FF2B5EF4-FFF2-40B4-BE49-F238E27FC236}">
                <a16:creationId xmlns:a16="http://schemas.microsoft.com/office/drawing/2014/main" id="{A9472A09-9146-01D5-7308-E585DB84F3A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A0EAF5C-8BA5-06D2-8777-62E0F3304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A8E0599-7095-FF40-A9E3-A147F15A88B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 = Chief Scientist Nationality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3EF5F91-3DE6-D690-06C6-169E49745A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52E2AD9-C522-CF11-3A76-0556D10C379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03056B4-DAE7-D266-745D-D507CC3D2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E6BAB2C-9C03-F46D-E3C5-29F6EF0C43D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4;g50a6b64817_0_0:notes">
            <a:extLst>
              <a:ext uri="{FF2B5EF4-FFF2-40B4-BE49-F238E27FC236}">
                <a16:creationId xmlns:a16="http://schemas.microsoft.com/office/drawing/2014/main" id="{FE3B4FBB-8FB5-4A17-B916-7DF8D5D0513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9" name="Google Shape;125;g50a6b64817_0_0:notes">
            <a:extLst>
              <a:ext uri="{FF2B5EF4-FFF2-40B4-BE49-F238E27FC236}">
                <a16:creationId xmlns:a16="http://schemas.microsoft.com/office/drawing/2014/main" id="{B12023B9-D46C-1EED-C9BA-D68CBC08C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B40A880-48BB-ABF1-8AA0-754362CE61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8128C68-772E-8D4C-B230-5469C1913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NZ, Mexico, France, Costa Rica, United States, Canada, Bahamas, BVI, Argentina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8C9ED80C-0F55-4ECE-DAA1-FDC92406E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4156075"/>
          </a:xfrm>
          <a:prstGeom prst="rect">
            <a:avLst/>
          </a:prstGeom>
          <a:solidFill>
            <a:srgbClr val="062135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Google Shape;12;p2">
            <a:extLst>
              <a:ext uri="{FF2B5EF4-FFF2-40B4-BE49-F238E27FC236}">
                <a16:creationId xmlns:a16="http://schemas.microsoft.com/office/drawing/2014/main" id="{843DE998-CDD0-9552-64AA-18C093B300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 b="18486"/>
          <a:stretch>
            <a:fillRect/>
          </a:stretch>
        </p:blipFill>
        <p:spPr bwMode="auto">
          <a:xfrm>
            <a:off x="777875" y="989013"/>
            <a:ext cx="75072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5;p2">
            <a:extLst>
              <a:ext uri="{FF2B5EF4-FFF2-40B4-BE49-F238E27FC236}">
                <a16:creationId xmlns:a16="http://schemas.microsoft.com/office/drawing/2014/main" id="{B96D3DB8-BFC2-AF61-B5F0-18008D09BB5E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4659313"/>
            <a:ext cx="517525" cy="127000"/>
            <a:chOff x="4083975" y="3226850"/>
            <a:chExt cx="976050" cy="239700"/>
          </a:xfrm>
        </p:grpSpPr>
        <p:sp>
          <p:nvSpPr>
            <p:cNvPr id="7" name="Google Shape;16;p2" title="gold star">
              <a:extLst>
                <a:ext uri="{FF2B5EF4-FFF2-40B4-BE49-F238E27FC236}">
                  <a16:creationId xmlns:a16="http://schemas.microsoft.com/office/drawing/2014/main" id="{6AA63804-9B44-D2B2-1C95-7B8BF5ABE119}"/>
                </a:ext>
              </a:extLst>
            </p:cNvPr>
            <p:cNvSpPr/>
            <p:nvPr/>
          </p:nvSpPr>
          <p:spPr>
            <a:xfrm>
              <a:off x="4083975" y="3226850"/>
              <a:ext cx="25149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2A88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;p2" title="gold star">
              <a:extLst>
                <a:ext uri="{FF2B5EF4-FFF2-40B4-BE49-F238E27FC236}">
                  <a16:creationId xmlns:a16="http://schemas.microsoft.com/office/drawing/2014/main" id="{87B65F9F-799F-2FAD-E2A9-7832C916024F}"/>
                </a:ext>
              </a:extLst>
            </p:cNvPr>
            <p:cNvSpPr/>
            <p:nvPr/>
          </p:nvSpPr>
          <p:spPr>
            <a:xfrm>
              <a:off x="4446250" y="3226850"/>
              <a:ext cx="25149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2A88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;p2" title="gold star">
              <a:extLst>
                <a:ext uri="{FF2B5EF4-FFF2-40B4-BE49-F238E27FC236}">
                  <a16:creationId xmlns:a16="http://schemas.microsoft.com/office/drawing/2014/main" id="{23BF76E6-3F3D-ABC8-2C01-4B10F1126A12}"/>
                </a:ext>
              </a:extLst>
            </p:cNvPr>
            <p:cNvSpPr/>
            <p:nvPr/>
          </p:nvSpPr>
          <p:spPr>
            <a:xfrm>
              <a:off x="4808527" y="3226850"/>
              <a:ext cx="25149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2A88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9;p2">
            <a:extLst>
              <a:ext uri="{FF2B5EF4-FFF2-40B4-BE49-F238E27FC236}">
                <a16:creationId xmlns:a16="http://schemas.microsoft.com/office/drawing/2014/main" id="{3FBB959D-3B81-D576-2EF1-69C2FB9E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1863"/>
            <a:ext cx="9144000" cy="55562"/>
          </a:xfrm>
          <a:prstGeom prst="rect">
            <a:avLst/>
          </a:prstGeom>
          <a:solidFill>
            <a:srgbClr val="21827F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1" name="Google Shape;20;p2">
            <a:extLst>
              <a:ext uri="{FF2B5EF4-FFF2-40B4-BE49-F238E27FC236}">
                <a16:creationId xmlns:a16="http://schemas.microsoft.com/office/drawing/2014/main" id="{2E69F776-F8CD-1D89-6070-C31D6E78B7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8450"/>
            <a:ext cx="5054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1405401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>
                <a:solidFill>
                  <a:srgbClr val="FFFFFF"/>
                </a:solidFill>
                <a:latin typeface="+mj-lt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EB Garamond"/>
              <a:buNone/>
              <a:defRPr sz="5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458001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6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4">
            <a:extLst>
              <a:ext uri="{FF2B5EF4-FFF2-40B4-BE49-F238E27FC236}">
                <a16:creationId xmlns:a16="http://schemas.microsoft.com/office/drawing/2014/main" id="{99038306-E84C-800D-D4AC-6D9B8106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-7938"/>
            <a:ext cx="9188450" cy="1071563"/>
          </a:xfrm>
          <a:prstGeom prst="rect">
            <a:avLst/>
          </a:prstGeom>
          <a:solidFill>
            <a:srgbClr val="21827F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5" name="Google Shape;35;p4">
            <a:extLst>
              <a:ext uri="{FF2B5EF4-FFF2-40B4-BE49-F238E27FC236}">
                <a16:creationId xmlns:a16="http://schemas.microsoft.com/office/drawing/2014/main" id="{990E23C6-BA7F-03DE-0561-36B8D08D3689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180975"/>
            <a:ext cx="563563" cy="138113"/>
            <a:chOff x="4083975" y="3226850"/>
            <a:chExt cx="976050" cy="239700"/>
          </a:xfrm>
        </p:grpSpPr>
        <p:sp>
          <p:nvSpPr>
            <p:cNvPr id="6" name="Google Shape;36;p4" title="gold star">
              <a:extLst>
                <a:ext uri="{FF2B5EF4-FFF2-40B4-BE49-F238E27FC236}">
                  <a16:creationId xmlns:a16="http://schemas.microsoft.com/office/drawing/2014/main" id="{A345D457-A6FA-007C-6E48-410DE2BE4388}"/>
                </a:ext>
              </a:extLst>
            </p:cNvPr>
            <p:cNvSpPr/>
            <p:nvPr/>
          </p:nvSpPr>
          <p:spPr>
            <a:xfrm>
              <a:off x="4083975" y="3226850"/>
              <a:ext cx="25294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7;p4" title="gold star">
              <a:extLst>
                <a:ext uri="{FF2B5EF4-FFF2-40B4-BE49-F238E27FC236}">
                  <a16:creationId xmlns:a16="http://schemas.microsoft.com/office/drawing/2014/main" id="{4A989F8F-E19C-7C90-2765-09F907A1281A}"/>
                </a:ext>
              </a:extLst>
            </p:cNvPr>
            <p:cNvSpPr/>
            <p:nvPr/>
          </p:nvSpPr>
          <p:spPr>
            <a:xfrm>
              <a:off x="4446900" y="3226850"/>
              <a:ext cx="250199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8;p4" title="gold star">
              <a:extLst>
                <a:ext uri="{FF2B5EF4-FFF2-40B4-BE49-F238E27FC236}">
                  <a16:creationId xmlns:a16="http://schemas.microsoft.com/office/drawing/2014/main" id="{B930B47E-40EF-499D-205C-5886727F70E4}"/>
                </a:ext>
              </a:extLst>
            </p:cNvPr>
            <p:cNvSpPr/>
            <p:nvPr/>
          </p:nvSpPr>
          <p:spPr>
            <a:xfrm>
              <a:off x="4807077" y="3226850"/>
              <a:ext cx="25294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Google Shape;39;p4">
            <a:extLst>
              <a:ext uri="{FF2B5EF4-FFF2-40B4-BE49-F238E27FC236}">
                <a16:creationId xmlns:a16="http://schemas.microsoft.com/office/drawing/2014/main" id="{AA755EF6-B3EF-7970-66A4-AF9DAFE558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7" b="58749"/>
          <a:stretch>
            <a:fillRect/>
          </a:stretch>
        </p:blipFill>
        <p:spPr bwMode="auto">
          <a:xfrm>
            <a:off x="3578225" y="0"/>
            <a:ext cx="55816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69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+mn-l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3;p4">
            <a:extLst>
              <a:ext uri="{FF2B5EF4-FFF2-40B4-BE49-F238E27FC236}">
                <a16:creationId xmlns:a16="http://schemas.microsoft.com/office/drawing/2014/main" id="{3B3B0572-736B-E594-96BF-7103FFC309D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A228CFC-C3C3-064E-8223-E67FA9525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6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;p6">
            <a:extLst>
              <a:ext uri="{FF2B5EF4-FFF2-40B4-BE49-F238E27FC236}">
                <a16:creationId xmlns:a16="http://schemas.microsoft.com/office/drawing/2014/main" id="{EC87BE49-3EA0-1CE2-53EC-5303CEFF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-7938"/>
            <a:ext cx="9188450" cy="1071563"/>
          </a:xfrm>
          <a:prstGeom prst="rect">
            <a:avLst/>
          </a:prstGeom>
          <a:solidFill>
            <a:srgbClr val="21827F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4" name="Google Shape;53;p6">
            <a:extLst>
              <a:ext uri="{FF2B5EF4-FFF2-40B4-BE49-F238E27FC236}">
                <a16:creationId xmlns:a16="http://schemas.microsoft.com/office/drawing/2014/main" id="{7B26217A-5E99-304D-59EF-65D9426D80CC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180975"/>
            <a:ext cx="563563" cy="138113"/>
            <a:chOff x="4083975" y="3226850"/>
            <a:chExt cx="976050" cy="239700"/>
          </a:xfrm>
        </p:grpSpPr>
        <p:sp>
          <p:nvSpPr>
            <p:cNvPr id="5" name="Google Shape;54;p6" title="gold star">
              <a:extLst>
                <a:ext uri="{FF2B5EF4-FFF2-40B4-BE49-F238E27FC236}">
                  <a16:creationId xmlns:a16="http://schemas.microsoft.com/office/drawing/2014/main" id="{FB588765-D334-34E0-E843-0C503C954A0D}"/>
                </a:ext>
              </a:extLst>
            </p:cNvPr>
            <p:cNvSpPr/>
            <p:nvPr/>
          </p:nvSpPr>
          <p:spPr>
            <a:xfrm>
              <a:off x="4083975" y="3226850"/>
              <a:ext cx="25294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5;p6" title="gold star">
              <a:extLst>
                <a:ext uri="{FF2B5EF4-FFF2-40B4-BE49-F238E27FC236}">
                  <a16:creationId xmlns:a16="http://schemas.microsoft.com/office/drawing/2014/main" id="{60C2860E-82AB-313E-C34B-6C4291501D63}"/>
                </a:ext>
              </a:extLst>
            </p:cNvPr>
            <p:cNvSpPr/>
            <p:nvPr/>
          </p:nvSpPr>
          <p:spPr>
            <a:xfrm>
              <a:off x="4446900" y="3226850"/>
              <a:ext cx="250199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6;p6" title="gold star">
              <a:extLst>
                <a:ext uri="{FF2B5EF4-FFF2-40B4-BE49-F238E27FC236}">
                  <a16:creationId xmlns:a16="http://schemas.microsoft.com/office/drawing/2014/main" id="{422B11E4-AEC0-FAD2-7518-23EFCD1963F8}"/>
                </a:ext>
              </a:extLst>
            </p:cNvPr>
            <p:cNvSpPr/>
            <p:nvPr/>
          </p:nvSpPr>
          <p:spPr>
            <a:xfrm>
              <a:off x="4807077" y="3226850"/>
              <a:ext cx="252948" cy="2397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Google Shape;59;p6">
            <a:extLst>
              <a:ext uri="{FF2B5EF4-FFF2-40B4-BE49-F238E27FC236}">
                <a16:creationId xmlns:a16="http://schemas.microsoft.com/office/drawing/2014/main" id="{8AB360AC-2204-C8FD-AAF6-29DABF178B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7" b="58749"/>
          <a:stretch>
            <a:fillRect/>
          </a:stretch>
        </p:blipFill>
        <p:spPr bwMode="auto">
          <a:xfrm>
            <a:off x="3578225" y="0"/>
            <a:ext cx="55816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58;p6">
            <a:extLst>
              <a:ext uri="{FF2B5EF4-FFF2-40B4-BE49-F238E27FC236}">
                <a16:creationId xmlns:a16="http://schemas.microsoft.com/office/drawing/2014/main" id="{758ED66C-E1B9-64B7-3701-44F2BBEDEAD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00335AD-4CA1-2C49-9815-1815FE502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16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9">
            <a:extLst>
              <a:ext uri="{FF2B5EF4-FFF2-40B4-BE49-F238E27FC236}">
                <a16:creationId xmlns:a16="http://schemas.microsoft.com/office/drawing/2014/main" id="{1FED3CD2-230B-DFB0-2290-8093B1C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338" y="0"/>
            <a:ext cx="4605338" cy="5143500"/>
          </a:xfrm>
          <a:prstGeom prst="rect">
            <a:avLst/>
          </a:prstGeom>
          <a:solidFill>
            <a:srgbClr val="062135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Google Shape;79;p9">
            <a:extLst>
              <a:ext uri="{FF2B5EF4-FFF2-40B4-BE49-F238E27FC236}">
                <a16:creationId xmlns:a16="http://schemas.microsoft.com/office/drawing/2014/main" id="{6039C4AF-D141-F2BA-B349-8535A3E911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5647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80;p9">
            <a:extLst>
              <a:ext uri="{FF2B5EF4-FFF2-40B4-BE49-F238E27FC236}">
                <a16:creationId xmlns:a16="http://schemas.microsoft.com/office/drawing/2014/main" id="{937FA981-E0A2-3C5C-3051-A44B008C1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85;p9">
            <a:extLst>
              <a:ext uri="{FF2B5EF4-FFF2-40B4-BE49-F238E27FC236}">
                <a16:creationId xmlns:a16="http://schemas.microsoft.com/office/drawing/2014/main" id="{13117D8A-0DEC-241B-5FAB-59BCDF3A0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4733925"/>
            <a:ext cx="2047875" cy="252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U.S. DEPARTMENT </a:t>
            </a:r>
            <a:r>
              <a:rPr lang="en-US" altLang="en-US" sz="600" i="1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of</a:t>
            </a:r>
            <a:r>
              <a:rPr lang="en-US" altLang="en-US" sz="600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  STATE</a:t>
            </a:r>
          </a:p>
          <a:p>
            <a:pPr algn="ctr" eaLnBrk="1" hangingPunct="1">
              <a:defRPr/>
            </a:pPr>
            <a:r>
              <a:rPr lang="en-US" altLang="en-US" sz="600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Oceans and International Environmental and Scientific Affairs</a:t>
            </a:r>
          </a:p>
        </p:txBody>
      </p:sp>
      <p:sp>
        <p:nvSpPr>
          <p:cNvPr id="9" name="Google Shape;86;p9">
            <a:extLst>
              <a:ext uri="{FF2B5EF4-FFF2-40B4-BE49-F238E27FC236}">
                <a16:creationId xmlns:a16="http://schemas.microsoft.com/office/drawing/2014/main" id="{632D81ED-3A7F-4465-42D9-6F43C6FEF8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63738" y="2524125"/>
            <a:ext cx="5175250" cy="95250"/>
          </a:xfrm>
          <a:prstGeom prst="rect">
            <a:avLst/>
          </a:prstGeom>
          <a:solidFill>
            <a:srgbClr val="21827F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265500" y="13855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65500" y="29554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  <a:latin typeface="+mj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+mn-l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84;p9">
            <a:extLst>
              <a:ext uri="{FF2B5EF4-FFF2-40B4-BE49-F238E27FC236}">
                <a16:creationId xmlns:a16="http://schemas.microsoft.com/office/drawing/2014/main" id="{2B774B0D-B046-4E85-4C89-C25ADC7D708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0CE496A-7380-CB44-B495-B54767F81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7E04177-71AB-A85C-6312-D972A74E6DE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7CC9C40-052C-9A26-26DA-EA36A1DA7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D1507CE9-1587-E280-00D6-83504D5657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 smtClean="0">
                <a:solidFill>
                  <a:srgbClr val="0A2240"/>
                </a:solidFill>
                <a:latin typeface="Constantia" panose="02030602050306030303" pitchFamily="18" charset="0"/>
                <a:sym typeface="EB Garamond" charset="0"/>
              </a:defRPr>
            </a:lvl1pPr>
          </a:lstStyle>
          <a:p>
            <a:pPr>
              <a:defRPr/>
            </a:pPr>
            <a:fld id="{602652F6-5D65-9044-9C97-EBE0C2CBA54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Google Shape;9;p1">
            <a:extLst>
              <a:ext uri="{FF2B5EF4-FFF2-40B4-BE49-F238E27FC236}">
                <a16:creationId xmlns:a16="http://schemas.microsoft.com/office/drawing/2014/main" id="{F079DAE6-DC8D-BB80-4765-F105AE58E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733925"/>
            <a:ext cx="3460750" cy="252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U.S. DEPARTMENT </a:t>
            </a:r>
            <a:r>
              <a:rPr lang="en-US" altLang="en-US" sz="600" i="1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of</a:t>
            </a:r>
            <a:r>
              <a:rPr lang="en-US" altLang="en-US" sz="600">
                <a:solidFill>
                  <a:srgbClr val="8D98AA"/>
                </a:solidFill>
                <a:latin typeface="Garamond" panose="02020404030301010803" pitchFamily="18" charset="0"/>
                <a:sym typeface="EB Garamond" charset="0"/>
              </a:rPr>
              <a:t>  STATE  | Oceans and International Environmental and Scientific Affairs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8" r:id="rId3"/>
    <p:sldLayoutId id="214748382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+mj-lt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Garamond" panose="02020404030301010803" pitchFamily="18" charset="0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Garamond" panose="02020404030301010803" pitchFamily="18" charset="0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Garamond" panose="02020404030301010803" pitchFamily="18" charset="0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Garamond" panose="02020404030301010803" pitchFamily="18" charset="0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+mj-lt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escience@state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gov/marine-scientific-resear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ate.gov/guidance-on-supporting-documentation/" TargetMode="External"/><Relationship Id="rId4" Type="http://schemas.openxmlformats.org/officeDocument/2006/relationships/hyperlink" Target="https://www.state.gov/research-application-tracking-syste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atsportal.state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16;p13">
            <a:extLst>
              <a:ext uri="{FF2B5EF4-FFF2-40B4-BE49-F238E27FC236}">
                <a16:creationId xmlns:a16="http://schemas.microsoft.com/office/drawing/2014/main" id="{E21A18D8-CE9E-24E1-1BEF-65FB35F459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3600" y="1712913"/>
            <a:ext cx="7416800" cy="11842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EB Garamond" pitchFamily="2" charset="0"/>
              <a:buNone/>
            </a:pPr>
            <a:r>
              <a:rPr lang="en-US" altLang="en-US" sz="3600" dirty="0">
                <a:cs typeface="Arial" panose="020B0604020202020204" pitchFamily="34" charset="0"/>
                <a:sym typeface="EB Garamond" pitchFamily="2" charset="0"/>
              </a:rPr>
              <a:t>Update on Marine Scientific Research (MSR) Diplomatic Consent</a:t>
            </a:r>
            <a:br>
              <a:rPr lang="en-US" altLang="en-US" sz="3600" dirty="0">
                <a:cs typeface="Arial" panose="020B0604020202020204" pitchFamily="34" charset="0"/>
                <a:sym typeface="EB Garamond" pitchFamily="2" charset="0"/>
              </a:rPr>
            </a:br>
            <a:endParaRPr lang="en-US" altLang="en-US" sz="3600" dirty="0">
              <a:cs typeface="Arial" panose="020B0604020202020204" pitchFamily="34" charset="0"/>
              <a:sym typeface="EB Garamond" pitchFamily="2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F1BEFC74-48EC-5FDA-BDC3-D59118B7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316163"/>
            <a:ext cx="13557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Google Shape;117;p13">
            <a:extLst>
              <a:ext uri="{FF2B5EF4-FFF2-40B4-BE49-F238E27FC236}">
                <a16:creationId xmlns:a16="http://schemas.microsoft.com/office/drawing/2014/main" id="{BC02D6EE-9CDE-59D7-6B9B-5AE38D61871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9575" y="3495675"/>
            <a:ext cx="8521700" cy="779463"/>
          </a:xfrm>
        </p:spPr>
        <p:txBody>
          <a:bodyPr/>
          <a:lstStyle/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1600" b="1" dirty="0">
                <a:latin typeface="Calibri" pitchFamily="34" charset="0"/>
              </a:rPr>
              <a:t>Allison Reed, Amanda Williams, Elizabeth </a:t>
            </a:r>
            <a:r>
              <a:rPr lang="en-US" altLang="en-US" sz="1600" b="1" dirty="0" err="1">
                <a:latin typeface="Calibri" pitchFamily="34" charset="0"/>
              </a:rPr>
              <a:t>Buendia</a:t>
            </a:r>
            <a:r>
              <a:rPr lang="en-US" altLang="en-US" sz="1600" b="1" dirty="0">
                <a:latin typeface="Calibri" pitchFamily="34" charset="0"/>
              </a:rPr>
              <a:t> and Gabriella David</a:t>
            </a:r>
          </a:p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1600" dirty="0">
                <a:latin typeface="Calibri" pitchFamily="34" charset="0"/>
              </a:rPr>
              <a:t>U.S. Department of State, Office of Ocean and Polar Affairs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EBD5A-232E-C958-DBCA-E2B2A404414B}"/>
              </a:ext>
            </a:extLst>
          </p:cNvPr>
          <p:cNvSpPr/>
          <p:nvPr/>
        </p:nvSpPr>
        <p:spPr>
          <a:xfrm>
            <a:off x="2286000" y="4048125"/>
            <a:ext cx="45720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May 2023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UNOLS RVOC 2023 Annual Meeting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7;p15">
            <a:extLst>
              <a:ext uri="{FF2B5EF4-FFF2-40B4-BE49-F238E27FC236}">
                <a16:creationId xmlns:a16="http://schemas.microsoft.com/office/drawing/2014/main" id="{FC3805E2-07A9-838E-C41A-9BA78A42D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0888" y="415925"/>
            <a:ext cx="8521700" cy="5667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Trends/Challenges</a:t>
            </a:r>
            <a:endParaRPr lang="en-US" altLang="en-US" sz="2800" b="1" dirty="0">
              <a:latin typeface="EB Garamond" pitchFamily="2" charset="0"/>
              <a:cs typeface="Arial" panose="020B0604020202020204" pitchFamily="34" charset="0"/>
              <a:sym typeface="EB Garamon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F7B1D9-5E7C-395B-DE17-A76D71BD6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982663"/>
            <a:ext cx="8521700" cy="3563937"/>
          </a:xfrm>
        </p:spPr>
        <p:txBody>
          <a:bodyPr/>
          <a:lstStyle/>
          <a:p>
            <a:pPr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Bureaucratic/Diplomatic Challenges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Applications due at least 6- 6.5 months advance, many coastal States firm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Increased scrutiny, evolving requirements, no uniform system</a:t>
            </a:r>
          </a:p>
          <a:p>
            <a:pPr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Late Reports/Data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Hundreds of late reports and data from U.S. scientists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Coastal States are asking – they can withhold consent from any U.S. scientist for another U.S. scientist’s late reports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NZ, Mexico, France, Costa Rica, United States, Canada, Bahamas, BVI, and Argentina may withhold/delay consent for outstanding reports.</a:t>
            </a:r>
          </a:p>
          <a:p>
            <a:pPr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Extreme Events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Hurricanes, COVID, etc.</a:t>
            </a: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609600" lvl="1" indent="0"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 advTm="9366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F55FB0E-4563-6124-36CF-E9172EA31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844" y="397298"/>
            <a:ext cx="8521700" cy="5730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More Trends</a:t>
            </a:r>
            <a:r>
              <a:rPr lang="en-US" altLang="en-US" sz="2800" dirty="0"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CF1629E-674C-2BB7-6A08-DB359773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1163638"/>
            <a:ext cx="8950325" cy="430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73050" indent="-2730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9763" indent="-2460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  <a:ea typeface="MS PGothic" panose="020B0600070205080204" pitchFamily="34" charset="-128"/>
              </a:rPr>
              <a:t>The timing of requirement changes can be a challenge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  <a:ea typeface="MS PGothic" panose="020B0600070205080204" pitchFamily="34" charset="-128"/>
              </a:rPr>
              <a:t>Timing of quarantine, forms and documents for additional observers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Upward trend in requiring participants, which can present challenges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Clarifications from coastal states with more challenges with port call visits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Covid-19 safety protocols are still being requested along with additional insurance information.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40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400" dirty="0">
              <a:latin typeface="+mj-lt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27;p15">
            <a:extLst>
              <a:ext uri="{FF2B5EF4-FFF2-40B4-BE49-F238E27FC236}">
                <a16:creationId xmlns:a16="http://schemas.microsoft.com/office/drawing/2014/main" id="{54801C44-1836-513F-5816-10E322480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863" y="1588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EB Garamond" pitchFamily="2" charset="0"/>
              <a:buNone/>
            </a:pP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Coastal State </a:t>
            </a:r>
            <a:b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</a:b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Requirements</a:t>
            </a:r>
          </a:p>
        </p:txBody>
      </p:sp>
      <p:sp>
        <p:nvSpPr>
          <p:cNvPr id="128" name="Google Shape;128;p15">
            <a:extLst>
              <a:ext uri="{FF2B5EF4-FFF2-40B4-BE49-F238E27FC236}">
                <a16:creationId xmlns:a16="http://schemas.microsoft.com/office/drawing/2014/main" id="{1A78D0EB-1C31-6A87-043C-64A1E1DE29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963" y="1208484"/>
            <a:ext cx="8612187" cy="3809604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Please check the </a:t>
            </a:r>
            <a:r>
              <a:rPr lang="en-US" altLang="en-US" sz="2000" b="1" u="sng" dirty="0">
                <a:solidFill>
                  <a:schemeClr val="tx1"/>
                </a:solidFill>
              </a:rPr>
              <a:t>Marine Science Guidance Page </a:t>
            </a:r>
            <a:r>
              <a:rPr lang="en-US" altLang="en-US" sz="2000" b="1" dirty="0">
                <a:solidFill>
                  <a:schemeClr val="tx1"/>
                </a:solidFill>
              </a:rPr>
              <a:t>for all new Coastal State updates and Covid-19 safety protocols.</a:t>
            </a: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Bahamas</a:t>
            </a:r>
            <a:r>
              <a:rPr lang="en-US" altLang="en-US" sz="2000" b="1" dirty="0">
                <a:solidFill>
                  <a:schemeClr val="tx1"/>
                </a:solidFill>
                <a:sym typeface="EB Garamond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– has lifted the </a:t>
            </a:r>
            <a:r>
              <a:rPr lang="en-US" altLang="en-US" sz="2000" b="1" dirty="0">
                <a:solidFill>
                  <a:schemeClr val="tx1"/>
                </a:solidFill>
                <a:sym typeface="EB Garamond" charset="0"/>
              </a:rPr>
              <a:t>moratorium on sampling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, but now has a </a:t>
            </a:r>
            <a:r>
              <a:rPr lang="en-US" altLang="en-US" sz="2000" b="1" dirty="0">
                <a:solidFill>
                  <a:schemeClr val="tx1"/>
                </a:solidFill>
                <a:sym typeface="EB Garamond" charset="0"/>
              </a:rPr>
              <a:t>new portal and fee structure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 for all marine science conducted in Bahamian waters. Contact 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marinescience@state.gov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 before applying.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b="1" dirty="0"/>
              <a:t>Canada – </a:t>
            </a:r>
            <a:r>
              <a:rPr lang="en-US" altLang="en-US" sz="2000" dirty="0"/>
              <a:t>January 2020 firm </a:t>
            </a:r>
            <a:r>
              <a:rPr lang="en-US" altLang="en-US" sz="2000" b="1" dirty="0"/>
              <a:t>6-month time </a:t>
            </a:r>
            <a:r>
              <a:rPr lang="en-US" altLang="en-US" sz="2000" dirty="0"/>
              <a:t>requirement. Please see new guidance and requirements for any bathymetric data and overflight clearance.</a:t>
            </a: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endParaRPr lang="en-US" altLang="en-US" sz="20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27;p15">
            <a:extLst>
              <a:ext uri="{FF2B5EF4-FFF2-40B4-BE49-F238E27FC236}">
                <a16:creationId xmlns:a16="http://schemas.microsoft.com/office/drawing/2014/main" id="{389DF8AA-D769-2947-DB96-CBC17A56F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863" y="1588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EB Garamond" pitchFamily="2" charset="0"/>
              <a:buNone/>
            </a:pP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Coastal State </a:t>
            </a:r>
            <a:b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</a:b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Requirements</a:t>
            </a:r>
          </a:p>
        </p:txBody>
      </p:sp>
      <p:sp>
        <p:nvSpPr>
          <p:cNvPr id="128" name="Google Shape;128;p15">
            <a:extLst>
              <a:ext uri="{FF2B5EF4-FFF2-40B4-BE49-F238E27FC236}">
                <a16:creationId xmlns:a16="http://schemas.microsoft.com/office/drawing/2014/main" id="{1374FB2E-4475-3BAB-1CE9-7CD3867953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963" y="1208484"/>
            <a:ext cx="8521700" cy="3820716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France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EB Garamond" charset="0"/>
              </a:rPr>
              <a:t>Preliminary cruise report must be sent between 1-3 months or 3-6 months after the end of the cruise, based on the Diplomatic Note.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EB Garamond" charset="0"/>
              </a:rPr>
              <a:t>The Final report must be sent within a year after the cruise has been completed.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EB Garamond" charset="0"/>
              </a:rPr>
              <a:t>If non-U.S. Flag vessel, provide proof of liability insurance.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sym typeface="EB Garamond" charset="0"/>
              </a:rPr>
              <a:t>Very strict on 6.5-month processing deadline.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en-US" sz="2000" b="1" dirty="0">
                <a:solidFill>
                  <a:schemeClr val="tx1"/>
                </a:solidFill>
                <a:sym typeface="EB Garamond" charset="0"/>
              </a:rPr>
              <a:t>Mexico 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– Over 30 additional forms and strict application and reporting deadlines. </a:t>
            </a:r>
            <a:endParaRPr lang="en-US" altLang="en-US" sz="2000" b="1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27;p15">
            <a:extLst>
              <a:ext uri="{FF2B5EF4-FFF2-40B4-BE49-F238E27FC236}">
                <a16:creationId xmlns:a16="http://schemas.microsoft.com/office/drawing/2014/main" id="{BACB17C4-171E-82A0-18EE-4B482426E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863" y="1588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EB Garamond" pitchFamily="2" charset="0"/>
              <a:buNone/>
            </a:pP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Coastal State </a:t>
            </a:r>
            <a:b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</a:br>
            <a:r>
              <a:rPr lang="en-US" altLang="en-US" sz="2800" b="1" dirty="0">
                <a:cs typeface="Arial" panose="020B0604020202020204" pitchFamily="34" charset="0"/>
                <a:sym typeface="EB Garamond" pitchFamily="2" charset="0"/>
              </a:rPr>
              <a:t>Requirements</a:t>
            </a:r>
          </a:p>
        </p:txBody>
      </p:sp>
      <p:sp>
        <p:nvSpPr>
          <p:cNvPr id="128" name="Google Shape;128;p15">
            <a:extLst>
              <a:ext uri="{FF2B5EF4-FFF2-40B4-BE49-F238E27FC236}">
                <a16:creationId xmlns:a16="http://schemas.microsoft.com/office/drawing/2014/main" id="{D5FD0714-837A-F104-C1AD-E34E1DBE0F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963" y="566295"/>
            <a:ext cx="8521700" cy="4010909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  <a:sym typeface="EB Garamond" charset="0"/>
              </a:rPr>
              <a:t>St. Kitts and Nevis –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  <a:sym typeface="EB Garamond" charset="0"/>
              </a:rPr>
              <a:t>Requires a separate application in addition to RATS application.</a:t>
            </a: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solidFill>
                <a:schemeClr val="tx1"/>
              </a:solidFill>
              <a:sym typeface="EB Garamond" charset="0"/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en-US" sz="2000" b="1" dirty="0">
                <a:solidFill>
                  <a:schemeClr val="tx1"/>
                </a:solidFill>
                <a:sym typeface="EB Garamond" charset="0"/>
              </a:rPr>
              <a:t>Kiribati – </a:t>
            </a:r>
            <a:r>
              <a:rPr lang="en-US" altLang="en-US" sz="2000" dirty="0">
                <a:solidFill>
                  <a:schemeClr val="tx1"/>
                </a:solidFill>
                <a:sym typeface="EB Garamond" charset="0"/>
              </a:rPr>
              <a:t>Fees due at time of application, additional application form required.</a:t>
            </a: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  <a:sym typeface="EB Garamond" charset="0"/>
              </a:rPr>
              <a:t>Japan –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  <a:sym typeface="EB Garamond" charset="0"/>
              </a:rPr>
              <a:t>Increase in requirements.  Now passports, crew lists, and detailed information and cruise tracks are required. Very strict 6-month processing deadline.</a:t>
            </a: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en-US" sz="2000" b="1" dirty="0">
                <a:solidFill>
                  <a:prstClr val="black"/>
                </a:solidFill>
              </a:rPr>
              <a:t>UK (all territories) – </a:t>
            </a:r>
            <a:r>
              <a:rPr lang="en-US" altLang="en-US" sz="2000" dirty="0">
                <a:solidFill>
                  <a:prstClr val="black"/>
                </a:solidFill>
              </a:rPr>
              <a:t>Now requiring applications to be submitted 6.5 months in advance and have outstanding reports submitted.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marL="3429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0" indent="0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  <a:sym typeface="EB Garamond" charset="0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71;p20">
            <a:extLst>
              <a:ext uri="{FF2B5EF4-FFF2-40B4-BE49-F238E27FC236}">
                <a16:creationId xmlns:a16="http://schemas.microsoft.com/office/drawing/2014/main" id="{E4CC1B64-C088-DE94-21A9-61740E23BD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113" y="1385888"/>
            <a:ext cx="4044950" cy="1482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EB Garamond" pitchFamily="2" charset="0"/>
              <a:buNone/>
            </a:pPr>
            <a:r>
              <a:rPr lang="en-US" altLang="en-US" b="1">
                <a:cs typeface="Arial" panose="020B0604020202020204" pitchFamily="34" charset="0"/>
                <a:sym typeface="EB Garamond" pitchFamily="2" charset="0"/>
              </a:rPr>
              <a:t>Helpful Tips</a:t>
            </a:r>
          </a:p>
        </p:txBody>
      </p:sp>
      <p:sp>
        <p:nvSpPr>
          <p:cNvPr id="172" name="Google Shape;172;p20">
            <a:extLst>
              <a:ext uri="{FF2B5EF4-FFF2-40B4-BE49-F238E27FC236}">
                <a16:creationId xmlns:a16="http://schemas.microsoft.com/office/drawing/2014/main" id="{E92E4B43-8607-37FE-8695-B509BD5B3C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89463" y="808038"/>
            <a:ext cx="4554537" cy="369570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SUBMIT EARLY!!!!!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Talk to others for lessons learned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Build in time buffer (~1 week either end)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No maritime boundaries on cruise track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SUBMIT EARLY (7 months)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Sell your science-benefits (lay audience)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Outreach/engagement/public diplomacy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Engage local scientists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Follow up regularly on status of request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Timely submission of prelim report, final report, data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/>
              <a:t>Did we say submit early?</a:t>
            </a:r>
          </a:p>
          <a:p>
            <a:pPr>
              <a:buFont typeface="Wingdings 2" pitchFamily="2" charset="2"/>
              <a:buChar char="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795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2D288-736D-A94D-9B64-89C58586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082675"/>
            <a:ext cx="40449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9D0D92-72D8-BD46-8F7F-16AFB601ED82}"/>
              </a:ext>
            </a:extLst>
          </p:cNvPr>
          <p:cNvSpPr/>
          <p:nvPr/>
        </p:nvSpPr>
        <p:spPr>
          <a:xfrm>
            <a:off x="7938" y="346075"/>
            <a:ext cx="8455025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97">
              <a:defRPr/>
            </a:pPr>
            <a:r>
              <a:rPr lang="en-US" sz="3500" b="1">
                <a:solidFill>
                  <a:schemeClr val="bg1"/>
                </a:solidFill>
                <a:latin typeface="+mj-lt"/>
              </a:rPr>
              <a:t>Outstanding Reports</a:t>
            </a:r>
          </a:p>
        </p:txBody>
      </p:sp>
      <p:sp>
        <p:nvSpPr>
          <p:cNvPr id="39939" name="TextBox 8">
            <a:extLst>
              <a:ext uri="{FF2B5EF4-FFF2-40B4-BE49-F238E27FC236}">
                <a16:creationId xmlns:a16="http://schemas.microsoft.com/office/drawing/2014/main" id="{659621E3-F3F6-BA49-9C19-C9B697DA10EC}"/>
              </a:ext>
            </a:extLst>
          </p:cNvPr>
          <p:cNvSpPr txBox="1">
            <a:spLocks noChangeArrowheads="1"/>
          </p:cNvSpPr>
          <p:nvPr/>
        </p:nvSpPr>
        <p:spPr bwMode="auto">
          <a:xfrm rot="-944515">
            <a:off x="5119688" y="1184275"/>
            <a:ext cx="157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MISSING</a:t>
            </a:r>
          </a:p>
        </p:txBody>
      </p:sp>
      <p:sp>
        <p:nvSpPr>
          <p:cNvPr id="39940" name="TextBox 9">
            <a:extLst>
              <a:ext uri="{FF2B5EF4-FFF2-40B4-BE49-F238E27FC236}">
                <a16:creationId xmlns:a16="http://schemas.microsoft.com/office/drawing/2014/main" id="{B3183CEE-43A9-0049-A2E3-65E922E4E8F7}"/>
              </a:ext>
            </a:extLst>
          </p:cNvPr>
          <p:cNvSpPr txBox="1">
            <a:spLocks noChangeArrowheads="1"/>
          </p:cNvSpPr>
          <p:nvPr/>
        </p:nvSpPr>
        <p:spPr bwMode="auto">
          <a:xfrm rot="1127273">
            <a:off x="7845425" y="1309688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MISSING</a:t>
            </a:r>
          </a:p>
        </p:txBody>
      </p:sp>
      <p:sp>
        <p:nvSpPr>
          <p:cNvPr id="39941" name="TextBox 10">
            <a:extLst>
              <a:ext uri="{FF2B5EF4-FFF2-40B4-BE49-F238E27FC236}">
                <a16:creationId xmlns:a16="http://schemas.microsoft.com/office/drawing/2014/main" id="{9CD61805-97A3-EB41-B239-C226EBB9C3A8}"/>
              </a:ext>
            </a:extLst>
          </p:cNvPr>
          <p:cNvSpPr txBox="1">
            <a:spLocks noChangeArrowheads="1"/>
          </p:cNvSpPr>
          <p:nvPr/>
        </p:nvSpPr>
        <p:spPr bwMode="auto">
          <a:xfrm rot="-484288">
            <a:off x="7847013" y="4162425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MISSING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3D124-B10C-B346-9A00-7C5DF3C089B9}"/>
              </a:ext>
            </a:extLst>
          </p:cNvPr>
          <p:cNvSpPr txBox="1"/>
          <p:nvPr/>
        </p:nvSpPr>
        <p:spPr>
          <a:xfrm>
            <a:off x="300038" y="1276350"/>
            <a:ext cx="4799012" cy="397031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+mn-lt"/>
              </a:rPr>
              <a:t>State has ramped up efforts to improve reporting of foreign scientists who have conducted MSR in U.S. waters, and U.S. scientists who have conducted MSR in foreign waters.</a:t>
            </a:r>
          </a:p>
          <a:p>
            <a:pPr marL="213995" indent="-213995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+mn-lt"/>
                <a:cs typeface="Arial"/>
              </a:rPr>
              <a:t>In total, we estimate ~ 580</a:t>
            </a:r>
            <a:r>
              <a:rPr lang="en-US" sz="1800" b="1">
                <a:latin typeface="+mn-lt"/>
                <a:cs typeface="Arial"/>
              </a:rPr>
              <a:t>+</a:t>
            </a:r>
            <a:r>
              <a:rPr lang="en-US" sz="1800">
                <a:latin typeface="+mn-lt"/>
                <a:cs typeface="Arial"/>
              </a:rPr>
              <a:t> prelim/final reports outstanding for all scientists in RATS.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+mn-lt"/>
              </a:rPr>
              <a:t>Instructions for reports/data submission can be found in scientists’ consent letters/authorizations.</a:t>
            </a:r>
          </a:p>
          <a:p>
            <a:pPr marL="213995" indent="-213995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+mn-lt"/>
                <a:cs typeface="Arial"/>
              </a:rPr>
              <a:t>Coastal States have the right to withhold consent from </a:t>
            </a:r>
            <a:r>
              <a:rPr lang="en-US" sz="1800" b="1" u="sng">
                <a:latin typeface="+mn-lt"/>
                <a:cs typeface="Arial"/>
              </a:rPr>
              <a:t>any</a:t>
            </a:r>
            <a:r>
              <a:rPr lang="en-US" sz="1800">
                <a:latin typeface="+mn-lt"/>
                <a:cs typeface="Arial"/>
              </a:rPr>
              <a:t> scientist on the basis of late reports. Please do your part and submit reports on time.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80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61491B1-4883-1EF7-68FB-F4BC5218F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9013" y="149225"/>
            <a:ext cx="8520112" cy="571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DB782C8-388C-6EDB-7A48-4DABBD3D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1300163"/>
            <a:ext cx="5534025" cy="3694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latin typeface="+mj-lt"/>
              </a:rPr>
              <a:t>U.S. MSR Policy General: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en-US" altLang="en-US" sz="2000" u="sng" dirty="0">
                <a:latin typeface="+mj-lt"/>
                <a:hlinkClick r:id="rId3"/>
              </a:rPr>
              <a:t>https://www.state.gov/marine-scientific-research/</a:t>
            </a:r>
            <a:endParaRPr lang="en-US" altLang="en-US" sz="2000" u="sng" dirty="0">
              <a:latin typeface="+mj-lt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en-US" altLang="en-US" sz="2000" dirty="0">
                <a:latin typeface="+mj-lt"/>
              </a:rPr>
              <a:t> </a:t>
            </a: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latin typeface="+mj-lt"/>
              </a:rPr>
              <a:t>About the Research Application Tracking System (RATS):</a:t>
            </a: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2000" u="sng" dirty="0">
                <a:latin typeface="+mj-lt"/>
                <a:hlinkClick r:id="rId4"/>
              </a:rPr>
              <a:t>https://www.state.gov/research-application-tracking-system/</a:t>
            </a:r>
            <a:endParaRPr lang="en-US" altLang="en-US" sz="2000" u="sng" dirty="0">
              <a:latin typeface="+mj-lt"/>
            </a:endParaRP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endParaRPr lang="en-US" altLang="en-US" sz="2000" dirty="0">
              <a:latin typeface="+mj-lt"/>
            </a:endParaRP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latin typeface="+mj-lt"/>
              </a:rPr>
              <a:t>**Documentation Required by Coastal State**</a:t>
            </a:r>
            <a:r>
              <a:rPr lang="en-US" altLang="en-US" sz="2000" dirty="0">
                <a:latin typeface="+mj-lt"/>
              </a:rPr>
              <a:t>:</a:t>
            </a: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r>
              <a:rPr lang="en-US" altLang="en-US" sz="2000" u="sng" dirty="0">
                <a:latin typeface="+mj-lt"/>
                <a:hlinkClick r:id="rId5"/>
              </a:rPr>
              <a:t>https://www.state.gov/guidance-on-supporting-documentation/</a:t>
            </a:r>
            <a:endParaRPr lang="en-US" altLang="en-US" sz="2000" u="sng" dirty="0">
              <a:latin typeface="+mj-lt"/>
            </a:endParaRPr>
          </a:p>
          <a:p>
            <a:pPr algn="ctr" eaLnBrk="1" hangingPunct="1">
              <a:buClrTx/>
              <a:buFont typeface="Wingdings 2" panose="05020102010507070707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16;p13">
            <a:extLst>
              <a:ext uri="{FF2B5EF4-FFF2-40B4-BE49-F238E27FC236}">
                <a16:creationId xmlns:a16="http://schemas.microsoft.com/office/drawing/2014/main" id="{1A10A528-5F51-D32F-C035-60FCA9D423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52400" y="1376363"/>
            <a:ext cx="9220200" cy="5921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EB Garamond" pitchFamily="2" charset="0"/>
              <a:buNone/>
            </a:pPr>
            <a:r>
              <a:rPr lang="en-US" altLang="en-US" sz="6000" b="1">
                <a:cs typeface="Arial" panose="020B0604020202020204" pitchFamily="34" charset="0"/>
                <a:sym typeface="EB Garamond" pitchFamily="2" charset="0"/>
              </a:rPr>
              <a:t>Thank you!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B0525F60-DB5B-AA53-AFE8-FB8E2CB8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060575"/>
            <a:ext cx="12588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Google Shape;117;p13">
            <a:extLst>
              <a:ext uri="{FF2B5EF4-FFF2-40B4-BE49-F238E27FC236}">
                <a16:creationId xmlns:a16="http://schemas.microsoft.com/office/drawing/2014/main" id="{CD9DD83B-FBAE-AA42-FFD3-609BF03BB1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2088" y="3232150"/>
            <a:ext cx="8521700" cy="779463"/>
          </a:xfrm>
        </p:spPr>
        <p:txBody>
          <a:bodyPr/>
          <a:lstStyle/>
          <a:p>
            <a:pPr eaLnBrk="1" fontAlgn="auto" hangingPunct="1">
              <a:buClr>
                <a:schemeClr val="accent3"/>
              </a:buClr>
              <a:defRPr/>
            </a:pPr>
            <a:r>
              <a:rPr lang="en-US" altLang="en-US" sz="5400" b="1" dirty="0"/>
              <a:t>MarineScience@state.gov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646315143887269335819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32" y="1271111"/>
            <a:ext cx="199072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 txBox="1">
            <a:spLocks noGrp="1"/>
          </p:cNvSpPr>
          <p:nvPr>
            <p:ph type="title"/>
          </p:nvPr>
        </p:nvSpPr>
        <p:spPr>
          <a:xfrm>
            <a:off x="395288" y="349250"/>
            <a:ext cx="8520112" cy="5730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cs typeface="Arial" panose="020B0604020202020204" pitchFamily="34" charset="0"/>
              </a:rPr>
              <a:t>Your DoS MSR Team</a:t>
            </a:r>
          </a:p>
        </p:txBody>
      </p:sp>
      <p:pic>
        <p:nvPicPr>
          <p:cNvPr id="43012" name="Picture 4" descr="458858352919203824473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02" y="1287305"/>
            <a:ext cx="2017609" cy="27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2" y="1166401"/>
            <a:ext cx="2069343" cy="306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231383" y="4227003"/>
            <a:ext cx="1943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Apple Chancery" pitchFamily="66" charset="-79"/>
                <a:cs typeface="Apple Chancery" pitchFamily="66" charset="-79"/>
              </a:rPr>
              <a:t>Elizabeth </a:t>
            </a:r>
            <a:r>
              <a:rPr lang="en-US" altLang="en-US" sz="1600" err="1">
                <a:solidFill>
                  <a:srgbClr val="002060"/>
                </a:solidFill>
                <a:latin typeface="Apple Chancery" pitchFamily="66" charset="-79"/>
                <a:cs typeface="Apple Chancery" pitchFamily="66" charset="-79"/>
              </a:rPr>
              <a:t>Buendia</a:t>
            </a:r>
            <a:endParaRPr lang="en-US" altLang="en-US" sz="1600">
              <a:solidFill>
                <a:srgbClr val="002060"/>
              </a:solidFill>
              <a:latin typeface="Apple Chancery" pitchFamily="66" charset="-79"/>
              <a:cs typeface="Apple Chancery" pitchFamily="66" charset="-79"/>
            </a:endParaRP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3323689" y="4227766"/>
            <a:ext cx="1792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Apple Chancery" pitchFamily="66" charset="-79"/>
                <a:cs typeface="Apple Chancery" pitchFamily="66" charset="-79"/>
              </a:rPr>
              <a:t>Amanda Williams</a:t>
            </a:r>
          </a:p>
        </p:txBody>
      </p:sp>
      <p:sp>
        <p:nvSpPr>
          <p:cNvPr id="43017" name="TextBox 11"/>
          <p:cNvSpPr txBox="1">
            <a:spLocks noChangeArrowheads="1"/>
          </p:cNvSpPr>
          <p:nvPr/>
        </p:nvSpPr>
        <p:spPr bwMode="auto">
          <a:xfrm>
            <a:off x="5377362" y="4122261"/>
            <a:ext cx="1792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Apple Chancery" pitchFamily="66" charset="-79"/>
                <a:cs typeface="Apple Chancery" pitchFamily="66" charset="-79"/>
              </a:rPr>
              <a:t>Gabriella David</a:t>
            </a:r>
          </a:p>
        </p:txBody>
      </p:sp>
      <p:sp>
        <p:nvSpPr>
          <p:cNvPr id="43018" name="TextBox 12"/>
          <p:cNvSpPr txBox="1">
            <a:spLocks noChangeArrowheads="1"/>
          </p:cNvSpPr>
          <p:nvPr/>
        </p:nvSpPr>
        <p:spPr bwMode="auto">
          <a:xfrm>
            <a:off x="7410519" y="4301172"/>
            <a:ext cx="13283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Apple Chancery" pitchFamily="66" charset="-79"/>
                <a:cs typeface="Apple Chancery" pitchFamily="66" charset="-79"/>
              </a:rPr>
              <a:t>Allison Reed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AC95244-E118-445E-9197-19E6122D2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68" y="1276703"/>
            <a:ext cx="1953896" cy="295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939AC-9FAE-4FB3-B7BA-A2010F8D4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213" y="1166401"/>
            <a:ext cx="932413" cy="3230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66BFE6-77F5-4E20-8745-0B7E55F7E9AE}"/>
              </a:ext>
            </a:extLst>
          </p:cNvPr>
          <p:cNvSpPr txBox="1"/>
          <p:nvPr/>
        </p:nvSpPr>
        <p:spPr>
          <a:xfrm>
            <a:off x="1669747" y="4462795"/>
            <a:ext cx="206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5">
                    <a:lumMod val="75000"/>
                  </a:schemeClr>
                </a:solidFill>
                <a:cs typeface="Apple Chancery"/>
              </a:rPr>
              <a:t>Suzanne Archuleta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27;p15">
            <a:extLst>
              <a:ext uri="{FF2B5EF4-FFF2-40B4-BE49-F238E27FC236}">
                <a16:creationId xmlns:a16="http://schemas.microsoft.com/office/drawing/2014/main" id="{32222953-660A-DCB7-0782-B4BF136BB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8525" y="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  <a:t>Quick Refresher:</a:t>
            </a:r>
            <a:b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</a:br>
            <a: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  <a:t> MSR and LOSC</a:t>
            </a:r>
            <a:br>
              <a:rPr lang="en-US" altLang="en-US" sz="2800" b="1">
                <a:latin typeface="EB Garamond" pitchFamily="2" charset="0"/>
                <a:cs typeface="Arial" panose="020B0604020202020204" pitchFamily="34" charset="0"/>
                <a:sym typeface="EB Garamond" pitchFamily="2" charset="0"/>
              </a:rPr>
            </a:br>
            <a:endParaRPr lang="en-US" altLang="en-US" sz="2800" b="1">
              <a:latin typeface="EB Garamond" pitchFamily="2" charset="0"/>
              <a:cs typeface="Arial" panose="020B0604020202020204" pitchFamily="34" charset="0"/>
              <a:sym typeface="EB Garamon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4A8F1-5032-C34B-FA0F-64EC87F3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152525"/>
            <a:ext cx="8521700" cy="3268663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latin typeface="+mj-lt"/>
              </a:rPr>
              <a:t>1982 Law of the Sea Convention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</a:rPr>
              <a:t>Article 238: right to conduct MSR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</a:rPr>
              <a:t>Article 245: coastal state jurisdiction over MSR conducted within territorial seas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</a:rPr>
              <a:t>Article 246: coastal state jurisdiction over MSR conducted within EEZ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>
                <a:latin typeface="+mj-lt"/>
              </a:rPr>
              <a:t>Article 250: </a:t>
            </a:r>
            <a:r>
              <a:rPr lang="en-US" altLang="en-US" sz="2400" u="sng" dirty="0">
                <a:latin typeface="+mj-lt"/>
              </a:rPr>
              <a:t>communications concerning MSR projects shall be made through appropriate official channels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1D59E28-E9B7-0D8C-C2C7-15C965DC1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149225"/>
            <a:ext cx="8521700" cy="5730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cs typeface="Arial" panose="020B0604020202020204" pitchFamily="34" charset="0"/>
              </a:rPr>
              <a:t>Presidential Proclamation </a:t>
            </a:r>
            <a:br>
              <a:rPr lang="en-US" altLang="en-US" sz="2800" b="1">
                <a:cs typeface="Arial" panose="020B0604020202020204" pitchFamily="34" charset="0"/>
              </a:rPr>
            </a:br>
            <a:r>
              <a:rPr lang="en-US" altLang="en-US" sz="2800" b="1">
                <a:cs typeface="Arial" panose="020B0604020202020204" pitchFamily="34" charset="0"/>
              </a:rPr>
              <a:t>on MSR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F5C2C-4CAF-0C6F-DDCF-8B655C88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1600" y="1152525"/>
            <a:ext cx="9144000" cy="38417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Policy updated via Presidential Proclamation No. 10071 signed September 9, 2020:</a:t>
            </a:r>
          </a:p>
          <a:p>
            <a:pPr lvl="1">
              <a:defRPr/>
            </a:pPr>
            <a:r>
              <a:rPr lang="en-US" sz="2400" dirty="0">
                <a:latin typeface="+mn-lt"/>
              </a:rPr>
              <a:t>Applies only to foreign scientists wishing to conduct MSR in the U.S. </a:t>
            </a:r>
          </a:p>
          <a:p>
            <a:pPr lvl="1">
              <a:defRPr/>
            </a:pPr>
            <a:r>
              <a:rPr lang="en-US" sz="2400" dirty="0">
                <a:latin typeface="+mn-lt"/>
              </a:rPr>
              <a:t>Advance consent in all instances consistent with international law</a:t>
            </a:r>
          </a:p>
          <a:p>
            <a:pPr lvl="1">
              <a:defRPr/>
            </a:pPr>
            <a:r>
              <a:rPr lang="en-US" sz="2400" dirty="0">
                <a:latin typeface="+mn-lt"/>
              </a:rPr>
              <a:t>In the U.S. EEZ and on the continental shelf (was always required in the territorial sea)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27;p15">
            <a:extLst>
              <a:ext uri="{FF2B5EF4-FFF2-40B4-BE49-F238E27FC236}">
                <a16:creationId xmlns:a16="http://schemas.microsoft.com/office/drawing/2014/main" id="{859FBC16-2320-00DC-167B-BEB1C5028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2513" y="1588"/>
            <a:ext cx="8709025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  <a:t>MSR Consent: </a:t>
            </a:r>
            <a:b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</a:br>
            <a:r>
              <a:rPr lang="en-US" altLang="en-US" sz="2800" b="1">
                <a:cs typeface="Arial" panose="020B0604020202020204" pitchFamily="34" charset="0"/>
                <a:sym typeface="EB Garamond" pitchFamily="2" charset="0"/>
              </a:rPr>
              <a:t>It’s complicated…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30A1C4D-1347-0796-A7AF-DC0D9D0D26F1}"/>
              </a:ext>
            </a:extLst>
          </p:cNvPr>
          <p:cNvSpPr txBox="1">
            <a:spLocks/>
          </p:cNvSpPr>
          <p:nvPr/>
        </p:nvSpPr>
        <p:spPr bwMode="auto">
          <a:xfrm>
            <a:off x="312738" y="1044575"/>
            <a:ext cx="7539037" cy="3054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9763" indent="-2460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indent="-2460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187450" indent="-2095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462088" indent="-2095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919288" indent="-2095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376488" indent="-2095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833688" indent="-2095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290888" indent="-2095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dirty="0">
                <a:latin typeface="+mj-lt"/>
              </a:rPr>
              <a:t>Optics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dirty="0">
                <a:latin typeface="+mj-lt"/>
              </a:rPr>
              <a:t>Geopolitics (maritime boundaries)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dirty="0">
                <a:latin typeface="+mj-lt"/>
              </a:rPr>
              <a:t>Cannot rely solely on past practice- relationships and situations evolve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/>
              <a:t>Diplomatic consent may be cumbersome, but it is necessary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/>
              <a:t>Diplomatic consent is never guaranteed</a:t>
            </a:r>
            <a:endParaRPr lang="en-US" altLang="en-US" sz="2600" dirty="0">
              <a:latin typeface="+mj-lt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b="1" dirty="0">
                <a:latin typeface="+mj-lt"/>
              </a:rPr>
              <a:t>We are involved for all of these reasons</a:t>
            </a:r>
            <a:endParaRPr lang="en-US" alt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FF76AA3-7585-C595-02CB-FFD9D4AC1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44500"/>
            <a:ext cx="8520113" cy="5730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cs typeface="Arial" panose="020B0604020202020204" pitchFamily="34" charset="0"/>
              </a:rPr>
              <a:t>Who Requests MSR Consent?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635C9182-AA96-7BDF-A11F-3A529EB9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174750"/>
            <a:ext cx="4479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0FDF6A7A-1362-8E52-807E-3B5D76B1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08088"/>
            <a:ext cx="4572000" cy="274536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marL="273050" indent="-2730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39763" indent="-2460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Most Coastal States</a:t>
            </a:r>
          </a:p>
          <a:p>
            <a:pPr marL="639445" lvl="1" indent="-245745" eaLnBrk="1" hangingPunct="1">
              <a:spcBef>
                <a:spcPct val="200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en-US" altLang="en-US" sz="2200" dirty="0">
                <a:latin typeface="+mj-lt"/>
                <a:ea typeface="MS PGothic" panose="020B0600070205080204" pitchFamily="34" charset="-128"/>
              </a:rPr>
              <a:t>Flag State of Vessel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United States</a:t>
            </a:r>
          </a:p>
          <a:p>
            <a:pPr marL="639445" lvl="1" indent="-245745" eaLnBrk="1" hangingPunct="1">
              <a:spcBef>
                <a:spcPct val="20000"/>
              </a:spcBef>
              <a:buClr>
                <a:srgbClr val="0F6FC6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en-US" altLang="en-US" sz="2200" dirty="0">
                <a:latin typeface="+mj-lt"/>
                <a:ea typeface="MS PGothic"/>
                <a:cs typeface="Arial"/>
              </a:rPr>
              <a:t>Nationality of Chief Scientist</a:t>
            </a:r>
            <a:endParaRPr lang="en-US" altLang="en-US" sz="2200" dirty="0">
              <a:latin typeface="+mj-lt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200" dirty="0">
              <a:latin typeface="+mj-lt"/>
              <a:ea typeface="MS PGothic" panose="020B0600070205080204" pitchFamily="34" charset="-128"/>
            </a:endParaRPr>
          </a:p>
          <a:p>
            <a:pPr marL="0" indent="0"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D9CDF13-2AF7-89B2-2977-CB367D1B2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613" y="300038"/>
            <a:ext cx="8521700" cy="5730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cs typeface="Arial" panose="020B0604020202020204" pitchFamily="34" charset="0"/>
              </a:rPr>
              <a:t>New RATS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370E8-7248-776E-90A2-1F2ADB3FD261}"/>
              </a:ext>
            </a:extLst>
          </p:cNvPr>
          <p:cNvSpPr txBox="1"/>
          <p:nvPr/>
        </p:nvSpPr>
        <p:spPr>
          <a:xfrm>
            <a:off x="0" y="1082675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Designed on a Microsoft O365 cloud-based platform.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Several new features: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Online submission for new account requests,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Extra security (multi-factor authentication),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Automatic task reminders, 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Better search capabilities.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Please let us know if you would like to schedule a training!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Arial"/>
                <a:cs typeface="Arial"/>
              </a:rPr>
              <a:t>RATS Portal: </a:t>
            </a:r>
            <a:r>
              <a:rPr lang="en-US" sz="1800" dirty="0">
                <a:latin typeface="+mn-lt"/>
                <a:ea typeface="Arial"/>
                <a:cs typeface="Arial"/>
                <a:hlinkClick r:id="rId2"/>
              </a:rPr>
              <a:t>https://ratsportal.state.gov/</a:t>
            </a:r>
            <a:r>
              <a:rPr lang="en-US" sz="1800" dirty="0">
                <a:latin typeface="+mn-lt"/>
                <a:ea typeface="Arial"/>
                <a:cs typeface="Arial"/>
              </a:rPr>
              <a:t> </a:t>
            </a:r>
            <a:endParaRPr lang="en-US" sz="2000" dirty="0">
              <a:latin typeface="+mn-lt"/>
              <a:ea typeface="Arial"/>
              <a:cs typeface="Arial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EBC6BD15-D2F8-7AF4-C5EE-C6543A56E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082675"/>
            <a:ext cx="48307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42C34D1-B0D1-788B-1E98-720D54F8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419475"/>
            <a:ext cx="40560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5DCCF4-F6B1-3148-9649-41F66D587E03}"/>
              </a:ext>
            </a:extLst>
          </p:cNvPr>
          <p:cNvSpPr/>
          <p:nvPr/>
        </p:nvSpPr>
        <p:spPr>
          <a:xfrm>
            <a:off x="703263" y="1974850"/>
            <a:ext cx="77374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kern="0" dirty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U.S. Scientists in Foreign Waters</a:t>
            </a:r>
            <a:endParaRPr lang="en-US" sz="18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AFC3F5B-DA70-7DBF-93F8-A9D9D7AC0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88" y="179388"/>
            <a:ext cx="8520112" cy="5730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cs typeface="Arial" panose="020B0604020202020204" pitchFamily="34" charset="0"/>
              </a:rPr>
              <a:t>Process to Request MSR Consent</a:t>
            </a:r>
            <a:br>
              <a:rPr lang="en-US" altLang="en-US" sz="2400">
                <a:cs typeface="Arial" panose="020B0604020202020204" pitchFamily="34" charset="0"/>
              </a:rPr>
            </a:br>
            <a:r>
              <a:rPr lang="en-US" altLang="en-US" sz="2400">
                <a:cs typeface="Arial" panose="020B0604020202020204" pitchFamily="34" charset="0"/>
              </a:rPr>
              <a:t> for U.S. citizens in Foreign Waters</a:t>
            </a:r>
          </a:p>
        </p:txBody>
      </p:sp>
      <p:pic>
        <p:nvPicPr>
          <p:cNvPr id="19459" name="Picture 86">
            <a:extLst>
              <a:ext uri="{FF2B5EF4-FFF2-40B4-BE49-F238E27FC236}">
                <a16:creationId xmlns:a16="http://schemas.microsoft.com/office/drawing/2014/main" id="{C12FFD61-2CED-F71A-9332-1D3075A35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935038"/>
            <a:ext cx="9066212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12121"/>
      </a:dk1>
      <a:lt1>
        <a:srgbClr val="FFFFFF"/>
      </a:lt1>
      <a:dk2>
        <a:srgbClr val="0A2240"/>
      </a:dk2>
      <a:lt2>
        <a:srgbClr val="F4F5F6"/>
      </a:lt2>
      <a:accent1>
        <a:srgbClr val="00833E"/>
      </a:accent1>
      <a:accent2>
        <a:srgbClr val="0A2240"/>
      </a:accent2>
      <a:accent3>
        <a:srgbClr val="4AA564"/>
      </a:accent3>
      <a:accent4>
        <a:srgbClr val="0071BC"/>
      </a:accent4>
      <a:accent5>
        <a:srgbClr val="002D74"/>
      </a:accent5>
      <a:accent6>
        <a:srgbClr val="D01319"/>
      </a:accent6>
      <a:hlink>
        <a:srgbClr val="0071BC"/>
      </a:hlink>
      <a:folHlink>
        <a:srgbClr val="0097A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212121"/>
    </a:dk1>
    <a:lt1>
      <a:srgbClr val="FFFFFF"/>
    </a:lt1>
    <a:dk2>
      <a:srgbClr val="0A2240"/>
    </a:dk2>
    <a:lt2>
      <a:srgbClr val="F4F5F6"/>
    </a:lt2>
    <a:accent1>
      <a:srgbClr val="00833E"/>
    </a:accent1>
    <a:accent2>
      <a:srgbClr val="0A2240"/>
    </a:accent2>
    <a:accent3>
      <a:srgbClr val="4AA564"/>
    </a:accent3>
    <a:accent4>
      <a:srgbClr val="0071BC"/>
    </a:accent4>
    <a:accent5>
      <a:srgbClr val="002D74"/>
    </a:accent5>
    <a:accent6>
      <a:srgbClr val="D01319"/>
    </a:accent6>
    <a:hlink>
      <a:srgbClr val="0071BC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1052</Words>
  <Application>Microsoft Office PowerPoint</Application>
  <PresentationFormat>On-screen Show (16:9)</PresentationFormat>
  <Paragraphs>127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Apple Chancery</vt:lpstr>
      <vt:lpstr>Arial</vt:lpstr>
      <vt:lpstr>Calibri</vt:lpstr>
      <vt:lpstr>Constantia</vt:lpstr>
      <vt:lpstr>EB Garamond</vt:lpstr>
      <vt:lpstr>Garamond</vt:lpstr>
      <vt:lpstr>Wingdings 2</vt:lpstr>
      <vt:lpstr>Simple Light</vt:lpstr>
      <vt:lpstr>Update on Marine Scientific Research (MSR) Diplomatic Consent </vt:lpstr>
      <vt:lpstr>Your DoS MSR Team</vt:lpstr>
      <vt:lpstr>Quick Refresher:  MSR and LOSC </vt:lpstr>
      <vt:lpstr>Presidential Proclamation  on MSR</vt:lpstr>
      <vt:lpstr>MSR Consent:  It’s complicated…</vt:lpstr>
      <vt:lpstr>Who Requests MSR Consent?</vt:lpstr>
      <vt:lpstr>New RATS Portal</vt:lpstr>
      <vt:lpstr>PowerPoint Presentation</vt:lpstr>
      <vt:lpstr>Process to Request MSR Consent  for U.S. citizens in Foreign Waters</vt:lpstr>
      <vt:lpstr>Trends/Challenges</vt:lpstr>
      <vt:lpstr>More Trends…</vt:lpstr>
      <vt:lpstr>Coastal State  Requirements</vt:lpstr>
      <vt:lpstr>Coastal State  Requirements</vt:lpstr>
      <vt:lpstr>Coastal State  Requirements</vt:lpstr>
      <vt:lpstr>Helpful Tips</vt:lpstr>
      <vt:lpstr>PowerPoint Presentation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OES External  Presentation Template</dc:title>
  <dc:creator>David, Gabriella N</dc:creator>
  <cp:lastModifiedBy>David, Gabriella</cp:lastModifiedBy>
  <cp:revision>86</cp:revision>
  <dcterms:modified xsi:type="dcterms:W3CDTF">2023-05-10T18:03:59Z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2021-10-07T13:52:59Z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6a7b85bc-1cd4-4940-9ddd-5eb2baff01b2</vt:lpwstr>
  </property>
  <property fmtid="{D5CDD505-2E9C-101B-9397-08002B2CF9AE}" pid="8" name="MSIP_Label_1665d9ee-429a-4d5f-97cc-cfb56e044a6e_ContentBits">
    <vt:lpwstr>0</vt:lpwstr>
  </property>
</Properties>
</file>