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97BBC-5B84-8645-BD2A-576DC4D39F67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B7875-EFE6-864E-9CAE-51AE3CE7C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3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F9491-3703-031D-54AC-CBCFC5115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8EB8FC-F0D7-2465-60AA-F5C32C208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6E60A-1F45-D345-5444-6987AA910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2BD00-D6E4-6AE7-DEC0-B5AA3A8E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6307E-981E-5C19-398F-EA071287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7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F4DB-70B3-7E9C-2842-BFD645646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27AF1-BA3D-803D-B2A5-1DB22DD9A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5AE-A5F2-4D44-C513-F1C7A559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A7CC6-B889-37A9-19F0-5B75CDC54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CCE93-518D-5910-8B82-13373BCA3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4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487C5-1F04-174D-F209-2501C4726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24856-CDC8-7637-7867-F6D664669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1FBBE-DB3E-939C-63BA-CC16A39B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0CD06-2161-D3BE-374F-F81BFBAB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3379D-7673-AC8B-9066-90A4AEC0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5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DA7C-C3E2-7EBD-3350-66ED2EFE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25757-F4A8-6611-C2EB-89B02A63A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251A7-7874-DB05-A1B2-F4D6099B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EE7BD-0F60-07DA-B1A9-78DCC3AA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53C0D-BBF9-8ABD-A0F2-196E7886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0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476C-5228-13BE-1301-66E603CAB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42F6D-F8C0-9A9D-AC8D-188E19AB5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EA103-8388-C2DB-827D-C3E4CE002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F722D-2C87-7B99-B86E-83F43D8C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7D435-9389-6F60-93F2-94183403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267A4-5198-1E2E-27C7-D2C47615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C64E-19D4-F9F3-FF9F-6EEB29308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0D599-F8A8-BE95-1991-4C7100BCB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B674F-97D1-53BB-FA51-174DAE08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DCC7B-D06A-162D-00C3-B6A0BF6E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D3FAA-5D4D-761E-1A4E-A422C3E98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8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08E45-0E54-C5DD-42A5-090DE2F55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D069A-8374-D295-7B16-FABD52047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9DB85-1777-0740-3A7A-8A2180616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B69E0-A062-8D58-79A7-57039F6F0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1B032C-9F4F-A90B-CCCB-E517420D7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23C3A1-ED38-1ECC-8EC5-6D3C29EE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589C4-FEC3-2CD3-1C9C-E2DE3EC3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338C38-F9CD-38AD-5ED4-9D821713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9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B989A-3565-0BB9-4593-39CB9E16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E78FCF-CB9D-C180-35BC-E8B9D4A2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678A3-A37D-1BF2-ED5A-603EA2E5A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A6649-A5E5-9F75-B452-FB9F220E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7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84370E-B0B0-7412-5565-62672984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278D15-7E08-A9E8-E3A8-D6264F8F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60FDC-FEF2-16EA-2E3F-8E3697A79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8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D504-4359-A14D-785B-A6FA5FE42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1EEA3-370C-3CCB-16B0-76B27FCBD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5B1EC-54E2-7C93-590F-35A864460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31665-B1C1-CE4C-AB01-663111A4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5A26F-ED5F-AD0F-1373-DBC05CFB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1EC9F-0A77-B0EC-F751-734CBA678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1C8CA-8F40-AB8C-CBA6-E2EB35521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7A12C-61D7-49D1-162F-ABF6E2D02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A1936-2C36-57DE-BCD9-25B141E3D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80BAE-1627-277A-45FF-405C460E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D3500-7093-03D6-F79C-5F9EFD4CA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AC0F-1A55-E4B7-6436-EC8191A6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B7F43-2F39-5B41-3713-2DB04307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FB6E6-1B5E-7E0A-57E5-A6A2B7EFC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34DE3-719E-121B-474D-52C705886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16 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6DBCE-96BE-5C08-3036-E425BFA53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292AC-E39F-CCA0-8DA0-F133A60BD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ADB7F-78D3-AC46-81E9-70A5C177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3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5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5EA071-96DA-F21F-86CF-42C999D95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639" y="1012536"/>
            <a:ext cx="4613300" cy="3163224"/>
          </a:xfrm>
        </p:spPr>
        <p:txBody>
          <a:bodyPr anchor="t">
            <a:normAutofit/>
          </a:bodyPr>
          <a:lstStyle/>
          <a:p>
            <a:pPr algn="l"/>
            <a:r>
              <a:rPr lang="en-US" sz="4800" b="1" dirty="0"/>
              <a:t>UNOLS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F260D-E157-2366-3235-0BDB7C405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638" y="4389120"/>
            <a:ext cx="4408228" cy="1192815"/>
          </a:xfrm>
        </p:spPr>
        <p:txBody>
          <a:bodyPr anchor="b">
            <a:normAutofit/>
          </a:bodyPr>
          <a:lstStyle/>
          <a:p>
            <a:pPr algn="l"/>
            <a:r>
              <a:rPr lang="en-US" b="1" dirty="0"/>
              <a:t>RVOC Meeting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84C1DE-7F9B-EDF3-8BA2-9AB599C3AC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EA1C0C-6BCF-0241-CBCC-898E1221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1120" y="6455664"/>
            <a:ext cx="27432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100" dirty="0">
                <a:solidFill>
                  <a:srgbClr val="FFFFFF"/>
                </a:solidFill>
              </a:rPr>
              <a:t>4 May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FCF3BEE-0121-ED8A-CCAB-64A436E2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90ADB7F-78D3-AC46-81E9-70A5C1778251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1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69D8C-7C1B-96FD-82EA-2E55CC5AD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UNOLS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8278-55E7-39E9-5825-FD721DCB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406"/>
            <a:ext cx="10515600" cy="457755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Meetings:  </a:t>
            </a:r>
            <a:r>
              <a:rPr lang="en-US" sz="2600" dirty="0"/>
              <a:t>most are now hybrid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Council – Portland, ME  4-5 May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/>
              <a:t>DeSSC</a:t>
            </a:r>
            <a:r>
              <a:rPr lang="en-US" dirty="0"/>
              <a:t> – Woods Hole, 10-11 May</a:t>
            </a:r>
          </a:p>
          <a:p>
            <a:pPr lvl="1"/>
            <a:r>
              <a:rPr lang="en-US" dirty="0"/>
              <a:t>RVOC &amp; Safety – Duluth, 16-18 May </a:t>
            </a:r>
          </a:p>
          <a:p>
            <a:pPr lvl="1"/>
            <a:r>
              <a:rPr lang="en-US" dirty="0"/>
              <a:t>FIC (virtual) meetings – dates </a:t>
            </a:r>
            <a:r>
              <a:rPr lang="en-US" dirty="0" err="1"/>
              <a:t>tbd</a:t>
            </a:r>
            <a:endParaRPr lang="en-US" dirty="0"/>
          </a:p>
          <a:p>
            <a:pPr lvl="1"/>
            <a:r>
              <a:rPr lang="en-US" dirty="0"/>
              <a:t>AICC – Alexandria, 19-20 July</a:t>
            </a:r>
          </a:p>
          <a:p>
            <a:pPr lvl="1"/>
            <a:r>
              <a:rPr lang="en-US" dirty="0"/>
              <a:t>RVTEC – Honolulu, 23-27 Oct</a:t>
            </a:r>
          </a:p>
          <a:p>
            <a:pPr lvl="1"/>
            <a:r>
              <a:rPr lang="en-US" dirty="0"/>
              <a:t>Annual &amp; Council – Tempe, AZ  15-16 Nov</a:t>
            </a:r>
          </a:p>
          <a:p>
            <a:r>
              <a:rPr lang="en-US" dirty="0"/>
              <a:t>2024 Ship Scheduling process proceeding towards goal of publishing schedules in September</a:t>
            </a:r>
          </a:p>
          <a:p>
            <a:pPr lvl="1"/>
            <a:r>
              <a:rPr lang="en-US" dirty="0"/>
              <a:t>Still a substantial backlog in cruises from COVID-19, crewing, &amp; mechanical issues.  </a:t>
            </a:r>
          </a:p>
          <a:p>
            <a:pPr lvl="1"/>
            <a:r>
              <a:rPr lang="en-US" dirty="0"/>
              <a:t>NOAA Ship Ron Brown will undergo a mid-life refit in 2024 further increasing the demand</a:t>
            </a:r>
          </a:p>
          <a:p>
            <a:pPr lvl="1"/>
            <a:r>
              <a:rPr lang="en-US" dirty="0"/>
              <a:t>We have also engaged with international r/v schedulers to see where we may help each other out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2BA22-652D-0AEC-FD26-29DEDA55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May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4E59C-F668-913B-CC3E-FDF27959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7C2E52-9DB7-659F-94CF-8310AB8BA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9400" y="456406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5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A48D5-DFEE-952E-B9AB-9DC5F1C5F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Where will the ships be in 2024?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A08F9-EAAB-7766-A158-E3AFC12EA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605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Atlantic</a:t>
            </a:r>
          </a:p>
          <a:p>
            <a:pPr lvl="1"/>
            <a:r>
              <a:rPr lang="en-US" dirty="0"/>
              <a:t>Neil Armstrong (Ocean) – North Atlantic</a:t>
            </a:r>
          </a:p>
          <a:p>
            <a:pPr lvl="1"/>
            <a:r>
              <a:rPr lang="en-US" dirty="0"/>
              <a:t>Roger </a:t>
            </a:r>
            <a:r>
              <a:rPr lang="en-US" dirty="0" err="1"/>
              <a:t>Revelle</a:t>
            </a:r>
            <a:r>
              <a:rPr lang="en-US" dirty="0"/>
              <a:t> (Global) – East Pacific, Gulf of Mx, North Atlantic</a:t>
            </a:r>
          </a:p>
          <a:p>
            <a:pPr lvl="1"/>
            <a:r>
              <a:rPr lang="en-US" dirty="0"/>
              <a:t>Marcus G. </a:t>
            </a:r>
            <a:r>
              <a:rPr lang="en-US" dirty="0" err="1"/>
              <a:t>Langseth</a:t>
            </a:r>
            <a:r>
              <a:rPr lang="en-US" dirty="0"/>
              <a:t> (Global / Seismic) – A16S, Atlantic Basin</a:t>
            </a:r>
          </a:p>
          <a:p>
            <a:pPr lvl="1"/>
            <a:r>
              <a:rPr lang="en-US" dirty="0"/>
              <a:t>Atlantic Explorer (Intermediate) – Bermuda, Florida/Bahamas</a:t>
            </a:r>
          </a:p>
          <a:p>
            <a:r>
              <a:rPr lang="en-US" b="1" dirty="0"/>
              <a:t>Pacific</a:t>
            </a:r>
          </a:p>
          <a:p>
            <a:pPr lvl="1"/>
            <a:r>
              <a:rPr lang="en-US" dirty="0" err="1"/>
              <a:t>Sikuliaq</a:t>
            </a:r>
            <a:r>
              <a:rPr lang="en-US" dirty="0"/>
              <a:t> (Global / ice capable) – Arctic &amp; NE Pacific</a:t>
            </a:r>
          </a:p>
          <a:p>
            <a:pPr lvl="1"/>
            <a:r>
              <a:rPr lang="en-US" dirty="0"/>
              <a:t>Sally Ride (Ocean) – U.S. West Coast</a:t>
            </a:r>
          </a:p>
          <a:p>
            <a:pPr lvl="1"/>
            <a:r>
              <a:rPr lang="en-US" dirty="0"/>
              <a:t>Kilo Moana (Ocean) – Hawaii, Fr. Polynesia, Galapagos</a:t>
            </a:r>
          </a:p>
          <a:p>
            <a:r>
              <a:rPr lang="en-US" b="1" dirty="0"/>
              <a:t>Indian</a:t>
            </a:r>
          </a:p>
          <a:p>
            <a:pPr lvl="1"/>
            <a:r>
              <a:rPr lang="en-US" dirty="0"/>
              <a:t>Thomas G. Thompson (Global) – West Pacific &amp; Indian - I09N followed by I08S in early 2025 (depends on USCG - pending decision reg. ARC01 on USCGC HEALY in 2024), other major projects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624BA8D-F7C4-145B-A3B2-F8E143A7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May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59F3CE-4B3B-249A-32CD-5ADC9E99B5B7}"/>
              </a:ext>
            </a:extLst>
          </p:cNvPr>
          <p:cNvSpPr txBox="1"/>
          <p:nvPr/>
        </p:nvSpPr>
        <p:spPr>
          <a:xfrm>
            <a:off x="2709746" y="6081991"/>
            <a:ext cx="661267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          Tentative Schedule Plans – Schedules Still Being Developed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C815EE-C8BD-40AB-5143-D14560690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5138" y="51435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90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E78-8755-F160-50F3-ADA759BD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More UNOLS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E31E-96C1-8B4C-79BD-5E917A0FD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6"/>
          </a:xfrm>
        </p:spPr>
        <p:txBody>
          <a:bodyPr>
            <a:normAutofit fontScale="92500"/>
          </a:bodyPr>
          <a:lstStyle/>
          <a:p>
            <a:r>
              <a:rPr lang="en-US" dirty="0"/>
              <a:t>R/V Marcus G. </a:t>
            </a:r>
            <a:r>
              <a:rPr lang="en-US" dirty="0" err="1"/>
              <a:t>Langseth</a:t>
            </a:r>
            <a:r>
              <a:rPr lang="en-US" dirty="0"/>
              <a:t> (seismic ship) – 2024 last year of operations?</a:t>
            </a:r>
          </a:p>
          <a:p>
            <a:pPr lvl="1"/>
            <a:r>
              <a:rPr lang="en-US" dirty="0"/>
              <a:t>LDEO to discuss with NSF to determine whether MGL can continue to operated for another two years after completing a regulatory drydock in 2024</a:t>
            </a:r>
          </a:p>
          <a:p>
            <a:pPr lvl="1"/>
            <a:r>
              <a:rPr lang="en-US" dirty="0"/>
              <a:t>More time needed to acquire and refit a ship to support seismic operations and general oceanography</a:t>
            </a:r>
          </a:p>
          <a:p>
            <a:r>
              <a:rPr lang="en-US" dirty="0"/>
              <a:t>Crewing – significant progress.  </a:t>
            </a:r>
          </a:p>
          <a:p>
            <a:pPr lvl="1"/>
            <a:r>
              <a:rPr lang="en-US" dirty="0"/>
              <a:t>Meegan Corcoran will provide an update.</a:t>
            </a:r>
          </a:p>
          <a:p>
            <a:r>
              <a:rPr lang="en-US" dirty="0"/>
              <a:t>MATE Internship Program – has successfully shifted from the previous host, the MATE Center at Monterey Peninsula College to the UNOLS Office.</a:t>
            </a:r>
          </a:p>
          <a:p>
            <a:pPr lvl="1"/>
            <a:r>
              <a:rPr lang="en-US" dirty="0"/>
              <a:t>Maria </a:t>
            </a:r>
            <a:r>
              <a:rPr lang="en-US" dirty="0" err="1"/>
              <a:t>Osiadacz</a:t>
            </a:r>
            <a:r>
              <a:rPr lang="en-US" dirty="0"/>
              <a:t> continues to run the program – now a UW employee</a:t>
            </a:r>
          </a:p>
          <a:p>
            <a:r>
              <a:rPr lang="en-US" dirty="0"/>
              <a:t>UNOLS Office Review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D8038-B403-C6F0-F3D1-FC9D5EAA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May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12D50-B86C-53C3-9C60-ACF61EC2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FD2416-0C80-A14B-EDCC-1D295BCD1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9400" y="456406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E78-8755-F160-50F3-ADA759BD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 Guidance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E31E-96C1-8B4C-79BD-5E917A0FD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Have collected feedback &amp; recommendations for changes to the guidance from:</a:t>
            </a:r>
          </a:p>
          <a:p>
            <a:pPr lvl="1"/>
            <a:r>
              <a:rPr lang="en-US" dirty="0"/>
              <a:t>UNOLS ship operators</a:t>
            </a:r>
          </a:p>
          <a:p>
            <a:pPr lvl="1"/>
            <a:r>
              <a:rPr lang="en-US" dirty="0"/>
              <a:t>GW Medical Faculty Associates</a:t>
            </a:r>
          </a:p>
          <a:p>
            <a:pPr lvl="1"/>
            <a:r>
              <a:rPr lang="en-US" dirty="0"/>
              <a:t>NOAA   </a:t>
            </a:r>
          </a:p>
          <a:p>
            <a:r>
              <a:rPr lang="en-US" dirty="0"/>
              <a:t>Working to develop an update that:</a:t>
            </a:r>
          </a:p>
          <a:p>
            <a:pPr lvl="1"/>
            <a:r>
              <a:rPr lang="en-US" dirty="0"/>
              <a:t>Addresses &amp; is consistent with latest CDC guidelines incl. incorporation of bivalent (“up to date”) boosters.</a:t>
            </a:r>
          </a:p>
          <a:p>
            <a:pPr lvl="2"/>
            <a:r>
              <a:rPr lang="en-US" dirty="0"/>
              <a:t>Latest boosters are deemed up to date because they protect against </a:t>
            </a:r>
            <a:r>
              <a:rPr lang="en-US" b="1" dirty="0"/>
              <a:t>both</a:t>
            </a:r>
            <a:r>
              <a:rPr lang="en-US" dirty="0"/>
              <a:t> the original virus that causes COVID-19 </a:t>
            </a:r>
            <a:r>
              <a:rPr lang="en-US" b="1" dirty="0"/>
              <a:t>and</a:t>
            </a:r>
            <a:r>
              <a:rPr lang="en-US" dirty="0"/>
              <a:t> the Omicron variant BA.4 and BA.5. Two COVID-19 vaccine manufacturers, Pfizer-BioNTech and Moderna, have developed updated COVID-19 vaccines</a:t>
            </a:r>
          </a:p>
          <a:p>
            <a:pPr lvl="1"/>
            <a:r>
              <a:rPr lang="en-US" dirty="0"/>
              <a:t>Give operators the flexibility they need to operate successfully while supporting their needs to maintain appropriate protocols for their operations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D8038-B403-C6F0-F3D1-FC9D5EAA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May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12D50-B86C-53C3-9C60-ACF61EC2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DB7F-78D3-AC46-81E9-70A5C1778251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FD2416-0C80-A14B-EDCC-1D295BCD1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9400" y="456406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9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6466</TotalTime>
  <Words>513</Words>
  <Application>Microsoft Macintosh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UNOLS Update</vt:lpstr>
      <vt:lpstr>UNOLS Update</vt:lpstr>
      <vt:lpstr>Where will the ships be in 2024? </vt:lpstr>
      <vt:lpstr>More UNOLS Updates</vt:lpstr>
      <vt:lpstr>COVID-19 Guidance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 Scheduling 2024</dc:title>
  <dc:creator>Doug Russell</dc:creator>
  <cp:lastModifiedBy>Doug Russell</cp:lastModifiedBy>
  <cp:revision>8</cp:revision>
  <dcterms:created xsi:type="dcterms:W3CDTF">2023-03-15T16:06:08Z</dcterms:created>
  <dcterms:modified xsi:type="dcterms:W3CDTF">2023-05-15T13:46:01Z</dcterms:modified>
</cp:coreProperties>
</file>