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embeddedFontLst>
    <p:embeddedFont>
      <p:font typeface="Avenir" panose="02000503020000020003" pitchFamily="2" charset="0"/>
      <p:regular r:id="rId25"/>
      <p:italic r:id="rId26"/>
    </p:embeddedFont>
    <p:embeddedFont>
      <p:font typeface="Belleza" pitchFamily="2" charset="77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Lato" panose="020F0502020204030203" pitchFamily="34" charset="0"/>
      <p:regular r:id="rId32"/>
      <p:bold r:id="rId33"/>
      <p:italic r:id="rId34"/>
      <p:boldItalic r:id="rId35"/>
    </p:embeddedFont>
    <p:embeddedFont>
      <p:font typeface="Montserrat Light" panose="020F0302020204030204" pitchFamily="34" charset="0"/>
      <p:regular r:id="rId36"/>
      <p:bold r:id="rId37"/>
      <p:italic r:id="rId38"/>
      <p:boldItalic r:id="rId39"/>
    </p:embeddedFont>
    <p:embeddedFont>
      <p:font typeface="Poppins Medium" panose="020B0604020202020204" pitchFamily="34" charset="0"/>
      <p:regular r:id="rId40"/>
      <p: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03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4"/>
  </p:normalViewPr>
  <p:slideViewPr>
    <p:cSldViewPr snapToGrid="0">
      <p:cViewPr varScale="1">
        <p:scale>
          <a:sx n="145" d="100"/>
          <a:sy n="145" d="100"/>
        </p:scale>
        <p:origin x="680" y="176"/>
      </p:cViewPr>
      <p:guideLst>
        <p:guide orient="horz" pos="1620"/>
        <p:guide pos="2880"/>
        <p:guide orient="horz" pos="4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7faa0404df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7faa0404df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 behalf of the organizing committee and SZ4D steering committee, welcome to community meeting to everyone online and everyone here in person in Houston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excited that we’ve reached a point where we could have this meeting (in so many ways)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you’ll hear, a particularly important moment in SZ4D’s evolution that requires community feedback and engagement. This is a really important milestone, and thank you for being here and engaging.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7faa0404df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g17faa0404df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b08112f96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b08112f96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2" name="Google Shape;19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NEED STATS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b5343603f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b5343603f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b4df7f14f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b4df7f14f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8c6dfb5658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g18c6dfb5658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8c6dfb565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g18c6dfb565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7faa0404df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g17faa0404df_0_4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2" name="Google Shape;292;g17faa0404df_0_4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7faa0404df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g17faa0404df_0_2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7faa0404df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17faa0404df_0_2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Geophysical imaging: active source seismic, CSEM, etc…</a:t>
            </a:r>
            <a:endParaRPr/>
          </a:p>
        </p:txBody>
      </p:sp>
      <p:sp>
        <p:nvSpPr>
          <p:cNvPr id="122" name="Google Shape;12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7faa0404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g17faa0404d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7faa0404d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g17faa0404d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7faa0404df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17faa0404df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1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 1">
  <p:cSld name="TITLE_2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92969" y="863948"/>
            <a:ext cx="73581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892969" y="2652117"/>
            <a:ext cx="73581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Helvetica Neue Light"/>
              <a:buNone/>
              <a:defRPr sz="17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Helvetica Neue Light"/>
              <a:buNone/>
              <a:defRPr sz="17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Helvetica Neue Light"/>
              <a:buNone/>
              <a:defRPr sz="17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Helvetica Neue Light"/>
              <a:buNone/>
              <a:defRPr sz="17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Helvetica Neue Light"/>
              <a:buNone/>
              <a:defRPr sz="1700"/>
            </a:lvl5pPr>
            <a:lvl6pPr marL="2743200" lvl="5" indent="-2921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/>
            </a:lvl6pPr>
            <a:lvl7pPr marL="3200400" lvl="6" indent="-2921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/>
            </a:lvl7pPr>
            <a:lvl8pPr marL="3657600" lvl="7" indent="-2921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/>
            </a:lvl8pPr>
            <a:lvl9pPr marL="4114800" lvl="8" indent="-2921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4408838" y="4882307"/>
            <a:ext cx="200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892969" y="863948"/>
            <a:ext cx="73581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892969" y="2652117"/>
            <a:ext cx="73581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Helvetica Neue Light"/>
              <a:buNone/>
              <a:defRPr sz="17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Helvetica Neue Light"/>
              <a:buNone/>
              <a:defRPr sz="17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Helvetica Neue Light"/>
              <a:buNone/>
              <a:defRPr sz="17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Helvetica Neue Light"/>
              <a:buNone/>
              <a:defRPr sz="17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Helvetica Neue Light"/>
              <a:buNone/>
              <a:defRPr sz="1700"/>
            </a:lvl5pPr>
            <a:lvl6pPr marL="2743200" lvl="5" indent="-2921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/>
            </a:lvl6pPr>
            <a:lvl7pPr marL="3200400" lvl="6" indent="-2921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/>
            </a:lvl7pPr>
            <a:lvl8pPr marL="3657600" lvl="7" indent="-2921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/>
            </a:lvl8pPr>
            <a:lvl9pPr marL="4114800" lvl="8" indent="-2921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4408838" y="4882307"/>
            <a:ext cx="200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959"/>
              </a:buClr>
              <a:buSzPts val="3000"/>
              <a:buFont typeface="Avenir"/>
              <a:buNone/>
              <a:defRPr sz="3000">
                <a:solidFill>
                  <a:srgbClr val="005959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_AND_BODY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669728" y="133946"/>
            <a:ext cx="78045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669728" y="1366243"/>
            <a:ext cx="7804500" cy="3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rmAutofit/>
          </a:bodyPr>
          <a:lstStyle>
            <a:lvl1pPr marL="457200" lvl="0" indent="-2921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/>
            </a:lvl1pPr>
            <a:lvl2pPr marL="914400" lvl="1" indent="-2921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/>
            </a:lvl3pPr>
            <a:lvl4pPr marL="1828800" lvl="3" indent="-2921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/>
            </a:lvl4pPr>
            <a:lvl5pPr marL="2286000" lvl="4" indent="-2921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/>
            </a:lvl5pPr>
            <a:lvl6pPr marL="2743200" lvl="5" indent="-2921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/>
            </a:lvl6pPr>
            <a:lvl7pPr marL="3200400" lvl="6" indent="-2921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/>
            </a:lvl7pPr>
            <a:lvl8pPr marL="3657600" lvl="7" indent="-2921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/>
            </a:lvl8pPr>
            <a:lvl9pPr marL="4114800" lvl="8" indent="-2921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4408838" y="4882307"/>
            <a:ext cx="200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4.jpg"/><Relationship Id="rId18" Type="http://schemas.openxmlformats.org/officeDocument/2006/relationships/image" Target="../media/image5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12" Type="http://schemas.openxmlformats.org/officeDocument/2006/relationships/image" Target="../media/image53.jpg"/><Relationship Id="rId17" Type="http://schemas.openxmlformats.org/officeDocument/2006/relationships/image" Target="../media/image58.jp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57.jpg"/><Relationship Id="rId20" Type="http://schemas.openxmlformats.org/officeDocument/2006/relationships/image" Target="../media/image6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g"/><Relationship Id="rId11" Type="http://schemas.openxmlformats.org/officeDocument/2006/relationships/image" Target="../media/image52.jpg"/><Relationship Id="rId5" Type="http://schemas.openxmlformats.org/officeDocument/2006/relationships/image" Target="../media/image46.jpg"/><Relationship Id="rId15" Type="http://schemas.openxmlformats.org/officeDocument/2006/relationships/image" Target="../media/image56.jpg"/><Relationship Id="rId10" Type="http://schemas.openxmlformats.org/officeDocument/2006/relationships/image" Target="../media/image51.jpg"/><Relationship Id="rId19" Type="http://schemas.openxmlformats.org/officeDocument/2006/relationships/image" Target="../media/image60.jpg"/><Relationship Id="rId4" Type="http://schemas.openxmlformats.org/officeDocument/2006/relationships/image" Target="../media/image45.jpg"/><Relationship Id="rId9" Type="http://schemas.openxmlformats.org/officeDocument/2006/relationships/image" Target="../media/image50.jpg"/><Relationship Id="rId14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i.org/10.25740/hy589fc7561" TargetMode="External"/><Relationship Id="rId5" Type="http://schemas.openxmlformats.org/officeDocument/2006/relationships/hyperlink" Target="https://purl.stanford.edu/hy589fc7561." TargetMode="Externa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ctrTitle"/>
          </p:nvPr>
        </p:nvSpPr>
        <p:spPr>
          <a:xfrm>
            <a:off x="159300" y="1450950"/>
            <a:ext cx="8709300" cy="13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5030">
                <a:solidFill>
                  <a:srgbClr val="00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The current state of SZ4D</a:t>
            </a:r>
            <a:endParaRPr sz="5030">
              <a:solidFill>
                <a:srgbClr val="00595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400">
                <a:solidFill>
                  <a:srgbClr val="00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(December 11, 2022)</a:t>
            </a:r>
            <a:endParaRPr sz="2400">
              <a:solidFill>
                <a:srgbClr val="00595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67" name="Google Shape;67;p16"/>
          <p:cNvPicPr preferRelativeResize="0"/>
          <p:nvPr/>
        </p:nvPicPr>
        <p:blipFill rotWithShape="1">
          <a:blip r:embed="rId4">
            <a:alphaModFix/>
          </a:blip>
          <a:srcRect l="777" r="777"/>
          <a:stretch/>
        </p:blipFill>
        <p:spPr>
          <a:xfrm>
            <a:off x="298186" y="201187"/>
            <a:ext cx="1103700" cy="1100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8" name="Google Shape;68;p16"/>
          <p:cNvSpPr txBox="1"/>
          <p:nvPr/>
        </p:nvSpPr>
        <p:spPr>
          <a:xfrm>
            <a:off x="1022408" y="2959850"/>
            <a:ext cx="4837500" cy="20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005959"/>
                </a:solidFill>
                <a:latin typeface="Avenir"/>
                <a:ea typeface="Avenir"/>
                <a:cs typeface="Avenir"/>
                <a:sym typeface="Avenir"/>
              </a:rPr>
              <a:t>www.sz4d.org</a:t>
            </a:r>
            <a:endParaRPr sz="1600">
              <a:solidFill>
                <a:srgbClr val="00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005959"/>
                </a:solidFill>
                <a:latin typeface="Avenir"/>
                <a:ea typeface="Avenir"/>
                <a:cs typeface="Avenir"/>
                <a:sym typeface="Avenir"/>
              </a:rPr>
              <a:t>@SZ4D1</a:t>
            </a:r>
            <a:endParaRPr sz="1600">
              <a:solidFill>
                <a:srgbClr val="00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5959"/>
                </a:solidFill>
                <a:latin typeface="Avenir"/>
                <a:ea typeface="Avenir"/>
                <a:cs typeface="Avenir"/>
                <a:sym typeface="Avenir"/>
              </a:rPr>
              <a:t>contact @sz4d.org</a:t>
            </a:r>
            <a:endParaRPr sz="1600">
              <a:solidFill>
                <a:srgbClr val="00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1200">
              <a:solidFill>
                <a:srgbClr val="005959"/>
              </a:solidFill>
            </a:endParaRPr>
          </a:p>
        </p:txBody>
      </p:sp>
      <p:pic>
        <p:nvPicPr>
          <p:cNvPr id="69" name="Google Shape;6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363" y="3607688"/>
            <a:ext cx="274064" cy="22554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/>
          <p:nvPr/>
        </p:nvSpPr>
        <p:spPr>
          <a:xfrm>
            <a:off x="442745" y="2940175"/>
            <a:ext cx="579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2300">
                <a:solidFill>
                  <a:srgbClr val="005959"/>
                </a:solidFill>
              </a:rPr>
              <a:t>🌐</a:t>
            </a:r>
            <a:endParaRPr sz="2300"/>
          </a:p>
        </p:txBody>
      </p:sp>
      <p:pic>
        <p:nvPicPr>
          <p:cNvPr id="71" name="Google Shape;71;p16"/>
          <p:cNvPicPr preferRelativeResize="0"/>
          <p:nvPr/>
        </p:nvPicPr>
        <p:blipFill rotWithShape="1">
          <a:blip r:embed="rId6">
            <a:alphaModFix/>
          </a:blip>
          <a:srcRect t="26889" b="30537"/>
          <a:stretch/>
        </p:blipFill>
        <p:spPr>
          <a:xfrm>
            <a:off x="395508" y="4038150"/>
            <a:ext cx="673775" cy="28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5"/>
          <p:cNvSpPr txBox="1">
            <a:spLocks noGrp="1"/>
          </p:cNvSpPr>
          <p:nvPr>
            <p:ph type="title"/>
          </p:nvPr>
        </p:nvSpPr>
        <p:spPr>
          <a:xfrm>
            <a:off x="311700" y="115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Activities: Field geology, geophysical imaging, experiments and modelling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74" name="Google Shape;174;p25"/>
          <p:cNvPicPr preferRelativeResize="0"/>
          <p:nvPr/>
        </p:nvPicPr>
        <p:blipFill rotWithShape="1">
          <a:blip r:embed="rId3">
            <a:alphaModFix/>
          </a:blip>
          <a:srcRect t="44731" b="28091"/>
          <a:stretch/>
        </p:blipFill>
        <p:spPr>
          <a:xfrm>
            <a:off x="0" y="3264250"/>
            <a:ext cx="4795975" cy="158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" y="1093961"/>
            <a:ext cx="2353252" cy="1659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8150" y="1093938"/>
            <a:ext cx="3839752" cy="1907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69576" y="1228608"/>
            <a:ext cx="2259680" cy="350433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5"/>
          <p:cNvSpPr/>
          <p:nvPr/>
        </p:nvSpPr>
        <p:spPr>
          <a:xfrm>
            <a:off x="7009259" y="4768754"/>
            <a:ext cx="17247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Anderson and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Segall, 2013</a:t>
            </a:r>
            <a:endParaRPr sz="1100" b="0" i="0" u="none" strike="noStrike" cap="none">
              <a:solidFill>
                <a:schemeClr val="dk1"/>
              </a:solidFill>
              <a:latin typeface="Belleza"/>
              <a:ea typeface="Belleza"/>
              <a:cs typeface="Belleza"/>
              <a:sym typeface="Belleza"/>
            </a:endParaRPr>
          </a:p>
        </p:txBody>
      </p:sp>
      <p:sp>
        <p:nvSpPr>
          <p:cNvPr id="179" name="Google Shape;179;p25"/>
          <p:cNvSpPr/>
          <p:nvPr/>
        </p:nvSpPr>
        <p:spPr>
          <a:xfrm>
            <a:off x="3789500" y="3001328"/>
            <a:ext cx="17247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Fliedner &amp; French, 2021</a:t>
            </a:r>
            <a:endParaRPr sz="1100" b="0" i="0" u="none" strike="noStrike" cap="none">
              <a:solidFill>
                <a:schemeClr val="dk1"/>
              </a:solidFill>
              <a:latin typeface="Belleza"/>
              <a:ea typeface="Belleza"/>
              <a:cs typeface="Belleza"/>
              <a:sym typeface="Belleza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132085" y="4789152"/>
            <a:ext cx="9477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 et al., 2015</a:t>
            </a:r>
            <a:endParaRPr/>
          </a:p>
        </p:txBody>
      </p:sp>
      <p:sp>
        <p:nvSpPr>
          <p:cNvPr id="181" name="Google Shape;181;p25"/>
          <p:cNvSpPr txBox="1"/>
          <p:nvPr/>
        </p:nvSpPr>
        <p:spPr>
          <a:xfrm>
            <a:off x="132077" y="2857625"/>
            <a:ext cx="18687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Kirkpatrick et al., 2021</a:t>
            </a:r>
            <a:endParaRPr/>
          </a:p>
        </p:txBody>
      </p:sp>
      <p:sp>
        <p:nvSpPr>
          <p:cNvPr id="182" name="Google Shape;182;p25"/>
          <p:cNvSpPr txBox="1"/>
          <p:nvPr/>
        </p:nvSpPr>
        <p:spPr>
          <a:xfrm>
            <a:off x="2785675" y="4719850"/>
            <a:ext cx="3628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i="1">
                <a:latin typeface="Avenir"/>
                <a:ea typeface="Avenir"/>
                <a:cs typeface="Avenir"/>
                <a:sym typeface="Avenir"/>
              </a:rPr>
              <a:t>SZ4D Implementation Report Fig. FEC-6,7,8</a:t>
            </a:r>
            <a:endParaRPr sz="1300" i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3" name="Google Shape;183;p25"/>
          <p:cNvSpPr/>
          <p:nvPr/>
        </p:nvSpPr>
        <p:spPr>
          <a:xfrm>
            <a:off x="3346625" y="3253950"/>
            <a:ext cx="947700" cy="246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6"/>
          <p:cNvSpPr txBox="1">
            <a:spLocks noGrp="1"/>
          </p:cNvSpPr>
          <p:nvPr>
            <p:ph type="title"/>
          </p:nvPr>
        </p:nvSpPr>
        <p:spPr>
          <a:xfrm>
            <a:off x="1112100" y="353425"/>
            <a:ext cx="713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Components of envisaged SZ4D plans that are most relevant to MSROC</a:t>
            </a:r>
            <a:endParaRPr/>
          </a:p>
        </p:txBody>
      </p:sp>
      <p:sp>
        <p:nvSpPr>
          <p:cNvPr id="189" name="Google Shape;189;p26"/>
          <p:cNvSpPr txBox="1">
            <a:spLocks noGrp="1"/>
          </p:cNvSpPr>
          <p:nvPr>
            <p:ph type="body" idx="1"/>
          </p:nvPr>
        </p:nvSpPr>
        <p:spPr>
          <a:xfrm>
            <a:off x="311700" y="1513700"/>
            <a:ext cx="8520600" cy="179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Long term OBS/geodetic deployment for subduction zone behavior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DAS???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Active and passive source marine geophysical imaging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Bathymetric mapping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7"/>
          <p:cNvSpPr txBox="1">
            <a:spLocks noGrp="1"/>
          </p:cNvSpPr>
          <p:nvPr>
            <p:ph type="title"/>
          </p:nvPr>
        </p:nvSpPr>
        <p:spPr>
          <a:xfrm>
            <a:off x="296500" y="205325"/>
            <a:ext cx="5021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Poppins Medium"/>
              <a:buNone/>
            </a:pPr>
            <a:r>
              <a:rPr lang="en" sz="2700">
                <a:latin typeface="Montserrat Light"/>
                <a:ea typeface="Montserrat Light"/>
                <a:cs typeface="Montserrat Light"/>
                <a:sym typeface="Montserrat Light"/>
              </a:rPr>
              <a:t>Locations for study</a:t>
            </a:r>
            <a:endParaRPr sz="27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95" name="Google Shape;195;p27"/>
          <p:cNvSpPr txBox="1"/>
          <p:nvPr/>
        </p:nvSpPr>
        <p:spPr>
          <a:xfrm>
            <a:off x="128700" y="778025"/>
            <a:ext cx="42516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190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Recommend:</a:t>
            </a:r>
            <a:endParaRPr sz="190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3429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venir"/>
              <a:buChar char="●"/>
            </a:pPr>
            <a:r>
              <a:rPr lang="en" sz="190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Complementary domestic and international sites</a:t>
            </a:r>
            <a:endParaRPr sz="190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90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190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Regions of Special Interest:</a:t>
            </a:r>
            <a:endParaRPr sz="190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3429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959"/>
              </a:buClr>
              <a:buSzPts val="1900"/>
              <a:buFont typeface="Avenir"/>
              <a:buChar char="●"/>
            </a:pPr>
            <a:r>
              <a:rPr lang="en" sz="1900" b="1" i="0" u="none" strike="noStrike" cap="none">
                <a:solidFill>
                  <a:srgbClr val="005959"/>
                </a:solidFill>
                <a:latin typeface="Avenir"/>
                <a:ea typeface="Avenir"/>
                <a:cs typeface="Avenir"/>
                <a:sym typeface="Avenir"/>
              </a:rPr>
              <a:t>Chile </a:t>
            </a:r>
            <a:endParaRPr sz="1900" b="1" i="0" u="none" strike="noStrike" cap="none">
              <a:solidFill>
                <a:srgbClr val="00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900" b="1" i="0" u="none" strike="noStrike" cap="none">
                <a:solidFill>
                  <a:srgbClr val="005959"/>
                </a:solidFill>
                <a:latin typeface="Avenir"/>
                <a:ea typeface="Avenir"/>
                <a:cs typeface="Avenir"/>
                <a:sym typeface="Avenir"/>
              </a:rPr>
              <a:t>70% Instrumentation; 50% Activities</a:t>
            </a:r>
            <a:endParaRPr sz="1900" b="1" i="0" u="none" strike="noStrike" cap="none">
              <a:solidFill>
                <a:srgbClr val="00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900" b="1" i="0" u="none" strike="noStrike" cap="none">
              <a:solidFill>
                <a:srgbClr val="00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3429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venir"/>
              <a:buChar char="●"/>
            </a:pPr>
            <a:r>
              <a:rPr lang="en" sz="190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Cascadia </a:t>
            </a:r>
            <a:endParaRPr sz="190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90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20% Instrumentation; 40% Activities</a:t>
            </a:r>
            <a:endParaRPr sz="190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90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3429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venir"/>
              <a:buChar char="●"/>
            </a:pPr>
            <a:r>
              <a:rPr lang="en" sz="190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Alaska</a:t>
            </a:r>
            <a:endParaRPr sz="190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90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10% Instrumentation; 10% Activities</a:t>
            </a:r>
            <a:endParaRPr sz="190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96" name="Google Shape;196;p27"/>
          <p:cNvPicPr preferRelativeResize="0"/>
          <p:nvPr/>
        </p:nvPicPr>
        <p:blipFill rotWithShape="1">
          <a:blip r:embed="rId3">
            <a:alphaModFix/>
          </a:blip>
          <a:srcRect l="11608" t="14296" r="65947" b="8003"/>
          <a:stretch/>
        </p:blipFill>
        <p:spPr>
          <a:xfrm>
            <a:off x="4380331" y="643721"/>
            <a:ext cx="1791432" cy="3488578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7"/>
          <p:cNvSpPr txBox="1"/>
          <p:nvPr/>
        </p:nvSpPr>
        <p:spPr>
          <a:xfrm>
            <a:off x="7923500" y="338175"/>
            <a:ext cx="1041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Bartlow</a:t>
            </a:r>
            <a:endParaRPr sz="1200" b="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(2020)</a:t>
            </a:r>
            <a:endParaRPr sz="1200" b="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98" name="Google Shape;19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6956" y="3008604"/>
            <a:ext cx="2893950" cy="2008387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7"/>
          <p:cNvSpPr txBox="1"/>
          <p:nvPr/>
        </p:nvSpPr>
        <p:spPr>
          <a:xfrm>
            <a:off x="7691906" y="2731863"/>
            <a:ext cx="1329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Liu et al. (2020) </a:t>
            </a:r>
            <a:endParaRPr sz="1200" b="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00" name="Google Shape;200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22618" y="205325"/>
            <a:ext cx="1400007" cy="2526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8"/>
          <p:cNvSpPr/>
          <p:nvPr/>
        </p:nvSpPr>
        <p:spPr>
          <a:xfrm>
            <a:off x="143675" y="1509850"/>
            <a:ext cx="5754000" cy="3365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8"/>
          <p:cNvSpPr txBox="1"/>
          <p:nvPr/>
        </p:nvSpPr>
        <p:spPr>
          <a:xfrm>
            <a:off x="309875" y="317475"/>
            <a:ext cx="73689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oppins Medium"/>
              <a:buNone/>
            </a:pPr>
            <a:r>
              <a:rPr lang="en" sz="2700">
                <a:solidFill>
                  <a:srgbClr val="00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What is the purpose of the effort?</a:t>
            </a:r>
            <a:endParaRPr sz="2700" b="0" i="1" u="none" strike="noStrike" cap="none">
              <a:solidFill>
                <a:srgbClr val="00595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07" name="Google Shape;207;p28"/>
          <p:cNvPicPr preferRelativeResize="0"/>
          <p:nvPr/>
        </p:nvPicPr>
        <p:blipFill rotWithShape="1">
          <a:blip r:embed="rId3">
            <a:alphaModFix/>
          </a:blip>
          <a:srcRect l="776" r="777"/>
          <a:stretch/>
        </p:blipFill>
        <p:spPr>
          <a:xfrm>
            <a:off x="7788300" y="244572"/>
            <a:ext cx="1034400" cy="1031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8" name="Google Shape;208;p28"/>
          <p:cNvSpPr txBox="1"/>
          <p:nvPr/>
        </p:nvSpPr>
        <p:spPr>
          <a:xfrm>
            <a:off x="67475" y="939675"/>
            <a:ext cx="6038400" cy="492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To instigate a large-scale, multi-national</a:t>
            </a:r>
            <a:r>
              <a:rPr lang="en" sz="20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" sz="20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program</a:t>
            </a:r>
            <a:endParaRPr sz="2000" b="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09" name="Google Shape;209;p28" descr="Screen Shot 2017-05-25 at 10.11.46 A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5613" y="939675"/>
            <a:ext cx="1897775" cy="242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22800" y="2490333"/>
            <a:ext cx="1808125" cy="2348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65325" y="2571750"/>
            <a:ext cx="1808126" cy="233995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8"/>
          <p:cNvSpPr txBox="1"/>
          <p:nvPr/>
        </p:nvSpPr>
        <p:spPr>
          <a:xfrm>
            <a:off x="123400" y="1558975"/>
            <a:ext cx="557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2020:</a:t>
            </a:r>
            <a:r>
              <a:rPr lang="en" sz="20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 SZ4D Listed as a P</a:t>
            </a:r>
            <a:r>
              <a:rPr lang="en" sz="20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riority in the National</a:t>
            </a:r>
            <a:r>
              <a:rPr lang="en" sz="20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" sz="20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Academies</a:t>
            </a:r>
            <a:r>
              <a:rPr lang="en" sz="20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" sz="2000" b="0" i="1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Earth in Time</a:t>
            </a:r>
            <a:r>
              <a:rPr lang="en" sz="20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 Decadal Report 2020 - 2030</a:t>
            </a:r>
            <a:endParaRPr sz="14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3" name="Google Shape;213;p28"/>
          <p:cNvSpPr txBox="1"/>
          <p:nvPr/>
        </p:nvSpPr>
        <p:spPr>
          <a:xfrm>
            <a:off x="2763400" y="4597675"/>
            <a:ext cx="1209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NASEM, 2020</a:t>
            </a:r>
            <a:endParaRPr sz="900" b="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14" name="Google Shape;214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5475" y="2736100"/>
            <a:ext cx="2139200" cy="6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5475" y="3370100"/>
            <a:ext cx="3741175" cy="95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9"/>
          <p:cNvSpPr txBox="1">
            <a:spLocks noGrp="1"/>
          </p:cNvSpPr>
          <p:nvPr>
            <p:ph type="title"/>
          </p:nvPr>
        </p:nvSpPr>
        <p:spPr>
          <a:xfrm>
            <a:off x="311700" y="3529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rgbClr val="00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How do large-scale programs in the US happen?</a:t>
            </a:r>
            <a:endParaRPr>
              <a:solidFill>
                <a:srgbClr val="00595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21" name="Google Shape;221;p29"/>
          <p:cNvSpPr txBox="1">
            <a:spLocks noGrp="1"/>
          </p:cNvSpPr>
          <p:nvPr>
            <p:ph type="body" idx="1"/>
          </p:nvPr>
        </p:nvSpPr>
        <p:spPr>
          <a:xfrm>
            <a:off x="251750" y="10000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Organize</a:t>
            </a:r>
            <a:endParaRPr sz="1900"/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Write Reports</a:t>
            </a:r>
            <a:endParaRPr sz="1900"/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Apply For Opportunities</a:t>
            </a:r>
            <a:endParaRPr sz="1900"/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Coalesce within and across agencies</a:t>
            </a:r>
            <a:endParaRPr sz="1900"/>
          </a:p>
        </p:txBody>
      </p:sp>
      <p:cxnSp>
        <p:nvCxnSpPr>
          <p:cNvPr id="222" name="Google Shape;222;p29"/>
          <p:cNvCxnSpPr/>
          <p:nvPr/>
        </p:nvCxnSpPr>
        <p:spPr>
          <a:xfrm>
            <a:off x="107750" y="1844650"/>
            <a:ext cx="3749400" cy="3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3" name="Google Shape;223;p29"/>
          <p:cNvSpPr txBox="1"/>
          <p:nvPr/>
        </p:nvSpPr>
        <p:spPr>
          <a:xfrm>
            <a:off x="2729300" y="1505900"/>
            <a:ext cx="132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We are here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4965" y="1063712"/>
            <a:ext cx="1907092" cy="1508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6787" y="1152475"/>
            <a:ext cx="2128912" cy="14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750" y="3224775"/>
            <a:ext cx="4162362" cy="1419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9"/>
          <p:cNvSpPr txBox="1"/>
          <p:nvPr/>
        </p:nvSpPr>
        <p:spPr>
          <a:xfrm>
            <a:off x="190875" y="2918925"/>
            <a:ext cx="303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We are here (~$3M to date)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9"/>
          <p:cNvSpPr/>
          <p:nvPr/>
        </p:nvSpPr>
        <p:spPr>
          <a:xfrm>
            <a:off x="883600" y="3247025"/>
            <a:ext cx="344700" cy="1070400"/>
          </a:xfrm>
          <a:prstGeom prst="rect">
            <a:avLst/>
          </a:prstGeom>
          <a:solidFill>
            <a:srgbClr val="FF0000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9" name="Google Shape;22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42900" y="2793275"/>
            <a:ext cx="4074425" cy="175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 txBox="1">
            <a:spLocks noGrp="1"/>
          </p:cNvSpPr>
          <p:nvPr>
            <p:ph type="title"/>
          </p:nvPr>
        </p:nvSpPr>
        <p:spPr>
          <a:xfrm>
            <a:off x="147525" y="66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SZ4D Now: Transition Structure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35" name="Google Shape;23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0" y="971150"/>
            <a:ext cx="4923720" cy="351695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0"/>
          <p:cNvSpPr txBox="1"/>
          <p:nvPr/>
        </p:nvSpPr>
        <p:spPr>
          <a:xfrm>
            <a:off x="3358449" y="3621927"/>
            <a:ext cx="1627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High commitment</a:t>
            </a:r>
            <a:endParaRPr/>
          </a:p>
        </p:txBody>
      </p:sp>
      <p:sp>
        <p:nvSpPr>
          <p:cNvPr id="237" name="Google Shape;237;p30"/>
          <p:cNvSpPr txBox="1"/>
          <p:nvPr/>
        </p:nvSpPr>
        <p:spPr>
          <a:xfrm>
            <a:off x="3308650" y="1526900"/>
            <a:ext cx="1727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91A000"/>
                </a:solidFill>
                <a:latin typeface="Arial"/>
                <a:ea typeface="Arial"/>
                <a:cs typeface="Arial"/>
                <a:sym typeface="Arial"/>
              </a:rPr>
              <a:t>Lower commitment</a:t>
            </a:r>
            <a:endParaRPr/>
          </a:p>
        </p:txBody>
      </p:sp>
      <p:sp>
        <p:nvSpPr>
          <p:cNvPr id="238" name="Google Shape;238;p30"/>
          <p:cNvSpPr txBox="1"/>
          <p:nvPr/>
        </p:nvSpPr>
        <p:spPr>
          <a:xfrm>
            <a:off x="133100" y="4406100"/>
            <a:ext cx="4500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i="1"/>
              <a:t>SZ4D Implementation Report Figs SG-1</a:t>
            </a:r>
            <a:endParaRPr sz="1300" i="1"/>
          </a:p>
        </p:txBody>
      </p:sp>
      <p:sp>
        <p:nvSpPr>
          <p:cNvPr id="239" name="Google Shape;239;p30"/>
          <p:cNvSpPr txBox="1"/>
          <p:nvPr/>
        </p:nvSpPr>
        <p:spPr>
          <a:xfrm>
            <a:off x="5375200" y="591250"/>
            <a:ext cx="3654300" cy="46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Announced May 20</a:t>
            </a:r>
            <a:r>
              <a:rPr lang="en" sz="2000" b="1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22</a:t>
            </a:r>
            <a:endParaRPr sz="2000" b="1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&gt;200 Volunteers</a:t>
            </a:r>
            <a:endParaRPr sz="2000" b="1" i="0" u="none" strike="noStrike" cap="none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i="0" u="none" strike="noStrike" cap="none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Launched new committees</a:t>
            </a:r>
            <a:endParaRPr sz="20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i="0" u="none" strike="noStrike" cap="none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Fall 2022</a:t>
            </a:r>
            <a:endParaRPr sz="2000" b="0" i="0" u="none" strike="noStrike" cap="none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rPr>
              <a:t>These committees doing further planning to prepare for future proposals</a:t>
            </a:r>
            <a:endParaRPr sz="20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1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The Road Ahead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45" name="Google Shape;24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8026" y="445024"/>
            <a:ext cx="50585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1"/>
          <p:cNvSpPr txBox="1">
            <a:spLocks noGrp="1"/>
          </p:cNvSpPr>
          <p:nvPr>
            <p:ph type="body" idx="1"/>
          </p:nvPr>
        </p:nvSpPr>
        <p:spPr>
          <a:xfrm>
            <a:off x="2064301" y="1142849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rgbClr val="FF0000"/>
                </a:solidFill>
              </a:rPr>
              <a:t>Phase 0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en">
                <a:solidFill>
                  <a:srgbClr val="FF0000"/>
                </a:solidFill>
              </a:rPr>
              <a:t>Done!</a:t>
            </a:r>
            <a:endParaRPr>
              <a:solidFill>
                <a:srgbClr val="FF0000"/>
              </a:solidFill>
            </a:endParaRPr>
          </a:p>
        </p:txBody>
      </p:sp>
      <p:cxnSp>
        <p:nvCxnSpPr>
          <p:cNvPr id="247" name="Google Shape;247;p31"/>
          <p:cNvCxnSpPr/>
          <p:nvPr/>
        </p:nvCxnSpPr>
        <p:spPr>
          <a:xfrm>
            <a:off x="4998720" y="445024"/>
            <a:ext cx="0" cy="560700"/>
          </a:xfrm>
          <a:prstGeom prst="straightConnector1">
            <a:avLst/>
          </a:prstGeom>
          <a:noFill/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48" name="Google Shape;248;p31"/>
          <p:cNvSpPr txBox="1"/>
          <p:nvPr/>
        </p:nvSpPr>
        <p:spPr>
          <a:xfrm>
            <a:off x="4298882" y="137246"/>
            <a:ext cx="1168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are here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2"/>
          <p:cNvSpPr txBox="1">
            <a:spLocks noGrp="1"/>
          </p:cNvSpPr>
          <p:nvPr>
            <p:ph type="title"/>
          </p:nvPr>
        </p:nvSpPr>
        <p:spPr>
          <a:xfrm>
            <a:off x="1112100" y="353425"/>
            <a:ext cx="713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Components of envisaged SZ4D plans that are most relevant to MSROC</a:t>
            </a:r>
            <a:endParaRPr/>
          </a:p>
        </p:txBody>
      </p:sp>
      <p:sp>
        <p:nvSpPr>
          <p:cNvPr id="254" name="Google Shape;254;p32"/>
          <p:cNvSpPr txBox="1">
            <a:spLocks noGrp="1"/>
          </p:cNvSpPr>
          <p:nvPr>
            <p:ph type="body" idx="1"/>
          </p:nvPr>
        </p:nvSpPr>
        <p:spPr>
          <a:xfrm>
            <a:off x="311700" y="1392150"/>
            <a:ext cx="8520600" cy="179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Long term OBS/geodetic deployment for subduction zone behavior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DAS???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Active and passive source marine geophysical imaging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Bathymetric mapping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extra</a:t>
            </a:r>
            <a:endParaRPr/>
          </a:p>
        </p:txBody>
      </p:sp>
      <p:sp>
        <p:nvSpPr>
          <p:cNvPr id="260" name="Google Shape;260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8623" y="0"/>
            <a:ext cx="4790403" cy="507817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4"/>
          <p:cNvSpPr txBox="1">
            <a:spLocks noGrp="1"/>
          </p:cNvSpPr>
          <p:nvPr>
            <p:ph type="title"/>
          </p:nvPr>
        </p:nvSpPr>
        <p:spPr>
          <a:xfrm>
            <a:off x="311700" y="1114525"/>
            <a:ext cx="5119200" cy="31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42857"/>
              <a:buFont typeface="Arial"/>
              <a:buNone/>
            </a:pPr>
            <a:r>
              <a:rPr lang="en" sz="2333"/>
              <a:t>The “Catalyst Proposal”:</a:t>
            </a:r>
            <a:endParaRPr sz="2333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2857"/>
              <a:buNone/>
            </a:pPr>
            <a:r>
              <a:rPr lang="en" sz="2333"/>
              <a:t>What SZ4D is currently funded to do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08333"/>
              <a:buNone/>
            </a:pPr>
            <a:br>
              <a:rPr lang="en"/>
            </a:br>
            <a:r>
              <a:rPr lang="en" sz="1600"/>
              <a:t>1) A staffed Center (Anais Ferot and Dana White)</a:t>
            </a:r>
            <a:br>
              <a:rPr lang="en" sz="1600"/>
            </a:br>
            <a:br>
              <a:rPr lang="en" sz="1600"/>
            </a:br>
            <a:r>
              <a:rPr lang="en" sz="1600"/>
              <a:t>2) Technical project management to realistically evaluate </a:t>
            </a:r>
            <a:br>
              <a:rPr lang="en" sz="1600"/>
            </a:br>
            <a:r>
              <a:rPr lang="en" sz="1600"/>
              <a:t>costs and trade-offs of the instrumentation options. </a:t>
            </a:r>
            <a:br>
              <a:rPr lang="en" sz="1600"/>
            </a:br>
            <a:br>
              <a:rPr lang="en" sz="1600"/>
            </a:br>
            <a:r>
              <a:rPr lang="en" sz="1600"/>
              <a:t>3) Preparatory work for the geological, modeling and </a:t>
            </a:r>
            <a:br>
              <a:rPr lang="en" sz="1600"/>
            </a:br>
            <a:r>
              <a:rPr lang="en" sz="1600"/>
              <a:t>laboratory facilities which include workshops and modest </a:t>
            </a: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08333"/>
              <a:buNone/>
            </a:pPr>
            <a:r>
              <a:rPr lang="en" sz="1600"/>
              <a:t>engineering design work.</a:t>
            </a:r>
            <a:endParaRPr sz="1600"/>
          </a:p>
        </p:txBody>
      </p:sp>
      <p:sp>
        <p:nvSpPr>
          <p:cNvPr id="267" name="Google Shape;267;p34"/>
          <p:cNvSpPr txBox="1"/>
          <p:nvPr/>
        </p:nvSpPr>
        <p:spPr>
          <a:xfrm>
            <a:off x="118475" y="360675"/>
            <a:ext cx="60666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oppins Medium"/>
              <a:buNone/>
            </a:pPr>
            <a:r>
              <a:rPr lang="en" sz="2700" b="0" i="0" u="none" strike="noStrike" cap="none">
                <a:solidFill>
                  <a:srgbClr val="00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SZ4D: Where </a:t>
            </a:r>
            <a:r>
              <a:rPr lang="en" sz="2700">
                <a:solidFill>
                  <a:srgbClr val="00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are we now?</a:t>
            </a:r>
            <a:endParaRPr sz="2700" b="0" i="1" u="none" strike="noStrike" cap="none">
              <a:solidFill>
                <a:srgbClr val="00595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cxnSp>
        <p:nvCxnSpPr>
          <p:cNvPr id="268" name="Google Shape;268;p34"/>
          <p:cNvCxnSpPr/>
          <p:nvPr/>
        </p:nvCxnSpPr>
        <p:spPr>
          <a:xfrm rot="10800000" flipH="1">
            <a:off x="6712350" y="998450"/>
            <a:ext cx="14400" cy="399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69" name="Google Shape;269;p34"/>
          <p:cNvSpPr/>
          <p:nvPr/>
        </p:nvSpPr>
        <p:spPr>
          <a:xfrm>
            <a:off x="4940825" y="57475"/>
            <a:ext cx="2923800" cy="86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4"/>
          <p:cNvSpPr txBox="1"/>
          <p:nvPr/>
        </p:nvSpPr>
        <p:spPr>
          <a:xfrm>
            <a:off x="194675" y="4317525"/>
            <a:ext cx="5031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EAR-</a:t>
            </a:r>
            <a:r>
              <a:rPr lang="en" sz="1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2221947 (PIs: Brodsky, Woodward, Mattioli, Newman) - $1,685,599</a:t>
            </a:r>
            <a:endParaRPr sz="1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Collaborative Research: SZ4D Catalyst</a:t>
            </a:r>
            <a:endParaRPr sz="120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71" name="Google Shape;271;p34"/>
          <p:cNvSpPr txBox="1"/>
          <p:nvPr/>
        </p:nvSpPr>
        <p:spPr>
          <a:xfrm>
            <a:off x="5574950" y="459850"/>
            <a:ext cx="3714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i="1"/>
              <a:t>SZ4D Implementation Report</a:t>
            </a:r>
            <a:endParaRPr sz="13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i="1"/>
              <a:t>Fig. P-1</a:t>
            </a:r>
            <a:endParaRPr sz="1300" i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 descr="Screen Shot 2017-05-25 at 10.11.46 A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2775" y="281575"/>
            <a:ext cx="1949050" cy="24918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7" name="Google Shape;77;p17"/>
          <p:cNvSpPr txBox="1"/>
          <p:nvPr/>
        </p:nvSpPr>
        <p:spPr>
          <a:xfrm>
            <a:off x="107750" y="132075"/>
            <a:ext cx="6229800" cy="8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oppins Medium"/>
              <a:buNone/>
            </a:pPr>
            <a:r>
              <a:rPr lang="en" sz="2700" i="0" u="none" strike="noStrike" cap="none">
                <a:solidFill>
                  <a:srgbClr val="00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SZ4D: </a:t>
            </a:r>
            <a:r>
              <a:rPr lang="en" sz="2700" b="0" i="0" u="none" strike="noStrike" cap="none">
                <a:solidFill>
                  <a:srgbClr val="00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What is it and where did </a:t>
            </a:r>
            <a:r>
              <a:rPr lang="en" sz="2700">
                <a:solidFill>
                  <a:srgbClr val="00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it</a:t>
            </a:r>
            <a:r>
              <a:rPr lang="en" sz="2700" b="0" i="0" u="none" strike="noStrike" cap="none">
                <a:solidFill>
                  <a:srgbClr val="00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en" sz="2700">
                <a:solidFill>
                  <a:srgbClr val="00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come from</a:t>
            </a:r>
            <a:r>
              <a:rPr lang="en" sz="2700" b="0" i="0" u="none" strike="noStrike" cap="none">
                <a:solidFill>
                  <a:srgbClr val="00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?</a:t>
            </a:r>
            <a:endParaRPr sz="2700" b="0" i="1" u="none" strike="noStrike" cap="none">
              <a:solidFill>
                <a:srgbClr val="00595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78" name="Google Shape;78;p17"/>
          <p:cNvSpPr txBox="1"/>
          <p:nvPr/>
        </p:nvSpPr>
        <p:spPr>
          <a:xfrm>
            <a:off x="304475" y="2806025"/>
            <a:ext cx="56307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600" b="1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2018-2022:</a:t>
            </a:r>
            <a:r>
              <a:rPr lang="en" sz="16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" sz="16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A</a:t>
            </a:r>
            <a:r>
              <a:rPr lang="en" sz="16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 pair of</a:t>
            </a:r>
            <a:r>
              <a:rPr lang="en" sz="16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 NSF-funded </a:t>
            </a:r>
            <a:r>
              <a:rPr lang="en" sz="1600" b="1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Research Coordination Networks (the </a:t>
            </a:r>
            <a:r>
              <a:rPr lang="en" sz="1600" b="1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“SZ4D RCN” and “MCS  RCN”)</a:t>
            </a:r>
            <a:r>
              <a:rPr lang="en" sz="16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 -</a:t>
            </a:r>
            <a:r>
              <a:rPr lang="en" sz="16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 now merged</a:t>
            </a:r>
            <a:endParaRPr sz="1600" b="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9" name="Google Shape;79;p17"/>
          <p:cNvSpPr txBox="1"/>
          <p:nvPr/>
        </p:nvSpPr>
        <p:spPr>
          <a:xfrm>
            <a:off x="6204125" y="2773425"/>
            <a:ext cx="1209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McGuire et al., 2017</a:t>
            </a:r>
            <a:endParaRPr sz="900" b="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80" name="Google Shape;8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38698" y="179913"/>
            <a:ext cx="1067365" cy="107232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7"/>
          <p:cNvSpPr txBox="1"/>
          <p:nvPr/>
        </p:nvSpPr>
        <p:spPr>
          <a:xfrm>
            <a:off x="809200" y="3624425"/>
            <a:ext cx="4591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EAR-1828096 (PI: Tobin) - $599,979</a:t>
            </a:r>
            <a:endParaRPr sz="1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RCN: A Research Coordination Network for the SZ4D Initiative</a:t>
            </a:r>
            <a:r>
              <a:rPr lang="en" sz="1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120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2" name="Google Shape;82;p17"/>
          <p:cNvSpPr txBox="1"/>
          <p:nvPr/>
        </p:nvSpPr>
        <p:spPr>
          <a:xfrm>
            <a:off x="304475" y="1967825"/>
            <a:ext cx="5630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600" b="1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2016:</a:t>
            </a:r>
            <a:r>
              <a:rPr lang="en" sz="16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 The “Boise Workshop” and “Vision Doc”</a:t>
            </a:r>
            <a:endParaRPr sz="1600" b="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3" name="Google Shape;83;p17"/>
          <p:cNvSpPr txBox="1"/>
          <p:nvPr/>
        </p:nvSpPr>
        <p:spPr>
          <a:xfrm>
            <a:off x="804275" y="2260125"/>
            <a:ext cx="3724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EAR-</a:t>
            </a:r>
            <a:r>
              <a:rPr lang="en" sz="1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1636548 (PIs: Detrick and Meltzer) - $150,317</a:t>
            </a:r>
            <a:endParaRPr sz="1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Subduction Zone Observatories Workshop</a:t>
            </a:r>
            <a:endParaRPr sz="120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4" name="Google Shape;84;p17"/>
          <p:cNvSpPr txBox="1"/>
          <p:nvPr/>
        </p:nvSpPr>
        <p:spPr>
          <a:xfrm>
            <a:off x="809200" y="4187225"/>
            <a:ext cx="5241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EAR-1824343(PI: Becker) - $400,000</a:t>
            </a:r>
            <a:endParaRPr sz="1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RCN: Planning for a Modeling Collaboratory for Subduction Zone Science</a:t>
            </a:r>
            <a:endParaRPr sz="120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6575" y="3196725"/>
            <a:ext cx="2073550" cy="177082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/>
        </p:nvSpPr>
        <p:spPr>
          <a:xfrm>
            <a:off x="289750" y="1177000"/>
            <a:ext cx="56307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 </a:t>
            </a:r>
            <a:r>
              <a:rPr lang="en" sz="1600" b="1" u="sng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community initiative/plan</a:t>
            </a:r>
            <a:r>
              <a:rPr lang="en" sz="1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to investigate the fundamental processes that underlie subduction zone geohazards</a:t>
            </a:r>
            <a:endParaRPr sz="1600" b="1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5"/>
          <p:cNvSpPr txBox="1">
            <a:spLocks noGrp="1"/>
          </p:cNvSpPr>
          <p:nvPr>
            <p:ph type="body" idx="1"/>
          </p:nvPr>
        </p:nvSpPr>
        <p:spPr>
          <a:xfrm>
            <a:off x="311700" y="2752675"/>
            <a:ext cx="3999900" cy="20016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9658"/>
              <a:buNone/>
            </a:pPr>
            <a:r>
              <a:rPr lang="en" sz="1900" b="1"/>
              <a:t>US Mechanisms to fund infrastructure</a:t>
            </a:r>
            <a:endParaRPr sz="1900" b="1"/>
          </a:p>
          <a:p>
            <a:pPr marL="0" lvl="0" indent="457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79658"/>
              <a:buNone/>
            </a:pPr>
            <a:r>
              <a:rPr lang="en" sz="1900"/>
              <a:t>MRI (Major Research Infrastructure) </a:t>
            </a:r>
            <a:endParaRPr sz="1900"/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79658"/>
              <a:buNone/>
            </a:pPr>
            <a:r>
              <a:rPr lang="en" sz="1900"/>
              <a:t>MSRI (Mid-Scale Research Infrastructure) </a:t>
            </a:r>
            <a:endParaRPr sz="1900"/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79658"/>
              <a:buNone/>
            </a:pPr>
            <a:r>
              <a:rPr lang="en" sz="1900"/>
              <a:t>MREFC (Major Research Equipment and Facility Construction) </a:t>
            </a:r>
            <a:endParaRPr sz="1900"/>
          </a:p>
        </p:txBody>
      </p:sp>
      <p:sp>
        <p:nvSpPr>
          <p:cNvPr id="277" name="Google Shape;277;p35"/>
          <p:cNvSpPr txBox="1">
            <a:spLocks noGrp="1"/>
          </p:cNvSpPr>
          <p:nvPr>
            <p:ph type="body" idx="2"/>
          </p:nvPr>
        </p:nvSpPr>
        <p:spPr>
          <a:xfrm>
            <a:off x="4652728" y="2770325"/>
            <a:ext cx="3999900" cy="20016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79658"/>
              <a:buNone/>
            </a:pPr>
            <a:r>
              <a:rPr lang="en" sz="1900" b="1"/>
              <a:t>US Mechanisms to fund science</a:t>
            </a:r>
            <a:endParaRPr sz="20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5675"/>
              <a:buNone/>
            </a:pPr>
            <a:endParaRPr sz="2000"/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5675"/>
              <a:buNone/>
            </a:pPr>
            <a:r>
              <a:rPr lang="en" sz="2000"/>
              <a:t>Core programs</a:t>
            </a:r>
            <a:endParaRPr sz="2000"/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5675"/>
              <a:buNone/>
            </a:pPr>
            <a:r>
              <a:rPr lang="en" sz="2000"/>
              <a:t>Centers</a:t>
            </a:r>
            <a:endParaRPr sz="2000"/>
          </a:p>
          <a:p>
            <a:pPr marL="914400" lvl="0" indent="-31718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800"/>
              <a:t>Geohazards</a:t>
            </a:r>
            <a:endParaRPr sz="1800"/>
          </a:p>
          <a:p>
            <a:pPr marL="914400" lvl="1" indent="-3243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-"/>
            </a:pPr>
            <a:r>
              <a:rPr lang="en" sz="1800"/>
              <a:t>STC (Science &amp; Technology Centers)</a:t>
            </a:r>
            <a:endParaRPr sz="1800"/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Dedicated Science Program</a:t>
            </a:r>
            <a:endParaRPr sz="1800"/>
          </a:p>
        </p:txBody>
      </p:sp>
      <p:sp>
        <p:nvSpPr>
          <p:cNvPr id="278" name="Google Shape;278;p35"/>
          <p:cNvSpPr txBox="1">
            <a:spLocks noGrp="1"/>
          </p:cNvSpPr>
          <p:nvPr>
            <p:ph type="body" idx="2"/>
          </p:nvPr>
        </p:nvSpPr>
        <p:spPr>
          <a:xfrm>
            <a:off x="610850" y="820650"/>
            <a:ext cx="3487500" cy="17511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2352"/>
              <a:buNone/>
            </a:pPr>
            <a:r>
              <a:rPr lang="en" sz="1700" b="1"/>
              <a:t>US Mechanisms to fund collaboration</a:t>
            </a:r>
            <a:endParaRPr sz="1700" b="1"/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2352"/>
              <a:buNone/>
            </a:pPr>
            <a:r>
              <a:rPr lang="en" sz="1700"/>
              <a:t>RCN ✅</a:t>
            </a:r>
            <a:endParaRPr sz="1700"/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Catalyst ✅</a:t>
            </a:r>
            <a:endParaRPr sz="1700"/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Accelnet - pending ☑</a:t>
            </a:r>
            <a:endParaRPr sz="1700"/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82352"/>
              <a:buNone/>
            </a:pPr>
            <a:endParaRPr sz="1700"/>
          </a:p>
        </p:txBody>
      </p:sp>
      <p:sp>
        <p:nvSpPr>
          <p:cNvPr id="279" name="Google Shape;279;p35"/>
          <p:cNvSpPr txBox="1">
            <a:spLocks noGrp="1"/>
          </p:cNvSpPr>
          <p:nvPr>
            <p:ph type="title"/>
          </p:nvPr>
        </p:nvSpPr>
        <p:spPr>
          <a:xfrm>
            <a:off x="311700" y="2005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rgbClr val="00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The Collective Impact Conundrum</a:t>
            </a:r>
            <a:endParaRPr>
              <a:solidFill>
                <a:srgbClr val="00595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80" name="Google Shape;280;p35"/>
          <p:cNvSpPr txBox="1">
            <a:spLocks noGrp="1"/>
          </p:cNvSpPr>
          <p:nvPr>
            <p:ph type="body" idx="2"/>
          </p:nvPr>
        </p:nvSpPr>
        <p:spPr>
          <a:xfrm>
            <a:off x="4814850" y="727375"/>
            <a:ext cx="3487500" cy="18873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7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2352"/>
              <a:buNone/>
            </a:pPr>
            <a:r>
              <a:rPr lang="en" sz="1700" b="1"/>
              <a:t>International Mechanisms to fund collaboration, infrastructure, and science</a:t>
            </a:r>
            <a:endParaRPr sz="1700"/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ANID programs</a:t>
            </a:r>
            <a:endParaRPr sz="1700"/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EU programs</a:t>
            </a:r>
            <a:endParaRPr sz="1700"/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NSF-ANID Partnership?</a:t>
            </a:r>
            <a:endParaRPr sz="170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NSF-EU Partnerships?</a:t>
            </a:r>
            <a:endParaRPr sz="170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Other programs/partnerships</a:t>
            </a:r>
            <a:endParaRPr sz="17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6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Proposal Pending: SZNet 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86" name="Google Shape;28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49" y="1031475"/>
            <a:ext cx="4284099" cy="300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30060" y="923876"/>
            <a:ext cx="4693514" cy="341639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6"/>
          <p:cNvSpPr txBox="1"/>
          <p:nvPr/>
        </p:nvSpPr>
        <p:spPr>
          <a:xfrm>
            <a:off x="194675" y="4393725"/>
            <a:ext cx="73122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(PIs: Brodsky, Carter) - $1,999,834</a:t>
            </a:r>
            <a:endParaRPr sz="1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AccelNet-Implementation: SZNet - A Coordinated Global Effort to Understand Subduction Geohazards</a:t>
            </a:r>
            <a:endParaRPr sz="12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2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7"/>
          <p:cNvSpPr txBox="1">
            <a:spLocks noGrp="1"/>
          </p:cNvSpPr>
          <p:nvPr>
            <p:ph type="body" idx="1"/>
          </p:nvPr>
        </p:nvSpPr>
        <p:spPr>
          <a:xfrm>
            <a:off x="261850" y="1102794"/>
            <a:ext cx="8580300" cy="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Goal: 3 year staggered terms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KEEP YOUR EYES OUT FOR CALL IN THE SPRING</a:t>
            </a:r>
            <a:endParaRPr sz="2000" b="1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CF5C1"/>
              </a:buClr>
              <a:buSzPts val="1400"/>
              <a:buFont typeface="Poppins Medium"/>
              <a:buNone/>
            </a:pPr>
            <a:endParaRPr>
              <a:solidFill>
                <a:srgbClr val="CCF5C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95" name="Google Shape;295;p37"/>
          <p:cNvPicPr preferRelativeResize="0"/>
          <p:nvPr/>
        </p:nvPicPr>
        <p:blipFill rotWithShape="1">
          <a:blip r:embed="rId3">
            <a:alphaModFix/>
          </a:blip>
          <a:srcRect t="5682" b="5673"/>
          <a:stretch/>
        </p:blipFill>
        <p:spPr>
          <a:xfrm>
            <a:off x="924505" y="2738477"/>
            <a:ext cx="822599" cy="79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02071" y="2738027"/>
            <a:ext cx="822679" cy="79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53850" y="3616426"/>
            <a:ext cx="822678" cy="79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7"/>
          <p:cNvPicPr preferRelativeResize="0"/>
          <p:nvPr/>
        </p:nvPicPr>
        <p:blipFill rotWithShape="1">
          <a:blip r:embed="rId6">
            <a:alphaModFix/>
          </a:blip>
          <a:srcRect r="2912"/>
          <a:stretch/>
        </p:blipFill>
        <p:spPr>
          <a:xfrm>
            <a:off x="2687927" y="2738026"/>
            <a:ext cx="822678" cy="79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7"/>
          <p:cNvPicPr preferRelativeResize="0"/>
          <p:nvPr/>
        </p:nvPicPr>
        <p:blipFill rotWithShape="1">
          <a:blip r:embed="rId7">
            <a:alphaModFix/>
          </a:blip>
          <a:srcRect b="28571"/>
          <a:stretch/>
        </p:blipFill>
        <p:spPr>
          <a:xfrm>
            <a:off x="1804829" y="2735422"/>
            <a:ext cx="825374" cy="796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7"/>
          <p:cNvPicPr preferRelativeResize="0"/>
          <p:nvPr/>
        </p:nvPicPr>
        <p:blipFill rotWithShape="1">
          <a:blip r:embed="rId8">
            <a:alphaModFix/>
          </a:blip>
          <a:srcRect t="12030" b="12022"/>
          <a:stretch/>
        </p:blipFill>
        <p:spPr>
          <a:xfrm>
            <a:off x="7154524" y="3626158"/>
            <a:ext cx="825375" cy="796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7"/>
          <p:cNvPicPr preferRelativeResize="0"/>
          <p:nvPr/>
        </p:nvPicPr>
        <p:blipFill rotWithShape="1">
          <a:blip r:embed="rId9">
            <a:alphaModFix/>
          </a:blip>
          <a:srcRect t="9126" b="24206"/>
          <a:stretch/>
        </p:blipFill>
        <p:spPr>
          <a:xfrm>
            <a:off x="6285916" y="3613823"/>
            <a:ext cx="825374" cy="796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7"/>
          <p:cNvPicPr preferRelativeResize="0"/>
          <p:nvPr/>
        </p:nvPicPr>
        <p:blipFill rotWithShape="1">
          <a:blip r:embed="rId10">
            <a:alphaModFix/>
          </a:blip>
          <a:srcRect b="25003"/>
          <a:stretch/>
        </p:blipFill>
        <p:spPr>
          <a:xfrm>
            <a:off x="3669628" y="3613823"/>
            <a:ext cx="825374" cy="796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7"/>
          <p:cNvPicPr preferRelativeResize="0"/>
          <p:nvPr/>
        </p:nvPicPr>
        <p:blipFill rotWithShape="1">
          <a:blip r:embed="rId11">
            <a:alphaModFix/>
          </a:blip>
          <a:srcRect t="6566" b="27500"/>
          <a:stretch/>
        </p:blipFill>
        <p:spPr>
          <a:xfrm>
            <a:off x="1947205" y="3613822"/>
            <a:ext cx="825374" cy="796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62983" y="3613823"/>
            <a:ext cx="825374" cy="79655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7"/>
          <p:cNvSpPr txBox="1"/>
          <p:nvPr/>
        </p:nvSpPr>
        <p:spPr>
          <a:xfrm>
            <a:off x="309875" y="317475"/>
            <a:ext cx="77133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oppins Medium"/>
              <a:buNone/>
            </a:pPr>
            <a:r>
              <a:rPr lang="en" sz="2700" b="0" i="0" u="none" strike="noStrike" cap="none">
                <a:solidFill>
                  <a:srgbClr val="00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Current Steering Committee Members</a:t>
            </a:r>
            <a:endParaRPr sz="2700" b="0" i="1" u="none" strike="noStrike" cap="none">
              <a:solidFill>
                <a:srgbClr val="00595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06" name="Google Shape;306;p37"/>
          <p:cNvPicPr preferRelativeResize="0"/>
          <p:nvPr/>
        </p:nvPicPr>
        <p:blipFill rotWithShape="1">
          <a:blip r:embed="rId13">
            <a:alphaModFix/>
          </a:blip>
          <a:srcRect l="28299" t="8415" b="32364"/>
          <a:stretch/>
        </p:blipFill>
        <p:spPr>
          <a:xfrm>
            <a:off x="7982940" y="2737703"/>
            <a:ext cx="822950" cy="79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7"/>
          <p:cNvPicPr preferRelativeResize="0"/>
          <p:nvPr/>
        </p:nvPicPr>
        <p:blipFill rotWithShape="1">
          <a:blip r:embed="rId14">
            <a:alphaModFix/>
          </a:blip>
          <a:srcRect t="8277" b="20850"/>
          <a:stretch/>
        </p:blipFill>
        <p:spPr>
          <a:xfrm>
            <a:off x="4451425" y="2728777"/>
            <a:ext cx="822950" cy="8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7"/>
          <p:cNvPicPr preferRelativeResize="0"/>
          <p:nvPr/>
        </p:nvPicPr>
        <p:blipFill rotWithShape="1">
          <a:blip r:embed="rId15">
            <a:alphaModFix/>
          </a:blip>
          <a:srcRect t="1746" b="1746"/>
          <a:stretch/>
        </p:blipFill>
        <p:spPr>
          <a:xfrm>
            <a:off x="8023125" y="3631434"/>
            <a:ext cx="822960" cy="790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7"/>
          <p:cNvPicPr preferRelativeResize="0"/>
          <p:nvPr/>
        </p:nvPicPr>
        <p:blipFill rotWithShape="1">
          <a:blip r:embed="rId16">
            <a:alphaModFix/>
          </a:blip>
          <a:srcRect t="11361" b="11353"/>
          <a:stretch/>
        </p:blipFill>
        <p:spPr>
          <a:xfrm>
            <a:off x="5419748" y="3631437"/>
            <a:ext cx="822960" cy="790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7"/>
          <p:cNvPicPr preferRelativeResize="0"/>
          <p:nvPr/>
        </p:nvPicPr>
        <p:blipFill rotWithShape="1">
          <a:blip r:embed="rId17">
            <a:alphaModFix/>
          </a:blip>
          <a:srcRect t="11361" b="11353"/>
          <a:stretch/>
        </p:blipFill>
        <p:spPr>
          <a:xfrm>
            <a:off x="2809621" y="3629037"/>
            <a:ext cx="822960" cy="790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7"/>
          <p:cNvPicPr preferRelativeResize="0"/>
          <p:nvPr/>
        </p:nvPicPr>
        <p:blipFill rotWithShape="1">
          <a:blip r:embed="rId18">
            <a:alphaModFix/>
          </a:blip>
          <a:srcRect t="8047" b="-760"/>
          <a:stretch/>
        </p:blipFill>
        <p:spPr>
          <a:xfrm>
            <a:off x="6220918" y="2740375"/>
            <a:ext cx="822960" cy="790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7"/>
          <p:cNvPicPr preferRelativeResize="0"/>
          <p:nvPr/>
        </p:nvPicPr>
        <p:blipFill rotWithShape="1">
          <a:blip r:embed="rId19">
            <a:alphaModFix/>
          </a:blip>
          <a:srcRect l="36798" r="27488"/>
          <a:stretch/>
        </p:blipFill>
        <p:spPr>
          <a:xfrm>
            <a:off x="5339778" y="2740376"/>
            <a:ext cx="822960" cy="790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7"/>
          <p:cNvPicPr preferRelativeResize="0"/>
          <p:nvPr/>
        </p:nvPicPr>
        <p:blipFill rotWithShape="1">
          <a:blip r:embed="rId20">
            <a:alphaModFix/>
          </a:blip>
          <a:srcRect t="3365" r="289" b="1568"/>
          <a:stretch/>
        </p:blipFill>
        <p:spPr>
          <a:xfrm>
            <a:off x="3569542" y="2741717"/>
            <a:ext cx="822960" cy="784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18"/>
          <p:cNvGrpSpPr/>
          <p:nvPr/>
        </p:nvGrpSpPr>
        <p:grpSpPr>
          <a:xfrm>
            <a:off x="309876" y="1982427"/>
            <a:ext cx="2401500" cy="2844594"/>
            <a:chOff x="544601" y="1881245"/>
            <a:chExt cx="2401500" cy="2844594"/>
          </a:xfrm>
        </p:grpSpPr>
        <p:pic>
          <p:nvPicPr>
            <p:cNvPr id="92" name="Google Shape;9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44601" y="1881245"/>
              <a:ext cx="2401500" cy="19656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" name="Google Shape;93;p18"/>
            <p:cNvSpPr/>
            <p:nvPr/>
          </p:nvSpPr>
          <p:spPr>
            <a:xfrm>
              <a:off x="544601" y="3779339"/>
              <a:ext cx="2401500" cy="946500"/>
            </a:xfrm>
            <a:prstGeom prst="rect">
              <a:avLst/>
            </a:prstGeom>
            <a:solidFill>
              <a:srgbClr val="B4CDCD"/>
            </a:solidFill>
            <a:ln w="9525" cap="flat" cmpd="sng">
              <a:solidFill>
                <a:srgbClr val="00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" sz="1600" b="0" i="0" u="none" strike="noStrike" cap="none">
                  <a:solidFill>
                    <a:srgbClr val="005959"/>
                  </a:solidFill>
                  <a:latin typeface="Avenir"/>
                  <a:ea typeface="Avenir"/>
                  <a:cs typeface="Avenir"/>
                  <a:sym typeface="Avenir"/>
                </a:rPr>
                <a:t>Faulting &amp; Earthquake Cycles Working Group </a:t>
              </a:r>
              <a:endParaRPr sz="1600" b="0" i="0" u="none" strike="noStrike" cap="none">
                <a:solidFill>
                  <a:srgbClr val="005959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" sz="1600" b="0" i="0" u="none" strike="noStrike" cap="none">
                  <a:solidFill>
                    <a:srgbClr val="005959"/>
                  </a:solidFill>
                  <a:latin typeface="Avenir"/>
                  <a:ea typeface="Avenir"/>
                  <a:cs typeface="Avenir"/>
                  <a:sym typeface="Avenir"/>
                </a:rPr>
                <a:t>(FEC)</a:t>
              </a:r>
              <a:endParaRPr sz="1600" b="0" i="0" u="none" strike="noStrike" cap="none">
                <a:solidFill>
                  <a:srgbClr val="005959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94" name="Google Shape;94;p18"/>
          <p:cNvSpPr txBox="1"/>
          <p:nvPr/>
        </p:nvSpPr>
        <p:spPr>
          <a:xfrm>
            <a:off x="309875" y="1192388"/>
            <a:ext cx="7872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Font typeface="Poppins Medium"/>
              <a:buNone/>
            </a:pPr>
            <a:r>
              <a:rPr lang="en" sz="2000" b="0" i="0" u="none" strike="noStrike" cap="none">
                <a:solidFill>
                  <a:srgbClr val="FF9900"/>
                </a:solidFill>
                <a:latin typeface="Avenir"/>
                <a:ea typeface="Avenir"/>
                <a:cs typeface="Avenir"/>
                <a:sym typeface="Avenir"/>
              </a:rPr>
              <a:t>Working Groups</a:t>
            </a:r>
            <a:r>
              <a:rPr lang="en" sz="20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 defined science goals and strategies</a:t>
            </a:r>
            <a:endParaRPr sz="2000" b="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95" name="Google Shape;95;p18"/>
          <p:cNvGrpSpPr/>
          <p:nvPr/>
        </p:nvGrpSpPr>
        <p:grpSpPr>
          <a:xfrm>
            <a:off x="3281621" y="1976109"/>
            <a:ext cx="2401510" cy="2857230"/>
            <a:chOff x="3341600" y="1868609"/>
            <a:chExt cx="2401510" cy="2857230"/>
          </a:xfrm>
        </p:grpSpPr>
        <p:pic>
          <p:nvPicPr>
            <p:cNvPr id="96" name="Google Shape;96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41600" y="1868609"/>
              <a:ext cx="2401500" cy="19107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" name="Google Shape;97;p18"/>
            <p:cNvSpPr/>
            <p:nvPr/>
          </p:nvSpPr>
          <p:spPr>
            <a:xfrm>
              <a:off x="3341610" y="3779339"/>
              <a:ext cx="2401500" cy="946500"/>
            </a:xfrm>
            <a:prstGeom prst="rect">
              <a:avLst/>
            </a:prstGeom>
            <a:solidFill>
              <a:srgbClr val="B4CDCD"/>
            </a:solidFill>
            <a:ln w="9525" cap="flat" cmpd="sng">
              <a:solidFill>
                <a:srgbClr val="00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" sz="1600" b="0" i="0" u="none" strike="noStrike" cap="none">
                  <a:solidFill>
                    <a:srgbClr val="005959"/>
                  </a:solidFill>
                  <a:latin typeface="Avenir"/>
                  <a:ea typeface="Avenir"/>
                  <a:cs typeface="Avenir"/>
                  <a:sym typeface="Avenir"/>
                </a:rPr>
                <a:t>Magmatic Drivers of Eruption Working Group (MDE)</a:t>
              </a:r>
              <a:endParaRPr sz="1600" b="0" i="0" u="none" strike="noStrike" cap="none">
                <a:solidFill>
                  <a:srgbClr val="005959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98" name="Google Shape;98;p18"/>
          <p:cNvGrpSpPr/>
          <p:nvPr/>
        </p:nvGrpSpPr>
        <p:grpSpPr>
          <a:xfrm>
            <a:off x="6253375" y="1976105"/>
            <a:ext cx="2401519" cy="2857239"/>
            <a:chOff x="6138600" y="1868600"/>
            <a:chExt cx="2401519" cy="2857239"/>
          </a:xfrm>
        </p:grpSpPr>
        <p:pic>
          <p:nvPicPr>
            <p:cNvPr id="99" name="Google Shape;99;p18"/>
            <p:cNvPicPr preferRelativeResize="0"/>
            <p:nvPr/>
          </p:nvPicPr>
          <p:blipFill rotWithShape="1">
            <a:blip r:embed="rId5">
              <a:alphaModFix/>
            </a:blip>
            <a:srcRect t="-381" b="7418"/>
            <a:stretch/>
          </p:blipFill>
          <p:spPr>
            <a:xfrm>
              <a:off x="6138600" y="1868600"/>
              <a:ext cx="2401500" cy="1910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" name="Google Shape;100;p18"/>
            <p:cNvSpPr/>
            <p:nvPr/>
          </p:nvSpPr>
          <p:spPr>
            <a:xfrm>
              <a:off x="6138619" y="3779339"/>
              <a:ext cx="2401500" cy="946500"/>
            </a:xfrm>
            <a:prstGeom prst="rect">
              <a:avLst/>
            </a:prstGeom>
            <a:solidFill>
              <a:srgbClr val="B4CDCD"/>
            </a:solidFill>
            <a:ln w="9525" cap="flat" cmpd="sng">
              <a:solidFill>
                <a:srgbClr val="00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" sz="1600" b="0" i="0" u="none" strike="noStrike" cap="none">
                  <a:solidFill>
                    <a:srgbClr val="005959"/>
                  </a:solidFill>
                  <a:latin typeface="Avenir"/>
                  <a:ea typeface="Avenir"/>
                  <a:cs typeface="Avenir"/>
                  <a:sym typeface="Avenir"/>
                </a:rPr>
                <a:t>Landscapes &amp; Seascapes Working Group</a:t>
              </a:r>
              <a:endParaRPr sz="1600" b="0" i="0" u="none" strike="noStrike" cap="none">
                <a:solidFill>
                  <a:srgbClr val="005959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" sz="1600" b="0" i="0" u="none" strike="noStrike" cap="none">
                  <a:solidFill>
                    <a:srgbClr val="005959"/>
                  </a:solidFill>
                  <a:latin typeface="Avenir"/>
                  <a:ea typeface="Avenir"/>
                  <a:cs typeface="Avenir"/>
                  <a:sym typeface="Avenir"/>
                </a:rPr>
                <a:t>(L&amp;S)</a:t>
              </a:r>
              <a:endParaRPr sz="1600" b="0" i="0" u="none" strike="noStrike" cap="none">
                <a:solidFill>
                  <a:srgbClr val="005959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101" name="Google Shape;101;p18"/>
          <p:cNvSpPr txBox="1"/>
          <p:nvPr/>
        </p:nvSpPr>
        <p:spPr>
          <a:xfrm>
            <a:off x="309875" y="317475"/>
            <a:ext cx="56307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oppins Medium"/>
              <a:buNone/>
            </a:pPr>
            <a:r>
              <a:rPr lang="en" sz="2700" b="0" i="0" u="none" strike="noStrike" cap="none">
                <a:solidFill>
                  <a:srgbClr val="00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SZ4D RCN Accomplishments</a:t>
            </a:r>
            <a:endParaRPr sz="2700" b="0" i="1" u="none" strike="noStrike" cap="none">
              <a:solidFill>
                <a:srgbClr val="00595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3227" y="2359725"/>
            <a:ext cx="3368898" cy="169864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/>
          <p:nvPr/>
        </p:nvSpPr>
        <p:spPr>
          <a:xfrm>
            <a:off x="1326926" y="4025864"/>
            <a:ext cx="2401500" cy="946500"/>
          </a:xfrm>
          <a:prstGeom prst="rect">
            <a:avLst/>
          </a:prstGeom>
          <a:solidFill>
            <a:srgbClr val="B4CDCD"/>
          </a:solidFill>
          <a:ln w="9525" cap="flat" cmpd="sng">
            <a:solidFill>
              <a:srgbClr val="00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0" i="0" u="none" strike="noStrike" cap="none">
                <a:solidFill>
                  <a:srgbClr val="005959"/>
                </a:solidFill>
                <a:latin typeface="Avenir"/>
                <a:ea typeface="Avenir"/>
                <a:cs typeface="Avenir"/>
                <a:sym typeface="Avenir"/>
              </a:rPr>
              <a:t>Building Equity and Capacity in Geoscience (BECG)</a:t>
            </a:r>
            <a:endParaRPr sz="1600" b="0" i="0" u="none" strike="noStrike" cap="none">
              <a:solidFill>
                <a:srgbClr val="0059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08" name="Google Shape;108;p19"/>
          <p:cNvPicPr preferRelativeResize="0"/>
          <p:nvPr/>
        </p:nvPicPr>
        <p:blipFill rotWithShape="1">
          <a:blip r:embed="rId4">
            <a:alphaModFix/>
          </a:blip>
          <a:srcRect l="12111"/>
          <a:stretch/>
        </p:blipFill>
        <p:spPr>
          <a:xfrm>
            <a:off x="5693311" y="2392225"/>
            <a:ext cx="2404874" cy="1633650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9" name="Google Shape;109;p19"/>
          <p:cNvSpPr/>
          <p:nvPr/>
        </p:nvSpPr>
        <p:spPr>
          <a:xfrm>
            <a:off x="5693311" y="4025864"/>
            <a:ext cx="2401500" cy="946500"/>
          </a:xfrm>
          <a:prstGeom prst="rect">
            <a:avLst/>
          </a:prstGeom>
          <a:solidFill>
            <a:srgbClr val="B4CDCD"/>
          </a:solidFill>
          <a:ln w="9525" cap="flat" cmpd="sng">
            <a:solidFill>
              <a:srgbClr val="00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0" i="0" u="none" strike="noStrike" cap="none">
                <a:solidFill>
                  <a:srgbClr val="005959"/>
                </a:solidFill>
                <a:latin typeface="Avenir"/>
                <a:ea typeface="Avenir"/>
                <a:cs typeface="Avenir"/>
                <a:sym typeface="Avenir"/>
              </a:rPr>
              <a:t>Modeling Collaboratory for Subduction</a:t>
            </a:r>
            <a:endParaRPr sz="1600" b="0" i="0" u="none" strike="noStrike" cap="none">
              <a:solidFill>
                <a:srgbClr val="00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0" i="0" u="none" strike="noStrike" cap="none">
                <a:solidFill>
                  <a:srgbClr val="005959"/>
                </a:solidFill>
                <a:latin typeface="Avenir"/>
                <a:ea typeface="Avenir"/>
                <a:cs typeface="Avenir"/>
                <a:sym typeface="Avenir"/>
              </a:rPr>
              <a:t>(MCS) </a:t>
            </a:r>
            <a:endParaRPr sz="1600" b="0" i="0" u="none" strike="noStrike" cap="none">
              <a:solidFill>
                <a:srgbClr val="0059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" name="Google Shape;110;p19"/>
          <p:cNvSpPr txBox="1"/>
          <p:nvPr/>
        </p:nvSpPr>
        <p:spPr>
          <a:xfrm>
            <a:off x="309875" y="317475"/>
            <a:ext cx="56307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oppins Medium"/>
              <a:buNone/>
            </a:pPr>
            <a:r>
              <a:rPr lang="en" sz="2700" b="0" i="0" u="none" strike="noStrike" cap="none">
                <a:solidFill>
                  <a:srgbClr val="00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SZ4D RCN Accomplishments</a:t>
            </a:r>
            <a:endParaRPr sz="2700" b="0" i="1" u="none" strike="noStrike" cap="none">
              <a:solidFill>
                <a:srgbClr val="00595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11" name="Google Shape;111;p19"/>
          <p:cNvSpPr txBox="1"/>
          <p:nvPr/>
        </p:nvSpPr>
        <p:spPr>
          <a:xfrm>
            <a:off x="309875" y="1192688"/>
            <a:ext cx="78723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Font typeface="Poppins Medium"/>
              <a:buNone/>
            </a:pPr>
            <a:r>
              <a:rPr lang="en" sz="2000" b="0" i="0" u="none" strike="noStrike" cap="none">
                <a:solidFill>
                  <a:srgbClr val="FF9900"/>
                </a:solidFill>
                <a:latin typeface="Avenir"/>
                <a:ea typeface="Avenir"/>
                <a:cs typeface="Avenir"/>
                <a:sym typeface="Avenir"/>
              </a:rPr>
              <a:t>Integrative Groups</a:t>
            </a:r>
            <a:r>
              <a:rPr lang="en" sz="20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 formed to plan infrastructure and activities that reach across the system</a:t>
            </a:r>
            <a:endParaRPr sz="2000" b="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600">
                <a:latin typeface="Montserrat Light"/>
                <a:ea typeface="Montserrat Light"/>
                <a:cs typeface="Montserrat Light"/>
                <a:sym typeface="Montserrat Light"/>
              </a:rPr>
              <a:t>Implementation Report Released November 2022</a:t>
            </a:r>
            <a:endParaRPr sz="26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17" name="Google Shape;11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700" y="677325"/>
            <a:ext cx="2780901" cy="3598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0150" y="494825"/>
            <a:ext cx="3187806" cy="402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 txBox="1"/>
          <p:nvPr/>
        </p:nvSpPr>
        <p:spPr>
          <a:xfrm>
            <a:off x="0" y="4370975"/>
            <a:ext cx="9144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rgbClr val="005959"/>
                </a:solidFill>
              </a:rPr>
              <a:t>Hilley, G. E. (ed.), Brodsky, E.E., Roman, D., Shillington, D. J., Brudzinski, M., Behn, M., Tobin, H. and the SZ4D RCN (2022). SZ4D Implementation Plan. Stanford Digital Repository. Available at </a:t>
            </a:r>
            <a:r>
              <a:rPr lang="en" sz="1000" i="1">
                <a:solidFill>
                  <a:schemeClr val="hlink"/>
                </a:solidFill>
                <a:uFill>
                  <a:noFill/>
                </a:uFill>
                <a:hlinkClick r:id="rId5"/>
              </a:rPr>
              <a:t>https://purl.stanford.edu/hy589fc7561.</a:t>
            </a:r>
            <a:r>
              <a:rPr lang="en" sz="1000" i="1">
                <a:solidFill>
                  <a:srgbClr val="005959"/>
                </a:solidFill>
              </a:rPr>
              <a:t> </a:t>
            </a:r>
            <a:r>
              <a:rPr lang="en" sz="1000" i="1">
                <a:solidFill>
                  <a:schemeClr val="hlink"/>
                </a:solidFill>
                <a:uFill>
                  <a:noFill/>
                </a:uFill>
                <a:hlinkClick r:id="rId6"/>
              </a:rPr>
              <a:t>https://doi.org/10.25740/hy589fc7561</a:t>
            </a:r>
            <a:endParaRPr sz="1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183850" y="1338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Poppins Medium"/>
              <a:buNone/>
            </a:pPr>
            <a:r>
              <a:rPr lang="en" sz="2700">
                <a:latin typeface="Montserrat Light"/>
                <a:ea typeface="Montserrat Light"/>
                <a:cs typeface="Montserrat Light"/>
                <a:sym typeface="Montserrat Light"/>
              </a:rPr>
              <a:t>Instrumentation and Activities</a:t>
            </a:r>
            <a:endParaRPr sz="27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25" name="Google Shape;125;p21"/>
          <p:cNvSpPr txBox="1"/>
          <p:nvPr/>
        </p:nvSpPr>
        <p:spPr>
          <a:xfrm>
            <a:off x="183850" y="775450"/>
            <a:ext cx="3412500" cy="3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800" b="1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Observational arrays</a:t>
            </a:r>
            <a:endParaRPr sz="1800" b="1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●"/>
            </a:pPr>
            <a:r>
              <a:rPr lang="en" sz="180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MegaArray</a:t>
            </a:r>
            <a:endParaRPr sz="180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●"/>
            </a:pPr>
            <a:r>
              <a:rPr lang="en" sz="180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VolcArray</a:t>
            </a:r>
            <a:endParaRPr sz="180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●"/>
            </a:pPr>
            <a:r>
              <a:rPr lang="en" sz="180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SurfArray</a:t>
            </a:r>
            <a:endParaRPr sz="180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80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800" b="1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Activities</a:t>
            </a:r>
            <a:endParaRPr sz="1800" b="1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●"/>
            </a:pPr>
            <a:r>
              <a:rPr lang="en" sz="180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Analysis of data from arrays</a:t>
            </a:r>
            <a:endParaRPr sz="180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●"/>
            </a:pPr>
            <a:r>
              <a:rPr lang="en" sz="180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Other observations:</a:t>
            </a:r>
            <a:endParaRPr sz="180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857250" marR="0" lvl="2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■"/>
            </a:pPr>
            <a:r>
              <a:rPr lang="en" sz="180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Field geology</a:t>
            </a:r>
            <a:endParaRPr sz="180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857250" marR="0" lvl="2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■"/>
            </a:pPr>
            <a:r>
              <a:rPr lang="en" sz="180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Geophysical imaging </a:t>
            </a:r>
            <a:endParaRPr sz="180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●"/>
            </a:pPr>
            <a:r>
              <a:rPr lang="en" sz="180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Numerical modeling</a:t>
            </a:r>
            <a:endParaRPr sz="180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●"/>
            </a:pPr>
            <a:r>
              <a:rPr lang="en" sz="180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Lab experiments</a:t>
            </a:r>
            <a:endParaRPr sz="180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●"/>
            </a:pPr>
            <a:r>
              <a:rPr lang="en" sz="180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Training and outreach</a:t>
            </a:r>
            <a:endParaRPr sz="180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26" name="Google Shape;126;p21"/>
          <p:cNvPicPr preferRelativeResize="0"/>
          <p:nvPr/>
        </p:nvPicPr>
        <p:blipFill rotWithShape="1">
          <a:blip r:embed="rId3">
            <a:alphaModFix/>
          </a:blip>
          <a:srcRect l="2171" t="3212"/>
          <a:stretch/>
        </p:blipFill>
        <p:spPr>
          <a:xfrm>
            <a:off x="3596225" y="851650"/>
            <a:ext cx="5471750" cy="3502526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1"/>
          <p:cNvSpPr txBox="1"/>
          <p:nvPr/>
        </p:nvSpPr>
        <p:spPr>
          <a:xfrm>
            <a:off x="5353075" y="4558500"/>
            <a:ext cx="3714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i="1">
                <a:latin typeface="Avenir"/>
                <a:ea typeface="Avenir"/>
                <a:cs typeface="Avenir"/>
                <a:sym typeface="Avenir"/>
              </a:rPr>
              <a:t>SZ4D Implementation Report Fig. ES-1</a:t>
            </a:r>
            <a:endParaRPr sz="1300" i="1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>
            <a:spLocks noGrp="1"/>
          </p:cNvSpPr>
          <p:nvPr>
            <p:ph type="title"/>
          </p:nvPr>
        </p:nvSpPr>
        <p:spPr>
          <a:xfrm>
            <a:off x="4127143" y="129502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MegaArray Schematically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33" name="Google Shape;133;p22"/>
          <p:cNvSpPr txBox="1"/>
          <p:nvPr/>
        </p:nvSpPr>
        <p:spPr>
          <a:xfrm>
            <a:off x="0" y="2018098"/>
            <a:ext cx="36237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venir"/>
              <a:buChar char="●"/>
            </a:pPr>
            <a:r>
              <a:rPr lang="en" sz="200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Backbone imaging and characterization of subduction zone behavior</a:t>
            </a:r>
            <a:endParaRPr sz="200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venir"/>
              <a:buChar char="●"/>
            </a:pPr>
            <a:r>
              <a:rPr lang="en" sz="200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Detailed, </a:t>
            </a:r>
            <a:r>
              <a:rPr lang="en" sz="2000" i="1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long-term</a:t>
            </a:r>
            <a:r>
              <a:rPr lang="en" sz="200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 characterization of areas of interest</a:t>
            </a:r>
            <a:endParaRPr sz="200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venir"/>
              <a:buChar char="○"/>
            </a:pPr>
            <a:r>
              <a:rPr lang="en" sz="200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Variations in coupling behavior</a:t>
            </a:r>
            <a:endParaRPr sz="200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34" name="Google Shape;134;p22"/>
          <p:cNvPicPr preferRelativeResize="0"/>
          <p:nvPr/>
        </p:nvPicPr>
        <p:blipFill rotWithShape="1">
          <a:blip r:embed="rId3">
            <a:alphaModFix/>
          </a:blip>
          <a:srcRect l="1267" r="1267"/>
          <a:stretch/>
        </p:blipFill>
        <p:spPr>
          <a:xfrm>
            <a:off x="3825625" y="854600"/>
            <a:ext cx="5318374" cy="3490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706" y="139352"/>
            <a:ext cx="3772921" cy="173899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 txBox="1"/>
          <p:nvPr/>
        </p:nvSpPr>
        <p:spPr>
          <a:xfrm>
            <a:off x="5794450" y="4441125"/>
            <a:ext cx="3134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i="1">
                <a:latin typeface="Avenir"/>
                <a:ea typeface="Avenir"/>
                <a:cs typeface="Avenir"/>
                <a:sym typeface="Avenir"/>
              </a:rPr>
              <a:t>Adaptation of SZ4D Implementation Report Fig. FEC-10</a:t>
            </a:r>
            <a:endParaRPr sz="1300" i="1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/>
          <p:nvPr/>
        </p:nvSpPr>
        <p:spPr>
          <a:xfrm>
            <a:off x="-125200" y="2838350"/>
            <a:ext cx="9410700" cy="1731600"/>
          </a:xfrm>
          <a:prstGeom prst="rect">
            <a:avLst/>
          </a:prstGeom>
          <a:solidFill>
            <a:srgbClr val="B4CD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3"/>
          <p:cNvSpPr/>
          <p:nvPr/>
        </p:nvSpPr>
        <p:spPr>
          <a:xfrm>
            <a:off x="715722" y="994775"/>
            <a:ext cx="9410700" cy="159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3"/>
          <p:cNvSpPr txBox="1">
            <a:spLocks noGrp="1"/>
          </p:cNvSpPr>
          <p:nvPr>
            <p:ph type="title"/>
          </p:nvPr>
        </p:nvSpPr>
        <p:spPr>
          <a:xfrm>
            <a:off x="4369000" y="-65675"/>
            <a:ext cx="7737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VolcArray Schematically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44" name="Google Shape;144;p23"/>
          <p:cNvSpPr txBox="1"/>
          <p:nvPr/>
        </p:nvSpPr>
        <p:spPr>
          <a:xfrm>
            <a:off x="2135399" y="1254417"/>
            <a:ext cx="4463700" cy="11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"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Goal: </a:t>
            </a:r>
            <a:r>
              <a:rPr lang="en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Observe evolution of monitored parameters in near-real time from background state through eruption</a:t>
            </a:r>
            <a:endParaRPr sz="1900" b="0" i="1" u="none" strike="noStrike" cap="non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3"/>
          <p:cNvSpPr txBox="1"/>
          <p:nvPr/>
        </p:nvSpPr>
        <p:spPr>
          <a:xfrm>
            <a:off x="108200" y="3213350"/>
            <a:ext cx="4893600" cy="10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Goal</a:t>
            </a:r>
            <a:r>
              <a:rPr lang="en" sz="18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: Quantify magma supply rate from the mantle, the geometry of the trans-crustal magmatic system, and eruptive histories</a:t>
            </a:r>
            <a:endParaRPr sz="1800" i="1" u="none" strike="noStrike" cap="none">
              <a:solidFill>
                <a:srgbClr val="98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6" name="Google Shape;146;p23"/>
          <p:cNvSpPr txBox="1"/>
          <p:nvPr/>
        </p:nvSpPr>
        <p:spPr>
          <a:xfrm>
            <a:off x="2220672" y="898368"/>
            <a:ext cx="2681400" cy="400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Volcano Sensor Arrays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3"/>
          <p:cNvSpPr txBox="1"/>
          <p:nvPr/>
        </p:nvSpPr>
        <p:spPr>
          <a:xfrm>
            <a:off x="87800" y="2860775"/>
            <a:ext cx="2588400" cy="400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Volcano Imaging Arrays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1925" y="-86302"/>
            <a:ext cx="1877787" cy="283830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3"/>
          <p:cNvSpPr txBox="1"/>
          <p:nvPr/>
        </p:nvSpPr>
        <p:spPr>
          <a:xfrm>
            <a:off x="1839102" y="17025"/>
            <a:ext cx="18777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latin typeface="Avenir"/>
                <a:ea typeface="Avenir"/>
                <a:cs typeface="Avenir"/>
                <a:sym typeface="Avenir"/>
              </a:rPr>
              <a:t>Pritchard &amp; Simons, 2002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50" name="Google Shape;150;p23"/>
          <p:cNvPicPr preferRelativeResize="0"/>
          <p:nvPr/>
        </p:nvPicPr>
        <p:blipFill rotWithShape="1">
          <a:blip r:embed="rId4">
            <a:alphaModFix/>
          </a:blip>
          <a:srcRect r="48213" b="39903"/>
          <a:stretch/>
        </p:blipFill>
        <p:spPr>
          <a:xfrm>
            <a:off x="6310699" y="496050"/>
            <a:ext cx="2588401" cy="234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3"/>
          <p:cNvPicPr preferRelativeResize="0"/>
          <p:nvPr/>
        </p:nvPicPr>
        <p:blipFill rotWithShape="1">
          <a:blip r:embed="rId4">
            <a:alphaModFix/>
          </a:blip>
          <a:srcRect l="54485"/>
          <a:stretch/>
        </p:blipFill>
        <p:spPr>
          <a:xfrm>
            <a:off x="5760100" y="2712803"/>
            <a:ext cx="1877775" cy="3217097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3"/>
          <p:cNvSpPr txBox="1"/>
          <p:nvPr/>
        </p:nvSpPr>
        <p:spPr>
          <a:xfrm>
            <a:off x="2045200" y="4623300"/>
            <a:ext cx="3714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i="1">
                <a:latin typeface="Avenir"/>
                <a:ea typeface="Avenir"/>
                <a:cs typeface="Avenir"/>
                <a:sym typeface="Avenir"/>
              </a:rPr>
              <a:t>SZ4D Implementation Report Fig. MDE-4</a:t>
            </a:r>
            <a:endParaRPr sz="1300" i="1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>
            <a:spLocks noGrp="1"/>
          </p:cNvSpPr>
          <p:nvPr>
            <p:ph type="title"/>
          </p:nvPr>
        </p:nvSpPr>
        <p:spPr>
          <a:xfrm>
            <a:off x="2886618" y="7889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20">
                <a:solidFill>
                  <a:srgbClr val="00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SurfArray: Topography, </a:t>
            </a:r>
            <a:br>
              <a:rPr lang="en" sz="2420">
                <a:solidFill>
                  <a:srgbClr val="00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</a:br>
            <a:r>
              <a:rPr lang="en" sz="2420">
                <a:solidFill>
                  <a:srgbClr val="00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Bathymetry and Environmental Sensing </a:t>
            </a:r>
            <a:endParaRPr sz="2420">
              <a:solidFill>
                <a:srgbClr val="00595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58" name="Google Shape;15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52525"/>
            <a:ext cx="4744874" cy="313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4"/>
          <p:cNvSpPr txBox="1"/>
          <p:nvPr/>
        </p:nvSpPr>
        <p:spPr>
          <a:xfrm>
            <a:off x="5084274" y="974011"/>
            <a:ext cx="2867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005959"/>
                </a:solidFill>
                <a:latin typeface="Avenir"/>
                <a:ea typeface="Avenir"/>
                <a:cs typeface="Avenir"/>
                <a:sym typeface="Avenir"/>
              </a:rPr>
              <a:t>Notional Experiment</a:t>
            </a:r>
            <a:endParaRPr sz="1400" i="1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60" name="Google Shape;160;p24"/>
          <p:cNvPicPr preferRelativeResize="0"/>
          <p:nvPr/>
        </p:nvPicPr>
        <p:blipFill rotWithShape="1">
          <a:blip r:embed="rId4">
            <a:alphaModFix/>
          </a:blip>
          <a:srcRect t="65322" b="-513"/>
          <a:stretch/>
        </p:blipFill>
        <p:spPr>
          <a:xfrm>
            <a:off x="4756875" y="2895934"/>
            <a:ext cx="4463325" cy="138886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4"/>
          <p:cNvSpPr txBox="1"/>
          <p:nvPr/>
        </p:nvSpPr>
        <p:spPr>
          <a:xfrm>
            <a:off x="5084275" y="1256875"/>
            <a:ext cx="40596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30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Select </a:t>
            </a:r>
            <a:r>
              <a:rPr lang="en" sz="1300" b="1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paired</a:t>
            </a:r>
            <a:r>
              <a:rPr lang="en" sz="130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 subduction-zone segments that control for (as best as possible) non-targeted factor, while letting single factor vary.</a:t>
            </a:r>
            <a:endParaRPr sz="13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3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30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Given domestic sites (Cascadia and Alaska), most plausible comparison would be between segments in Chile with similar climates but differing tectonic rates:</a:t>
            </a:r>
            <a:endParaRPr sz="1300" i="0" u="none" strike="noStrike" cap="non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2" name="Google Shape;162;p24"/>
          <p:cNvSpPr txBox="1"/>
          <p:nvPr/>
        </p:nvSpPr>
        <p:spPr>
          <a:xfrm>
            <a:off x="5004374" y="4233661"/>
            <a:ext cx="1740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5959"/>
                </a:solidFill>
                <a:latin typeface="Avenir"/>
                <a:ea typeface="Avenir"/>
                <a:cs typeface="Avenir"/>
                <a:sym typeface="Avenir"/>
              </a:rPr>
              <a:t>Slow Subduction</a:t>
            </a:r>
            <a:endParaRPr sz="1400" b="1" i="0" u="none" strike="noStrike" cap="none">
              <a:solidFill>
                <a:srgbClr val="00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5959"/>
                </a:solidFill>
                <a:latin typeface="Avenir"/>
                <a:ea typeface="Avenir"/>
                <a:cs typeface="Avenir"/>
                <a:sym typeface="Avenir"/>
              </a:rPr>
              <a:t>(e.g., Cascadia)</a:t>
            </a:r>
            <a:endParaRPr sz="1400" b="1" i="0" u="none" strike="noStrike" cap="none">
              <a:solidFill>
                <a:srgbClr val="0059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3" name="Google Shape;163;p24"/>
          <p:cNvSpPr txBox="1"/>
          <p:nvPr/>
        </p:nvSpPr>
        <p:spPr>
          <a:xfrm>
            <a:off x="7310174" y="4233661"/>
            <a:ext cx="1740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5959"/>
                </a:solidFill>
                <a:latin typeface="Avenir"/>
                <a:ea typeface="Avenir"/>
                <a:cs typeface="Avenir"/>
                <a:sym typeface="Avenir"/>
              </a:rPr>
              <a:t>Fast Subduction</a:t>
            </a:r>
            <a:endParaRPr sz="1400" b="1" i="0" u="none" strike="noStrike" cap="none">
              <a:solidFill>
                <a:srgbClr val="00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5959"/>
                </a:solidFill>
                <a:latin typeface="Avenir"/>
                <a:ea typeface="Avenir"/>
                <a:cs typeface="Avenir"/>
                <a:sym typeface="Avenir"/>
              </a:rPr>
              <a:t>(e.g., central Chile)</a:t>
            </a:r>
            <a:endParaRPr sz="1400" b="1" i="0" u="none" strike="noStrike" cap="none">
              <a:solidFill>
                <a:srgbClr val="0059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64" name="Google Shape;164;p24" descr="Map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3024" y="991067"/>
            <a:ext cx="1447800" cy="127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61610"/>
            <a:ext cx="2903664" cy="1279453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4"/>
          <p:cNvSpPr txBox="1"/>
          <p:nvPr/>
        </p:nvSpPr>
        <p:spPr>
          <a:xfrm>
            <a:off x="0" y="0"/>
            <a:ext cx="3628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Remote sensing of topography</a:t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4"/>
          <p:cNvSpPr txBox="1"/>
          <p:nvPr/>
        </p:nvSpPr>
        <p:spPr>
          <a:xfrm>
            <a:off x="39731" y="1549275"/>
            <a:ext cx="5825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rgbClr val="1E1E1E"/>
                </a:solidFill>
                <a:latin typeface="Lato"/>
                <a:ea typeface="Lato"/>
                <a:cs typeface="Lato"/>
                <a:sym typeface="Lato"/>
              </a:rPr>
              <a:t>EarthScope Alaska Denali Totschunda LiDAR Project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4"/>
          <p:cNvSpPr txBox="1"/>
          <p:nvPr/>
        </p:nvSpPr>
        <p:spPr>
          <a:xfrm>
            <a:off x="107325" y="4814500"/>
            <a:ext cx="3628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i="1">
                <a:latin typeface="Avenir"/>
                <a:ea typeface="Avenir"/>
                <a:cs typeface="Avenir"/>
                <a:sym typeface="Avenir"/>
              </a:rPr>
              <a:t>SZ4D Implementation Report Fig. LS-3</a:t>
            </a:r>
            <a:endParaRPr sz="1300" i="1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1094</Words>
  <Application>Microsoft Macintosh PowerPoint</Application>
  <PresentationFormat>On-screen Show (16:9)</PresentationFormat>
  <Paragraphs>176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Avenir</vt:lpstr>
      <vt:lpstr>Montserrat Light</vt:lpstr>
      <vt:lpstr>Arial</vt:lpstr>
      <vt:lpstr>Poppins Medium</vt:lpstr>
      <vt:lpstr>Lato</vt:lpstr>
      <vt:lpstr>Helvetica Neue Light</vt:lpstr>
      <vt:lpstr>Belleza</vt:lpstr>
      <vt:lpstr>Calibri</vt:lpstr>
      <vt:lpstr>Simple Light</vt:lpstr>
      <vt:lpstr>The current state of SZ4D (December 11, 2022)</vt:lpstr>
      <vt:lpstr>PowerPoint Presentation</vt:lpstr>
      <vt:lpstr>PowerPoint Presentation</vt:lpstr>
      <vt:lpstr>PowerPoint Presentation</vt:lpstr>
      <vt:lpstr>Implementation Report Released November 2022</vt:lpstr>
      <vt:lpstr>Instrumentation and Activities</vt:lpstr>
      <vt:lpstr>MegaArray Schematically</vt:lpstr>
      <vt:lpstr>VolcArray Schematically</vt:lpstr>
      <vt:lpstr>SurfArray: Topography,  Bathymetry and Environmental Sensing </vt:lpstr>
      <vt:lpstr>Activities: Field geology, geophysical imaging, experiments and modelling</vt:lpstr>
      <vt:lpstr>Components of envisaged SZ4D plans that are most relevant to MSROC</vt:lpstr>
      <vt:lpstr>Locations for study</vt:lpstr>
      <vt:lpstr>PowerPoint Presentation</vt:lpstr>
      <vt:lpstr>How do large-scale programs in the US happen?</vt:lpstr>
      <vt:lpstr>SZ4D Now: Transition Structure</vt:lpstr>
      <vt:lpstr>The Road Ahead</vt:lpstr>
      <vt:lpstr>Components of envisaged SZ4D plans that are most relevant to MSROC</vt:lpstr>
      <vt:lpstr>extra</vt:lpstr>
      <vt:lpstr>The “Catalyst Proposal”: What SZ4D is currently funded to do  1) A staffed Center (Anais Ferot and Dana White)  2) Technical project management to realistically evaluate  costs and trade-offs of the instrumentation options.   3) Preparatory work for the geological, modeling and  laboratory facilities which include workshops and modest  engineering design work.</vt:lpstr>
      <vt:lpstr>The Collective Impact Conundrum</vt:lpstr>
      <vt:lpstr>Proposal Pending: SZNet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current state of SZ4D (December 11, 2022)</dc:title>
  <cp:lastModifiedBy>Doug Russell</cp:lastModifiedBy>
  <cp:revision>1</cp:revision>
  <dcterms:modified xsi:type="dcterms:W3CDTF">2022-12-14T20:08:45Z</dcterms:modified>
</cp:coreProperties>
</file>