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1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6"/>
    <p:restoredTop sz="93694"/>
  </p:normalViewPr>
  <p:slideViewPr>
    <p:cSldViewPr snapToGrid="0" snapToObjects="1">
      <p:cViewPr varScale="1">
        <p:scale>
          <a:sx n="109" d="100"/>
          <a:sy n="109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5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1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4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1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2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2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24CF3-25E5-4C4F-9E06-853FA0E4472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FA8B9-EF26-D54D-8474-29AC433E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8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KnaOYSt84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047" y="499791"/>
            <a:ext cx="9510409" cy="2387600"/>
          </a:xfrm>
        </p:spPr>
        <p:txBody>
          <a:bodyPr>
            <a:noAutofit/>
          </a:bodyPr>
          <a:lstStyle/>
          <a:p>
            <a:r>
              <a:rPr lang="en-US" sz="4800" dirty="0"/>
              <a:t>Quantifying incoming plate hydration and role of fluids on megathrust properties in and around the Guerrero Gap, offshore Mexico</a:t>
            </a:r>
            <a:r>
              <a:rPr lang="en-US" sz="4800" dirty="0">
                <a:effectLst/>
              </a:rPr>
              <a:t> 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EBC53-DFC5-634A-86CB-F6B2FD47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248" y="29184"/>
            <a:ext cx="1534341" cy="1543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9579" y="3017185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Anne </a:t>
            </a:r>
            <a:r>
              <a:rPr lang="en-US" sz="2800" dirty="0" err="1"/>
              <a:t>Bécel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r="23913"/>
          <a:stretch/>
        </p:blipFill>
        <p:spPr>
          <a:xfrm>
            <a:off x="2857501" y="3845890"/>
            <a:ext cx="1435099" cy="1817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r="13120"/>
          <a:stretch/>
        </p:blipFill>
        <p:spPr>
          <a:xfrm>
            <a:off x="4660358" y="3836162"/>
            <a:ext cx="1384841" cy="1817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8"/>
          <a:stretch/>
        </p:blipFill>
        <p:spPr>
          <a:xfrm>
            <a:off x="6415509" y="3836162"/>
            <a:ext cx="1420122" cy="1827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/>
          <a:stretch/>
        </p:blipFill>
        <p:spPr>
          <a:xfrm>
            <a:off x="1177047" y="3845890"/>
            <a:ext cx="1311876" cy="1827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>
          <a:xfrm flipH="1">
            <a:off x="8333208" y="3836162"/>
            <a:ext cx="1417742" cy="1837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>
          <a:xfrm>
            <a:off x="10085806" y="3845890"/>
            <a:ext cx="1376975" cy="18275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3178" y="5708584"/>
            <a:ext cx="827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Anne </a:t>
            </a:r>
          </a:p>
          <a:p>
            <a:pPr algn="ctr"/>
            <a:r>
              <a:rPr lang="en-US" dirty="0" err="1"/>
              <a:t>Bécel</a:t>
            </a:r>
            <a:endParaRPr lang="en-US" dirty="0"/>
          </a:p>
          <a:p>
            <a:pPr algn="ctr"/>
            <a:r>
              <a:rPr lang="en-US" dirty="0"/>
              <a:t>(LDEO)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6410" y="5708584"/>
            <a:ext cx="837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Brian</a:t>
            </a:r>
          </a:p>
          <a:p>
            <a:pPr algn="ctr"/>
            <a:r>
              <a:rPr lang="en-US" dirty="0"/>
              <a:t>Boston</a:t>
            </a:r>
          </a:p>
          <a:p>
            <a:pPr algn="ctr"/>
            <a:r>
              <a:rPr lang="en-US" dirty="0"/>
              <a:t>(LDEO)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3430" y="5708584"/>
            <a:ext cx="809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Adrien</a:t>
            </a:r>
          </a:p>
          <a:p>
            <a:pPr algn="ctr"/>
            <a:r>
              <a:rPr lang="en-US" dirty="0" err="1"/>
              <a:t>Arnulf</a:t>
            </a:r>
            <a:endParaRPr lang="en-US" dirty="0"/>
          </a:p>
          <a:p>
            <a:pPr algn="ctr"/>
            <a:r>
              <a:rPr lang="en-US" dirty="0"/>
              <a:t>(UTIG)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0667" y="5731982"/>
            <a:ext cx="1169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Donna</a:t>
            </a:r>
          </a:p>
          <a:p>
            <a:pPr algn="ctr"/>
            <a:r>
              <a:rPr lang="en-US" dirty="0"/>
              <a:t>Shillington</a:t>
            </a:r>
          </a:p>
          <a:p>
            <a:pPr algn="ctr"/>
            <a:r>
              <a:rPr lang="en-US" dirty="0"/>
              <a:t>(NAU)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33208" y="5731982"/>
            <a:ext cx="1364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Victor</a:t>
            </a:r>
          </a:p>
          <a:p>
            <a:pPr algn="ctr"/>
            <a:r>
              <a:rPr lang="en-US" dirty="0"/>
              <a:t>Cruz-Atienza</a:t>
            </a:r>
          </a:p>
          <a:p>
            <a:pPr algn="ctr"/>
            <a:r>
              <a:rPr lang="en-US" dirty="0"/>
              <a:t>(UNAM)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00088" y="5731982"/>
            <a:ext cx="1374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Yoshihiro</a:t>
            </a:r>
          </a:p>
          <a:p>
            <a:pPr algn="ctr"/>
            <a:r>
              <a:rPr lang="en-US" dirty="0"/>
              <a:t>Ito</a:t>
            </a:r>
          </a:p>
          <a:p>
            <a:pPr algn="ctr"/>
            <a:r>
              <a:rPr lang="en-US" dirty="0"/>
              <a:t>(Kyoto Univ.)</a:t>
            </a:r>
          </a:p>
        </p:txBody>
      </p:sp>
    </p:spTree>
    <p:extLst>
      <p:ext uri="{BB962C8B-B14F-4D97-AF65-F5344CB8AC3E}">
        <p14:creationId xmlns:p14="http://schemas.microsoft.com/office/powerpoint/2010/main" val="1622519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3" y="576066"/>
            <a:ext cx="7586757" cy="58247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9522" y="184385"/>
            <a:ext cx="3702527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/>
              <a:t>Langeth</a:t>
            </a:r>
            <a:r>
              <a:rPr lang="en-US" sz="4000" dirty="0"/>
              <a:t> active source seismic survey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23" y="1902941"/>
            <a:ext cx="33280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combined 2D wide-angle seismic reflection/refraction and ultra-long offset multi-channel seismic (MCS) survey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48 day seismic program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six primary MCS/OBS transects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15 km-long streamer and 6600 </a:t>
            </a:r>
            <a:r>
              <a:rPr lang="en-US" dirty="0" err="1"/>
              <a:t>cu.in</a:t>
            </a:r>
            <a:r>
              <a:rPr lang="en-US" dirty="0"/>
              <a:t> </a:t>
            </a:r>
            <a:r>
              <a:rPr lang="en-US" dirty="0" err="1"/>
              <a:t>airgun</a:t>
            </a:r>
            <a:r>
              <a:rPr lang="en-US" dirty="0"/>
              <a:t> array of the R/V </a:t>
            </a:r>
            <a:r>
              <a:rPr lang="en-US" dirty="0" err="1"/>
              <a:t>Langseth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5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4" y="-228283"/>
            <a:ext cx="10515600" cy="1325563"/>
          </a:xfrm>
        </p:spPr>
        <p:txBody>
          <a:bodyPr/>
          <a:lstStyle/>
          <a:p>
            <a:r>
              <a:rPr lang="en-US" dirty="0"/>
              <a:t>Comparison to Cascadia subduction zone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91" y="859536"/>
            <a:ext cx="3277732" cy="2798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422" y="1323463"/>
            <a:ext cx="161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Ridge 2 Trench </a:t>
            </a:r>
          </a:p>
          <a:p>
            <a:pPr algn="ctr"/>
            <a:r>
              <a:rPr lang="en-US" dirty="0"/>
              <a:t>Experiment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00" y="859536"/>
            <a:ext cx="3987786" cy="3061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51" y="3883783"/>
            <a:ext cx="3434936" cy="28630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582" y="2213532"/>
            <a:ext cx="131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Young, well-</a:t>
            </a:r>
            <a:r>
              <a:rPr lang="en-US" dirty="0" err="1"/>
              <a:t>sedimented</a:t>
            </a:r>
            <a:r>
              <a:rPr lang="en-US" dirty="0"/>
              <a:t> </a:t>
            </a:r>
          </a:p>
          <a:p>
            <a:r>
              <a:rPr lang="en-US" dirty="0"/>
              <a:t>Juan de Fuca Plate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1998" y="2121989"/>
            <a:ext cx="131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Young, sediment-starved </a:t>
            </a:r>
          </a:p>
          <a:p>
            <a:r>
              <a:rPr lang="en-US" dirty="0"/>
              <a:t>Cocos Plate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5724" y="454731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effectLst/>
                <a:latin typeface="Calibri" charset="0"/>
                <a:ea typeface="Calibri" charset="0"/>
                <a:cs typeface="Calibri" charset="0"/>
              </a:rPr>
              <a:t>Direct comparisons between these two subduction zones will provide key constraints on the influence of sediment thickness on the hydration state of young incoming plates 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249" y="5209025"/>
            <a:ext cx="131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Limited hydration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0319" y="6558462"/>
            <a:ext cx="20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Horning et al., 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8616" y="1097280"/>
            <a:ext cx="1469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Guerrero Gap</a:t>
            </a:r>
            <a:endParaRPr lang="en-US" dirty="0"/>
          </a:p>
          <a:p>
            <a:pPr algn="ctr"/>
            <a:r>
              <a:rPr lang="en-US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84234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544" y="-228283"/>
            <a:ext cx="10515600" cy="1325563"/>
          </a:xfrm>
        </p:spPr>
        <p:txBody>
          <a:bodyPr/>
          <a:lstStyle/>
          <a:p>
            <a:r>
              <a:rPr lang="en-US" dirty="0"/>
              <a:t>Comparison to Northern </a:t>
            </a:r>
            <a:r>
              <a:rPr lang="en-US" dirty="0" err="1"/>
              <a:t>Hikurangi</a:t>
            </a:r>
            <a:r>
              <a:rPr lang="en-US" dirty="0"/>
              <a:t> Margin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7" y="4157061"/>
            <a:ext cx="5320279" cy="1591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4"/>
          <a:stretch/>
        </p:blipFill>
        <p:spPr>
          <a:xfrm>
            <a:off x="138313" y="5487958"/>
            <a:ext cx="4399598" cy="1271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00" y="859536"/>
            <a:ext cx="3987786" cy="3061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55" y="780004"/>
            <a:ext cx="3177338" cy="3377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8616" y="1097280"/>
            <a:ext cx="1469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Guerrero Gap</a:t>
            </a:r>
            <a:endParaRPr lang="en-US" dirty="0"/>
          </a:p>
          <a:p>
            <a:pPr algn="ctr"/>
            <a:r>
              <a:rPr lang="en-US" dirty="0"/>
              <a:t>Experiment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500" y="1097280"/>
            <a:ext cx="178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Hikurangi</a:t>
            </a:r>
            <a:r>
              <a:rPr lang="en-US" dirty="0"/>
              <a:t> margin</a:t>
            </a:r>
          </a:p>
          <a:p>
            <a:pPr algn="ctr"/>
            <a:r>
              <a:rPr lang="en-US" dirty="0"/>
              <a:t>Experiment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7911" y="6488668"/>
            <a:ext cx="17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Gray et al., 2019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1628" y="4579684"/>
            <a:ext cx="457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/>
              <a:t>test whether there is a ubiquitous parameter that lead to shallow slow slip events or a combination of parameters</a:t>
            </a:r>
            <a:r>
              <a:rPr lang="en-US" sz="2000">
                <a:effectLst/>
              </a:rPr>
              <a:t>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5468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11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43788" y="2923452"/>
            <a:ext cx="2965858" cy="1325563"/>
          </a:xfrm>
        </p:spPr>
        <p:txBody>
          <a:bodyPr/>
          <a:lstStyle/>
          <a:p>
            <a:r>
              <a:rPr lang="en-US"/>
              <a:t>Thank you !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61736" y="6488668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effectLst/>
                <a:latin typeface="Helvetica" charset="0"/>
                <a:hlinkClick r:id="rId3"/>
              </a:rPr>
              <a:t>https://youtu.be/uKnaOYSt84g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9447" y="6488668"/>
            <a:ext cx="194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Cruz-Atienza, 2019</a:t>
            </a:r>
          </a:p>
        </p:txBody>
      </p:sp>
    </p:spTree>
    <p:extLst>
      <p:ext uri="{BB962C8B-B14F-4D97-AF65-F5344CB8AC3E}">
        <p14:creationId xmlns:p14="http://schemas.microsoft.com/office/powerpoint/2010/main" val="10827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Science Question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8" y="1252164"/>
            <a:ext cx="6636229" cy="437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93" y="5631365"/>
            <a:ext cx="6320573" cy="684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1559" y="6435774"/>
            <a:ext cx="304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Nishikawa et al</a:t>
            </a:r>
            <a:r>
              <a:rPr lang="en-US"/>
              <a:t>., Science,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1791270"/>
            <a:ext cx="37561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What controls the down-dip and along-strike variability in fault-slip behavior in subduction zones?</a:t>
            </a:r>
          </a:p>
        </p:txBody>
      </p:sp>
    </p:spTree>
    <p:extLst>
      <p:ext uri="{BB962C8B-B14F-4D97-AF65-F5344CB8AC3E}">
        <p14:creationId xmlns:p14="http://schemas.microsoft.com/office/powerpoint/2010/main" val="112126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898" y="0"/>
            <a:ext cx="10515600" cy="1325563"/>
          </a:xfrm>
        </p:spPr>
        <p:txBody>
          <a:bodyPr/>
          <a:lstStyle/>
          <a:p>
            <a:r>
              <a:rPr lang="en-US" dirty="0"/>
              <a:t>Relationship between SSE and fluids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49" y="1226635"/>
            <a:ext cx="3570548" cy="5307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606" y="6534615"/>
            <a:ext cx="21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Michel, Nature,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81" y="1140897"/>
            <a:ext cx="4872129" cy="4716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4132" y="5886412"/>
            <a:ext cx="309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Wallace and </a:t>
            </a:r>
            <a:r>
              <a:rPr lang="en-US" dirty="0" err="1"/>
              <a:t>Beavan</a:t>
            </a:r>
            <a:r>
              <a:rPr lang="en-US" dirty="0"/>
              <a:t>, JGR, 2010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729" y="1140897"/>
            <a:ext cx="100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Cascadia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8866" y="1123503"/>
            <a:ext cx="1074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Hikurangi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54986" y="6254566"/>
            <a:ext cx="567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SSE most commonly attributed to elevated </a:t>
            </a:r>
            <a:r>
              <a:rPr lang="en-US"/>
              <a:t>pore-fluid pressures at </a:t>
            </a:r>
            <a:r>
              <a:rPr lang="en-US" dirty="0"/>
              <a:t>the plate interface </a:t>
            </a:r>
          </a:p>
        </p:txBody>
      </p:sp>
    </p:spTree>
    <p:extLst>
      <p:ext uri="{BB962C8B-B14F-4D97-AF65-F5344CB8AC3E}">
        <p14:creationId xmlns:p14="http://schemas.microsoft.com/office/powerpoint/2010/main" val="54711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5898" y="0"/>
            <a:ext cx="10515600" cy="1325563"/>
          </a:xfrm>
        </p:spPr>
        <p:txBody>
          <a:bodyPr/>
          <a:lstStyle/>
          <a:p>
            <a:r>
              <a:rPr lang="en-US" dirty="0"/>
              <a:t>Role of fluids in subduction zone processes</a:t>
            </a:r>
          </a:p>
        </p:txBody>
      </p:sp>
      <p:pic>
        <p:nvPicPr>
          <p:cNvPr id="9" name="Picture 8" descr="subduction_carto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500" y="1084879"/>
            <a:ext cx="7033942" cy="52560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8500" y="5401841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"/>
                <a:cs typeface="Gill Sans"/>
              </a:rPr>
              <a:t>Modified from </a:t>
            </a:r>
          </a:p>
          <a:p>
            <a:r>
              <a:rPr lang="en-US" sz="1600" dirty="0" err="1">
                <a:latin typeface="Gill Sans"/>
                <a:cs typeface="Gill Sans"/>
              </a:rPr>
              <a:t>Oleskevich</a:t>
            </a:r>
            <a:r>
              <a:rPr lang="en-US" sz="1600" dirty="0">
                <a:latin typeface="Gill Sans"/>
                <a:cs typeface="Gill Sans"/>
              </a:rPr>
              <a:t> et al., 1999 </a:t>
            </a:r>
          </a:p>
          <a:p>
            <a:r>
              <a:rPr lang="en-US" sz="1600" dirty="0">
                <a:latin typeface="Gill Sans"/>
                <a:cs typeface="Gill Sans"/>
              </a:rPr>
              <a:t>and </a:t>
            </a:r>
            <a:r>
              <a:rPr lang="en-US" sz="1600" dirty="0" err="1">
                <a:latin typeface="Gill Sans"/>
                <a:cs typeface="Gill Sans"/>
              </a:rPr>
              <a:t>Gerya</a:t>
            </a:r>
            <a:r>
              <a:rPr lang="en-US" sz="1600" dirty="0">
                <a:latin typeface="Gill Sans"/>
                <a:cs typeface="Gill Sans"/>
              </a:rPr>
              <a:t> et al, 2006</a:t>
            </a:r>
          </a:p>
          <a:p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167" y="1632632"/>
            <a:ext cx="31468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Hydration of the </a:t>
            </a:r>
            <a:r>
              <a:rPr lang="en-US" sz="2800" dirty="0" err="1"/>
              <a:t>forearc</a:t>
            </a:r>
            <a:r>
              <a:rPr lang="en-US" sz="2800" dirty="0"/>
              <a:t> mantle wedge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Generation of island arc magmatism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Intermediate depth earthquakes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007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93957" y="-22302"/>
            <a:ext cx="10515600" cy="1325563"/>
          </a:xfrm>
        </p:spPr>
        <p:txBody>
          <a:bodyPr/>
          <a:lstStyle/>
          <a:p>
            <a:r>
              <a:rPr lang="en-US"/>
              <a:t>Middle America Trench offshore of Mexico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2282816">
            <a:off x="6556916" y="4270917"/>
            <a:ext cx="669073" cy="211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2" y="1303261"/>
            <a:ext cx="9007739" cy="5062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4301" y="6365339"/>
            <a:ext cx="385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</a:t>
            </a:r>
            <a:r>
              <a:rPr lang="en-US"/>
              <a:t>Cruz Atienza et al.,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67567" y="1425146"/>
            <a:ext cx="27761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Guerrero Gap and its neighboring segments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Subduction of the young 13-14 </a:t>
            </a:r>
            <a:r>
              <a:rPr lang="en-US" dirty="0" err="1"/>
              <a:t>Myr</a:t>
            </a:r>
            <a:r>
              <a:rPr lang="en-US" dirty="0"/>
              <a:t> old Cocos plate at 6.5 cm/</a:t>
            </a:r>
            <a:r>
              <a:rPr lang="en-US" dirty="0" err="1"/>
              <a:t>yr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 large subduction zone earthquakes (M&gt;7) have occurred in the Guerrero Gap since at least 1911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1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6" y="1343026"/>
            <a:ext cx="8163113" cy="5353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49" y="2480152"/>
            <a:ext cx="3476625" cy="234887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018" y="0"/>
            <a:ext cx="11343573" cy="1325563"/>
          </a:xfrm>
        </p:spPr>
        <p:txBody>
          <a:bodyPr/>
          <a:lstStyle/>
          <a:p>
            <a:r>
              <a:rPr lang="en-US"/>
              <a:t>Slow-Slip Events (SSE) </a:t>
            </a:r>
            <a:r>
              <a:rPr lang="en-US" dirty="0"/>
              <a:t>within the Guerrero Gap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06124" y="6488668"/>
            <a:ext cx="335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Radiguet</a:t>
            </a:r>
            <a:r>
              <a:rPr lang="en-US" dirty="0"/>
              <a:t> et al., Nat. </a:t>
            </a:r>
            <a:r>
              <a:rPr lang="en-US" dirty="0" err="1"/>
              <a:t>Geosc</a:t>
            </a:r>
            <a:r>
              <a:rPr lang="en-US" dirty="0"/>
              <a:t>., 2016</a:t>
            </a:r>
          </a:p>
        </p:txBody>
      </p:sp>
    </p:spTree>
    <p:extLst>
      <p:ext uri="{BB962C8B-B14F-4D97-AF65-F5344CB8AC3E}">
        <p14:creationId xmlns:p14="http://schemas.microsoft.com/office/powerpoint/2010/main" val="2633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17859" cy="1325563"/>
          </a:xfrm>
        </p:spPr>
        <p:txBody>
          <a:bodyPr/>
          <a:lstStyle/>
          <a:p>
            <a:r>
              <a:rPr lang="en-US"/>
              <a:t>SSE: high pore fluid pressure on the plate boundary ?</a:t>
            </a:r>
            <a:r>
              <a:rPr lang="en-US">
                <a:effectLst/>
              </a:rPr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40" y="987552"/>
            <a:ext cx="3084855" cy="2474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0" y="2313115"/>
            <a:ext cx="8674100" cy="336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1283" y="5812012"/>
            <a:ext cx="36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Husker et al.,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8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25" y="69055"/>
            <a:ext cx="11563351" cy="1325563"/>
          </a:xfrm>
        </p:spPr>
        <p:txBody>
          <a:bodyPr>
            <a:noAutofit/>
          </a:bodyPr>
          <a:lstStyle/>
          <a:p>
            <a:r>
              <a:rPr lang="en-US" sz="4000"/>
              <a:t>Ongoing amphibious </a:t>
            </a:r>
            <a:r>
              <a:rPr lang="en-US" sz="4000" dirty="0"/>
              <a:t>geodetic and </a:t>
            </a:r>
            <a:r>
              <a:rPr lang="en-US" sz="4000"/>
              <a:t>seismic deployment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5" y="1528609"/>
            <a:ext cx="5790756" cy="4348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81" y="1562062"/>
            <a:ext cx="5800590" cy="4391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7051" y="1054812"/>
            <a:ext cx="6287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Effort led by Victor Cruz Atienza </a:t>
            </a:r>
            <a:r>
              <a:rPr lang="en-US" sz="2400"/>
              <a:t>and Yoshihiro Ito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1575" y="6011576"/>
            <a:ext cx="301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Seismological Network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67248" y="5954050"/>
            <a:ext cx="2459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Geodetic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17145" y="6473241"/>
            <a:ext cx="244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Cruz </a:t>
            </a:r>
            <a:r>
              <a:rPr lang="en-US" dirty="0"/>
              <a:t>Atienza et al., 2018</a:t>
            </a:r>
          </a:p>
        </p:txBody>
      </p:sp>
    </p:spTree>
    <p:extLst>
      <p:ext uri="{BB962C8B-B14F-4D97-AF65-F5344CB8AC3E}">
        <p14:creationId xmlns:p14="http://schemas.microsoft.com/office/powerpoint/2010/main" val="144196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3" y="576066"/>
            <a:ext cx="7586757" cy="58247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5425" y="69055"/>
            <a:ext cx="3702527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New NSF-funded seismic project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462" y="1394618"/>
            <a:ext cx="39951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i="1" dirty="0">
                <a:effectLst/>
                <a:latin typeface="Calibri" charset="0"/>
                <a:ea typeface="Calibri" charset="0"/>
                <a:cs typeface="Calibri" charset="0"/>
              </a:rPr>
              <a:t>What is the hydration state of the incoming Cocos </a:t>
            </a:r>
            <a:r>
              <a:rPr lang="en-US" sz="2400" i="1">
                <a:effectLst/>
                <a:latin typeface="Calibri" charset="0"/>
                <a:ea typeface="Calibri" charset="0"/>
                <a:cs typeface="Calibri" charset="0"/>
              </a:rPr>
              <a:t>oceanic plate, </a:t>
            </a:r>
            <a:r>
              <a:rPr lang="en-US" sz="2400" i="1" dirty="0">
                <a:effectLst/>
                <a:latin typeface="Calibri" charset="0"/>
                <a:ea typeface="Calibri" charset="0"/>
                <a:cs typeface="Calibri" charset="0"/>
              </a:rPr>
              <a:t>and how does it vary along-strike and relate to changes in subduction zone slip behavior?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effectLst/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i="1" dirty="0">
                <a:effectLst/>
                <a:latin typeface="Calibri" charset="0"/>
                <a:ea typeface="Calibri" charset="0"/>
                <a:cs typeface="Calibri" charset="0"/>
              </a:rPr>
              <a:t>How do geometrical and material properties of the </a:t>
            </a:r>
            <a:r>
              <a:rPr lang="en-US" sz="2400" i="1" dirty="0" err="1">
                <a:effectLst/>
                <a:latin typeface="Calibri" charset="0"/>
                <a:ea typeface="Calibri" charset="0"/>
                <a:cs typeface="Calibri" charset="0"/>
              </a:rPr>
              <a:t>downgoing</a:t>
            </a:r>
            <a:r>
              <a:rPr lang="en-US" sz="2400" i="1" dirty="0">
                <a:effectLst/>
                <a:latin typeface="Calibri" charset="0"/>
                <a:ea typeface="Calibri" charset="0"/>
                <a:cs typeface="Calibri" charset="0"/>
              </a:rPr>
              <a:t> and overriding plates influence slip behavior along the megathrust fault?</a:t>
            </a:r>
            <a:endParaRPr lang="en-US" sz="24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43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458</Words>
  <Application>Microsoft Macintosh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Gill Sans</vt:lpstr>
      <vt:lpstr>Helvetica</vt:lpstr>
      <vt:lpstr>Office Theme</vt:lpstr>
      <vt:lpstr>Quantifying incoming plate hydration and role of fluids on megathrust properties in and around the Guerrero Gap, offshore Mexico </vt:lpstr>
      <vt:lpstr>Main Science Question</vt:lpstr>
      <vt:lpstr>Relationship between SSE and fluids</vt:lpstr>
      <vt:lpstr>Role of fluids in subduction zone processes</vt:lpstr>
      <vt:lpstr>Middle America Trench offshore of Mexico</vt:lpstr>
      <vt:lpstr>Slow-Slip Events (SSE) within the Guerrero Gap </vt:lpstr>
      <vt:lpstr>SSE: high pore fluid pressure on the plate boundary ? </vt:lpstr>
      <vt:lpstr>Ongoing amphibious geodetic and seismic deployment </vt:lpstr>
      <vt:lpstr>New NSF-funded seismic project</vt:lpstr>
      <vt:lpstr>Langeth active source seismic survey</vt:lpstr>
      <vt:lpstr>Comparison to Cascadia subduction zone </vt:lpstr>
      <vt:lpstr>Comparison to Northern Hikurangi Margin</vt:lpstr>
      <vt:lpstr>Thank you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Becel</dc:creator>
  <cp:lastModifiedBy>Doug Russell</cp:lastModifiedBy>
  <cp:revision>45</cp:revision>
  <dcterms:created xsi:type="dcterms:W3CDTF">2021-01-05T14:32:48Z</dcterms:created>
  <dcterms:modified xsi:type="dcterms:W3CDTF">2021-04-21T19:55:17Z</dcterms:modified>
</cp:coreProperties>
</file>