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70" r:id="rId3"/>
    <p:sldId id="271" r:id="rId4"/>
    <p:sldId id="264" r:id="rId5"/>
    <p:sldId id="268" r:id="rId6"/>
    <p:sldId id="257" r:id="rId7"/>
    <p:sldId id="260" r:id="rId8"/>
    <p:sldId id="259" r:id="rId9"/>
    <p:sldId id="261" r:id="rId10"/>
    <p:sldId id="265" r:id="rId11"/>
    <p:sldId id="262" r:id="rId12"/>
    <p:sldId id="266" r:id="rId13"/>
    <p:sldId id="273" r:id="rId14"/>
    <p:sldId id="267" r:id="rId15"/>
    <p:sldId id="269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4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0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9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8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29895" y="6538912"/>
            <a:ext cx="2133600" cy="365125"/>
          </a:xfrm>
        </p:spPr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2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8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4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5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microsoft.com/office/2007/relationships/hdphoto" Target="../media/hdphoto1.wdp"/><Relationship Id="rId15" Type="http://schemas.openxmlformats.org/officeDocument/2006/relationships/image" Target="../media/image2.jpg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BD07-9B0C-9549-B8E6-FCD5BFF67A34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C216-1042-B24E-8E49-578C3334B7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creen Shot 2016-09-15 at 10.35.24 AM.p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9000"/>
                    </a14:imgEffect>
                    <a14:imgEffect>
                      <a14:brightnessContrast bright="3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UAF logo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68" y="6118913"/>
            <a:ext cx="765706" cy="585304"/>
          </a:xfrm>
          <a:prstGeom prst="rect">
            <a:avLst/>
          </a:prstGeom>
        </p:spPr>
      </p:pic>
      <p:pic>
        <p:nvPicPr>
          <p:cNvPr id="11" name="Picture 10" descr="NSFLOGO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40" y="5968199"/>
            <a:ext cx="793775" cy="7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AICC January 2020</a:t>
            </a:r>
            <a:br>
              <a:rPr lang="en-US" dirty="0" smtClean="0"/>
            </a:br>
            <a:r>
              <a:rPr lang="en-US" sz="3100" dirty="0" smtClean="0"/>
              <a:t>SIKULIAQ Introduction</a:t>
            </a:r>
            <a:endParaRPr lang="en-US" sz="3100" dirty="0"/>
          </a:p>
        </p:txBody>
      </p:sp>
      <p:pic>
        <p:nvPicPr>
          <p:cNvPr id="7" name="Picture 6" descr="mqSUON0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0" y="1486094"/>
            <a:ext cx="6857993" cy="4458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292" y="5334004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Curtsey @</a:t>
            </a:r>
            <a:r>
              <a:rPr lang="en-US" dirty="0" err="1"/>
              <a:t>iceinmotion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44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26TB7tv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7" y="409225"/>
            <a:ext cx="4555872" cy="5694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3266" y="5698885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Photo Curtsey @</a:t>
            </a:r>
            <a:r>
              <a:rPr lang="en-US" dirty="0" err="1">
                <a:solidFill>
                  <a:srgbClr val="FFFFFF"/>
                </a:solidFill>
              </a:rPr>
              <a:t>iceinmotion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 rot="5400000">
            <a:off x="4062702" y="2856662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Controls for Crane and A-frame Operations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56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4" y="421818"/>
            <a:ext cx="7275286" cy="5456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1666" y="5997224"/>
            <a:ext cx="32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Aframe</a:t>
            </a:r>
            <a:r>
              <a:rPr lang="en-US" b="1" dirty="0" smtClean="0"/>
              <a:t> in </a:t>
            </a:r>
            <a:r>
              <a:rPr lang="en-US" b="1" dirty="0"/>
              <a:t>M</a:t>
            </a:r>
            <a:r>
              <a:rPr lang="en-US" b="1" dirty="0" smtClean="0"/>
              <a:t>aintenance Position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9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8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1" y="557884"/>
            <a:ext cx="7239001" cy="54292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8330" y="6124224"/>
            <a:ext cx="106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AFT Deck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585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5182189_1656880484369125_5829178830825665619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b="8855"/>
          <a:stretch>
            <a:fillRect/>
          </a:stretch>
        </p:blipFill>
        <p:spPr>
          <a:xfrm>
            <a:off x="457200" y="1016008"/>
            <a:ext cx="7495770" cy="4122385"/>
          </a:xfrm>
        </p:spPr>
      </p:pic>
      <p:sp>
        <p:nvSpPr>
          <p:cNvPr id="6" name="TextBox 5"/>
          <p:cNvSpPr txBox="1"/>
          <p:nvPr/>
        </p:nvSpPr>
        <p:spPr>
          <a:xfrm>
            <a:off x="3556004" y="5305779"/>
            <a:ext cx="106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AFT Deck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109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yGy6GtaA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" b="1113"/>
          <a:stretch>
            <a:fillRect/>
          </a:stretch>
        </p:blipFill>
        <p:spPr>
          <a:xfrm>
            <a:off x="646694" y="909138"/>
            <a:ext cx="7217229" cy="3969198"/>
          </a:xfrm>
        </p:spPr>
      </p:pic>
      <p:sp>
        <p:nvSpPr>
          <p:cNvPr id="5" name="TextBox 4"/>
          <p:cNvSpPr txBox="1"/>
          <p:nvPr/>
        </p:nvSpPr>
        <p:spPr>
          <a:xfrm>
            <a:off x="816404" y="4336147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Curtsey @</a:t>
            </a:r>
            <a:r>
              <a:rPr lang="en-US" dirty="0" err="1"/>
              <a:t>iceinmotion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2535" y="502355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 Ice Operations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881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tN1qxWQ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9" y="415972"/>
            <a:ext cx="7239000" cy="5421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3405" y="5340053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Curtsey @</a:t>
            </a:r>
            <a:r>
              <a:rPr lang="en-US" dirty="0" err="1"/>
              <a:t>iceinmotion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3114" y="595489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 Ice Operations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349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FuG68jw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460987"/>
            <a:ext cx="7293429" cy="5463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2256" y="6096001"/>
            <a:ext cx="223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End </a:t>
            </a:r>
            <a:r>
              <a:rPr lang="mr-IN" b="1" dirty="0" smtClean="0"/>
              <a:t>–</a:t>
            </a:r>
            <a:r>
              <a:rPr lang="en-US" b="1" dirty="0" smtClean="0"/>
              <a:t> Questions?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35292" y="5305769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Curtsey @</a:t>
            </a:r>
            <a:r>
              <a:rPr lang="en-US" dirty="0" err="1">
                <a:solidFill>
                  <a:schemeClr val="bg1"/>
                </a:solidFill>
              </a:rPr>
              <a:t>iceinmotion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02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6713" y="852711"/>
            <a:ext cx="6386287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Polar Class 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Length 						261 Feet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Beam, Max Across Reamer		52 Feet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Bear, Max Across hull  </a:t>
            </a:r>
            <a:r>
              <a:rPr lang="en-US" dirty="0" err="1" smtClean="0"/>
              <a:t>amidship</a:t>
            </a:r>
            <a:r>
              <a:rPr lang="en-US" dirty="0" smtClean="0"/>
              <a:t>	48 Feet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Draft 							18 Feet 9 Inches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Displacement					3,665 Long Tons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Propulsion						5,750 BHP (Z Drives)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Endurance 						~40 Days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Transit Speed					10.5 Knots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Level ice at 2 knots				3 feet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Science Berths					24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Crew							20 +2 Marine Techs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(QTY 2) Drum Winch (RAPP).  		.322 EM  Cable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Heave Comp 					CTD over LHS Boom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Traction Winch					.681 FO and 9/16 wire rope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(QTY 2) Articulating Cranes		35K </a:t>
            </a:r>
            <a:r>
              <a:rPr lang="en-US" dirty="0" err="1" smtClean="0"/>
              <a:t>lbs</a:t>
            </a:r>
            <a:r>
              <a:rPr lang="en-US" dirty="0" smtClean="0"/>
              <a:t> at 25 feet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 Wire Winch (</a:t>
            </a:r>
            <a:r>
              <a:rPr lang="en-US" dirty="0" err="1" smtClean="0"/>
              <a:t>Kolstrand</a:t>
            </a:r>
            <a:r>
              <a:rPr lang="en-US" dirty="0" smtClean="0"/>
              <a:t>)		Starboard Crane (2019)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Aframe</a:t>
            </a:r>
            <a:r>
              <a:rPr lang="en-US" dirty="0" smtClean="0"/>
              <a:t> (Allied)					30K </a:t>
            </a:r>
            <a:r>
              <a:rPr lang="en-US" dirty="0" err="1" smtClean="0"/>
              <a:t>lbs</a:t>
            </a:r>
            <a:r>
              <a:rPr lang="en-US" dirty="0" smtClean="0"/>
              <a:t> Luffing Load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687285" y="206380"/>
            <a:ext cx="460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SIKULIAQ </a:t>
            </a:r>
            <a:r>
              <a:rPr lang="en-US" sz="3600" dirty="0" err="1" smtClean="0"/>
              <a:t>Charateristics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253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8" y="476159"/>
            <a:ext cx="7293429" cy="54518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554" y="6081890"/>
            <a:ext cx="473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RAPP Winches for CTD and Aft Deck Operations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268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3OOf6w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81915"/>
            <a:ext cx="4445000" cy="6222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992" y="5642435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Curtsey @</a:t>
            </a:r>
            <a:r>
              <a:rPr lang="en-US" dirty="0" err="1">
                <a:solidFill>
                  <a:schemeClr val="bg1"/>
                </a:solidFill>
              </a:rPr>
              <a:t>iceinmotion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 rot="5400000">
            <a:off x="4410007" y="2737544"/>
            <a:ext cx="395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CTD Captured by Load Handling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660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-bRavW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5241"/>
            <a:ext cx="7462567" cy="4964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5292" y="5094117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Curtsey @</a:t>
            </a:r>
            <a:r>
              <a:rPr lang="en-US" dirty="0" err="1">
                <a:solidFill>
                  <a:schemeClr val="bg1"/>
                </a:solidFill>
              </a:rPr>
              <a:t>iceinmotion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8438" y="5757335"/>
            <a:ext cx="153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CTD Deployed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378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W-Nzb_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2" y="725173"/>
            <a:ext cx="7257141" cy="4843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0075" y="5086053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Curtsey @</a:t>
            </a:r>
            <a:r>
              <a:rPr lang="en-US" dirty="0" err="1">
                <a:solidFill>
                  <a:schemeClr val="bg1"/>
                </a:solidFill>
              </a:rPr>
              <a:t>iceinmotion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5331" y="5729114"/>
            <a:ext cx="351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Surface and Under Ice Trawl (SUIT)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5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1sk4Vdw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469851"/>
            <a:ext cx="7257143" cy="5435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8579" y="5442862"/>
            <a:ext cx="3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Curtsey @</a:t>
            </a:r>
            <a:r>
              <a:rPr lang="en-US" dirty="0" err="1"/>
              <a:t>iceinmotion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5331" y="6039556"/>
            <a:ext cx="351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Surface and Under Ice Trawl (SUIT)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922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3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6" y="467179"/>
            <a:ext cx="7208758" cy="54065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3785" y="6011335"/>
            <a:ext cx="464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Starboard Crane Underwire Winch (New 2019)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665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8" y="417286"/>
            <a:ext cx="7232950" cy="5424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774" y="6025447"/>
            <a:ext cx="163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Allied A-Frame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755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MARTE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INMARTECH.thmx</Template>
  <TotalTime>8948</TotalTime>
  <Words>117</Words>
  <Application>Microsoft Macintosh PowerPoint</Application>
  <PresentationFormat>On-screen Show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INMARTECH</vt:lpstr>
      <vt:lpstr>AICC January 2020 SIKULIAQ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Hartz</dc:creator>
  <cp:lastModifiedBy>Doug Russell</cp:lastModifiedBy>
  <cp:revision>30</cp:revision>
  <dcterms:created xsi:type="dcterms:W3CDTF">2020-01-05T17:11:30Z</dcterms:created>
  <dcterms:modified xsi:type="dcterms:W3CDTF">2020-02-23T19:42:31Z</dcterms:modified>
</cp:coreProperties>
</file>