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1"/>
  </p:sldMasterIdLst>
  <p:notesMasterIdLst>
    <p:notesMasterId r:id="rId21"/>
  </p:notesMasterIdLst>
  <p:handoutMasterIdLst>
    <p:handoutMasterId r:id="rId22"/>
  </p:handoutMasterIdLst>
  <p:sldIdLst>
    <p:sldId id="258" r:id="rId2"/>
    <p:sldId id="314" r:id="rId3"/>
    <p:sldId id="323" r:id="rId4"/>
    <p:sldId id="316" r:id="rId5"/>
    <p:sldId id="278" r:id="rId6"/>
    <p:sldId id="298" r:id="rId7"/>
    <p:sldId id="317" r:id="rId8"/>
    <p:sldId id="313" r:id="rId9"/>
    <p:sldId id="320" r:id="rId10"/>
    <p:sldId id="311" r:id="rId11"/>
    <p:sldId id="319" r:id="rId12"/>
    <p:sldId id="318" r:id="rId13"/>
    <p:sldId id="327" r:id="rId14"/>
    <p:sldId id="328" r:id="rId15"/>
    <p:sldId id="306" r:id="rId16"/>
    <p:sldId id="321" r:id="rId17"/>
    <p:sldId id="325" r:id="rId18"/>
    <p:sldId id="285" r:id="rId19"/>
    <p:sldId id="322" r:id="rId2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2E2E2E"/>
    <a:srgbClr val="FFFFF2"/>
    <a:srgbClr val="ACC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24" autoAdjust="0"/>
    <p:restoredTop sz="88988" autoAdjust="0"/>
  </p:normalViewPr>
  <p:slideViewPr>
    <p:cSldViewPr snapToObjects="1" showGuides="1">
      <p:cViewPr>
        <p:scale>
          <a:sx n="66" d="100"/>
          <a:sy n="66" d="100"/>
        </p:scale>
        <p:origin x="-1680" y="-84"/>
      </p:cViewPr>
      <p:guideLst>
        <p:guide orient="horz" pos="4032"/>
        <p:guide pos="2784"/>
      </p:guideLst>
    </p:cSldViewPr>
  </p:slideViewPr>
  <p:notesTextViewPr>
    <p:cViewPr>
      <p:scale>
        <a:sx n="100" d="100"/>
        <a:sy n="100" d="100"/>
      </p:scale>
      <p:origin x="0" y="0"/>
    </p:cViewPr>
  </p:notesTextViewPr>
  <p:sorterViewPr>
    <p:cViewPr>
      <p:scale>
        <a:sx n="150" d="100"/>
        <a:sy n="150" d="100"/>
      </p:scale>
      <p:origin x="0" y="0"/>
    </p:cViewPr>
  </p:sorterViewPr>
  <p:notesViewPr>
    <p:cSldViewPr snapToObjects="1" showGuides="1">
      <p:cViewPr varScale="1">
        <p:scale>
          <a:sx n="66" d="100"/>
          <a:sy n="66" d="100"/>
        </p:scale>
        <p:origin x="-274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1" tIns="46586" rIns="93171" bIns="46586" rtlCol="0"/>
          <a:lstStyle>
            <a:lvl1pPr algn="l">
              <a:defRPr sz="1200" dirty="0" smtClean="0">
                <a:latin typeface="Arial" charset="0"/>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wrap="square" lIns="93171" tIns="46586" rIns="93171" bIns="46586" numCol="1" anchor="t" anchorCtr="0" compatLnSpc="1">
            <a:prstTxWarp prst="textNoShape">
              <a:avLst/>
            </a:prstTxWarp>
          </a:bodyPr>
          <a:lstStyle>
            <a:lvl1pPr algn="r">
              <a:defRPr sz="1200"/>
            </a:lvl1pPr>
          </a:lstStyle>
          <a:p>
            <a:fld id="{107F56A1-5547-4DD5-8A06-12706CD4FA48}" type="datetime1">
              <a:rPr lang="en-US"/>
              <a:pPr/>
              <a:t>11/21/2014</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71" tIns="46586" rIns="93171" bIns="46586" rtlCol="0" anchor="b"/>
          <a:lstStyle>
            <a:lvl1pPr algn="l">
              <a:defRPr sz="1200" dirty="0" smtClean="0">
                <a:latin typeface="Arial" charset="0"/>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1" tIns="46586" rIns="93171" bIns="46586" numCol="1" anchor="b" anchorCtr="0" compatLnSpc="1">
            <a:prstTxWarp prst="textNoShape">
              <a:avLst/>
            </a:prstTxWarp>
          </a:bodyPr>
          <a:lstStyle>
            <a:lvl1pPr algn="r">
              <a:defRPr sz="1200"/>
            </a:lvl1pPr>
          </a:lstStyle>
          <a:p>
            <a:fld id="{24BA19F9-3D49-4541-83B5-F61A2F5E88D1}" type="slidenum">
              <a:rPr lang="en-US"/>
              <a:pPr/>
              <a:t>‹#›</a:t>
            </a:fld>
            <a:endParaRPr lang="en-US" dirty="0"/>
          </a:p>
        </p:txBody>
      </p:sp>
    </p:spTree>
    <p:extLst>
      <p:ext uri="{BB962C8B-B14F-4D97-AF65-F5344CB8AC3E}">
        <p14:creationId xmlns:p14="http://schemas.microsoft.com/office/powerpoint/2010/main" val="29451119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wrap="square" lIns="93171" tIns="46586" rIns="93171" bIns="46586" numCol="1" anchor="t" anchorCtr="0" compatLnSpc="1">
            <a:prstTxWarp prst="textNoShape">
              <a:avLst/>
            </a:prstTxWarp>
          </a:bodyPr>
          <a:lstStyle>
            <a:lvl1pPr>
              <a:defRPr sz="1200" dirty="0">
                <a:latin typeface="Calibri" charset="0"/>
                <a:cs typeface="ＭＳ Ｐゴシック" charset="-128"/>
              </a:defRPr>
            </a:lvl1pPr>
          </a:lstStyle>
          <a:p>
            <a:pPr>
              <a:defRPr/>
            </a:pPr>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wrap="square" lIns="93171" tIns="46586" rIns="93171" bIns="46586" numCol="1" anchor="t" anchorCtr="0" compatLnSpc="1">
            <a:prstTxWarp prst="textNoShape">
              <a:avLst/>
            </a:prstTxWarp>
          </a:bodyPr>
          <a:lstStyle>
            <a:lvl1pPr algn="r">
              <a:defRPr sz="1200">
                <a:latin typeface="Calibri" pitchFamily="34" charset="0"/>
              </a:defRPr>
            </a:lvl1pPr>
          </a:lstStyle>
          <a:p>
            <a:fld id="{E3623DC2-22DA-4478-8374-6F396A365ADE}" type="datetime1">
              <a:rPr lang="en-US"/>
              <a:pPr/>
              <a:t>11/21/2014</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wrap="square" lIns="93171" tIns="46586" rIns="93171" bIns="46586"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wrap="square" lIns="93171" tIns="46586" rIns="93171" bIns="46586"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wrap="square" lIns="93171" tIns="46586" rIns="93171" bIns="46586" numCol="1" anchor="b" anchorCtr="0" compatLnSpc="1">
            <a:prstTxWarp prst="textNoShape">
              <a:avLst/>
            </a:prstTxWarp>
          </a:bodyPr>
          <a:lstStyle>
            <a:lvl1pPr>
              <a:defRPr sz="1200" dirty="0">
                <a:latin typeface="Calibri" charset="0"/>
                <a:cs typeface="ＭＳ Ｐゴシック" charset="-128"/>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1" tIns="46586" rIns="93171" bIns="46586" numCol="1" anchor="b" anchorCtr="0" compatLnSpc="1">
            <a:prstTxWarp prst="textNoShape">
              <a:avLst/>
            </a:prstTxWarp>
          </a:bodyPr>
          <a:lstStyle>
            <a:lvl1pPr algn="r">
              <a:defRPr sz="1200">
                <a:latin typeface="Calibri" pitchFamily="34" charset="0"/>
              </a:defRPr>
            </a:lvl1pPr>
          </a:lstStyle>
          <a:p>
            <a:fld id="{E074213C-0C1D-403D-89A9-EB34E63D3FC9}" type="slidenum">
              <a:rPr lang="en-US"/>
              <a:pPr/>
              <a:t>‹#›</a:t>
            </a:fld>
            <a:endParaRPr lang="en-US" dirty="0"/>
          </a:p>
        </p:txBody>
      </p:sp>
    </p:spTree>
    <p:extLst>
      <p:ext uri="{BB962C8B-B14F-4D97-AF65-F5344CB8AC3E}">
        <p14:creationId xmlns:p14="http://schemas.microsoft.com/office/powerpoint/2010/main" val="80016818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524000" y="381000"/>
            <a:ext cx="3960813" cy="2970213"/>
          </a:xfrm>
          <a:noFill/>
          <a:ln>
            <a:solidFill>
              <a:srgbClr val="000000"/>
            </a:solidFill>
            <a:miter lim="800000"/>
            <a:headEnd/>
            <a:tailEnd/>
          </a:ln>
        </p:spPr>
      </p:sp>
      <p:sp>
        <p:nvSpPr>
          <p:cNvPr id="17411" name="Notes Placeholder 2"/>
          <p:cNvSpPr>
            <a:spLocks noGrp="1"/>
          </p:cNvSpPr>
          <p:nvPr>
            <p:ph type="body" idx="1"/>
          </p:nvPr>
        </p:nvSpPr>
        <p:spPr bwMode="auto">
          <a:xfrm>
            <a:off x="190677" y="3950971"/>
            <a:ext cx="6629048" cy="4407719"/>
          </a:xfrm>
          <a:noFill/>
        </p:spPr>
        <p:txBody>
          <a:bodyPr>
            <a:noAutofit/>
          </a:bodyPr>
          <a:lstStyle/>
          <a:p>
            <a:pPr eaLnBrk="1" hangingPunct="1">
              <a:spcBef>
                <a:spcPct val="0"/>
              </a:spcBef>
            </a:pPr>
            <a:r>
              <a:rPr lang="en-US" sz="1400" b="1" i="1" dirty="0"/>
              <a:t>Main Message:  Innovation in and integration of new observing technologies is needed if NOAA is going to meet our oceanic and atmospheric observing </a:t>
            </a:r>
            <a:r>
              <a:rPr lang="en-US" sz="1400" b="1" i="1" dirty="0" smtClean="0"/>
              <a:t>requirements.</a:t>
            </a:r>
            <a:endParaRPr lang="en-US" sz="1400" dirty="0"/>
          </a:p>
          <a:p>
            <a:pPr eaLnBrk="1" hangingPunct="1">
              <a:spcBef>
                <a:spcPct val="0"/>
              </a:spcBef>
            </a:pPr>
            <a:endParaRPr lang="en-US" sz="1400" dirty="0"/>
          </a:p>
          <a:p>
            <a:pPr eaLnBrk="1" hangingPunct="1">
              <a:spcBef>
                <a:spcPct val="0"/>
              </a:spcBef>
            </a:pPr>
            <a:r>
              <a:rPr lang="en-US" sz="1400" b="1" i="1" dirty="0"/>
              <a:t>Segue:  I want to take this time to reflect </a:t>
            </a:r>
            <a:r>
              <a:rPr lang="en-US" sz="1400" b="1" i="1" dirty="0" smtClean="0"/>
              <a:t>on </a:t>
            </a:r>
            <a:r>
              <a:rPr lang="en-US" sz="1400" b="1" i="1" dirty="0"/>
              <a:t>how NOAA, and this community at large, may be able to harness the power of technology to ensure current and future observing needs are met – even in light of the challenges we’re facing in sustaining current federal budgets.  </a:t>
            </a:r>
          </a:p>
        </p:txBody>
      </p:sp>
      <p:sp>
        <p:nvSpPr>
          <p:cNvPr id="17412" name="Slide Number Placeholder 3"/>
          <p:cNvSpPr>
            <a:spLocks noGrp="1"/>
          </p:cNvSpPr>
          <p:nvPr>
            <p:ph type="sldNum" sz="quarter" idx="5"/>
          </p:nvPr>
        </p:nvSpPr>
        <p:spPr bwMode="auto">
          <a:noFill/>
          <a:ln>
            <a:miter lim="800000"/>
            <a:headEnd/>
            <a:tailEnd/>
          </a:ln>
        </p:spPr>
        <p:txBody>
          <a:bodyPr/>
          <a:lstStyle/>
          <a:p>
            <a:fld id="{7F4E7B99-2E1A-487B-A3AA-6475EEBA6695}"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IOOS glider map.</a:t>
            </a:r>
            <a:r>
              <a:rPr lang="en-US" baseline="0" dirty="0" smtClean="0"/>
              <a:t>  Between 2008 – 2013  IOOS partners 33,409 glider days</a:t>
            </a:r>
          </a:p>
          <a:p>
            <a:endParaRPr lang="en-US" baseline="0" dirty="0" smtClean="0"/>
          </a:p>
          <a:p>
            <a:r>
              <a:rPr lang="en-US" baseline="0" dirty="0" smtClean="0"/>
              <a:t>PMEL operates 2 Slocum</a:t>
            </a:r>
          </a:p>
          <a:p>
            <a:r>
              <a:rPr lang="en-US" baseline="0" dirty="0" smtClean="0"/>
              <a:t>Seabird non‐pumped glider CTD, </a:t>
            </a:r>
            <a:r>
              <a:rPr lang="en-US" baseline="0" dirty="0" err="1" smtClean="0"/>
              <a:t>Aanderaa</a:t>
            </a:r>
            <a:r>
              <a:rPr lang="en-US" baseline="0" dirty="0" smtClean="0"/>
              <a:t> DO </a:t>
            </a:r>
            <a:r>
              <a:rPr lang="en-US" baseline="0" dirty="0" err="1" smtClean="0"/>
              <a:t>optode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F82C668-11D8-4FC0-B22D-FEC21AECE9F9}" type="slidenum">
              <a:rPr lang="en-US" smtClean="0"/>
              <a:t>10</a:t>
            </a:fld>
            <a:endParaRPr lang="en-US"/>
          </a:p>
        </p:txBody>
      </p:sp>
    </p:spTree>
    <p:extLst>
      <p:ext uri="{BB962C8B-B14F-4D97-AF65-F5344CB8AC3E}">
        <p14:creationId xmlns:p14="http://schemas.microsoft.com/office/powerpoint/2010/main" val="294978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PMEL maintains a pool of 10+ glider pilots who serve 2‐3 day shifts and are on call 24/7</a:t>
            </a:r>
          </a:p>
          <a:p>
            <a:r>
              <a:rPr lang="en-US" dirty="0" smtClean="0"/>
              <a:t>Houses a repackaged NOAA PMEL MApCO2 system = climate quality ( &lt; 2 </a:t>
            </a:r>
            <a:r>
              <a:rPr lang="en-US" dirty="0" err="1" smtClean="0"/>
              <a:t>uatm</a:t>
            </a:r>
            <a:r>
              <a:rPr lang="en-US" dirty="0" smtClean="0"/>
              <a:t>) surface air &amp;</a:t>
            </a:r>
          </a:p>
          <a:p>
            <a:r>
              <a:rPr lang="en-US" dirty="0" smtClean="0"/>
              <a:t>surface seawater pCO2</a:t>
            </a:r>
          </a:p>
          <a:p>
            <a:endParaRPr lang="en-US" dirty="0"/>
          </a:p>
        </p:txBody>
      </p:sp>
      <p:sp>
        <p:nvSpPr>
          <p:cNvPr id="4" name="Slide Number Placeholder 3"/>
          <p:cNvSpPr>
            <a:spLocks noGrp="1"/>
          </p:cNvSpPr>
          <p:nvPr>
            <p:ph type="sldNum" sz="quarter" idx="10"/>
          </p:nvPr>
        </p:nvSpPr>
        <p:spPr/>
        <p:txBody>
          <a:bodyPr/>
          <a:lstStyle/>
          <a:p>
            <a:fld id="{E074213C-0C1D-403D-89A9-EB34E63D3FC9}" type="slidenum">
              <a:rPr lang="en-US" smtClean="0"/>
              <a:pPr/>
              <a:t>11</a:t>
            </a:fld>
            <a:endParaRPr lang="en-US"/>
          </a:p>
        </p:txBody>
      </p:sp>
    </p:spTree>
    <p:extLst>
      <p:ext uri="{BB962C8B-B14F-4D97-AF65-F5344CB8AC3E}">
        <p14:creationId xmlns:p14="http://schemas.microsoft.com/office/powerpoint/2010/main" val="3938851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Oceanic and Atmospheric Administration (NOAA) is actively engaged in the Arctic, providing science, </a:t>
            </a:r>
          </a:p>
          <a:p>
            <a:r>
              <a:rPr lang="en-US" dirty="0" smtClean="0"/>
              <a:t>service, and stewardship to this rapidly changing region, its inhabitants, and the Nation. Through its broad range </a:t>
            </a:r>
          </a:p>
          <a:p>
            <a:r>
              <a:rPr lang="en-US" dirty="0" smtClean="0"/>
              <a:t>of activities, NOAA is well prepared to make significant contributions, to the extent possible within existing </a:t>
            </a:r>
          </a:p>
          <a:p>
            <a:r>
              <a:rPr lang="en-US" dirty="0" smtClean="0"/>
              <a:t>resources, to all three lines of effort in the recently released U.S. National Strategy for the Arctic Region (May 2013) </a:t>
            </a:r>
          </a:p>
          <a:p>
            <a:r>
              <a:rPr lang="en-US" dirty="0" smtClean="0"/>
              <a:t>and its subsequent Implementation Plan (January 2014). </a:t>
            </a:r>
          </a:p>
          <a:p>
            <a:endParaRPr lang="en-US" dirty="0" smtClean="0"/>
          </a:p>
          <a:p>
            <a:r>
              <a:rPr lang="en-US" dirty="0" smtClean="0"/>
              <a:t>Likely role for unmanned maritime systems.</a:t>
            </a:r>
          </a:p>
          <a:p>
            <a:endParaRPr lang="en-US" dirty="0" smtClean="0"/>
          </a:p>
          <a:p>
            <a:r>
              <a:rPr lang="en-US" dirty="0" smtClean="0"/>
              <a:t>As described in its 2011 Arctic Vision and Strategy, NOAA </a:t>
            </a:r>
          </a:p>
          <a:p>
            <a:r>
              <a:rPr lang="en-US" dirty="0" smtClean="0"/>
              <a:t>has six strategic goals in the Arctic, each of which directly supports the National Strategy –</a:t>
            </a:r>
            <a:r>
              <a:rPr lang="en-US" baseline="0" dirty="0" smtClean="0"/>
              <a:t> 4 of the</a:t>
            </a:r>
            <a:r>
              <a:rPr lang="en-US" dirty="0" smtClean="0"/>
              <a:t> goals depicted in slide).</a:t>
            </a:r>
            <a:endParaRPr lang="en-US" dirty="0"/>
          </a:p>
        </p:txBody>
      </p:sp>
      <p:sp>
        <p:nvSpPr>
          <p:cNvPr id="4" name="Slide Number Placeholder 3"/>
          <p:cNvSpPr>
            <a:spLocks noGrp="1"/>
          </p:cNvSpPr>
          <p:nvPr>
            <p:ph type="sldNum" sz="quarter" idx="10"/>
          </p:nvPr>
        </p:nvSpPr>
        <p:spPr/>
        <p:txBody>
          <a:bodyPr/>
          <a:lstStyle/>
          <a:p>
            <a:fld id="{E074213C-0C1D-403D-89A9-EB34E63D3FC9}" type="slidenum">
              <a:rPr lang="en-US" smtClean="0"/>
              <a:pPr/>
              <a:t>15</a:t>
            </a:fld>
            <a:endParaRPr lang="en-US"/>
          </a:p>
        </p:txBody>
      </p:sp>
    </p:spTree>
    <p:extLst>
      <p:ext uri="{BB962C8B-B14F-4D97-AF65-F5344CB8AC3E}">
        <p14:creationId xmlns:p14="http://schemas.microsoft.com/office/powerpoint/2010/main" val="370654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or subsurface – not both yet</a:t>
            </a:r>
            <a:endParaRPr lang="en-US" dirty="0"/>
          </a:p>
        </p:txBody>
      </p:sp>
      <p:sp>
        <p:nvSpPr>
          <p:cNvPr id="4" name="Slide Number Placeholder 3"/>
          <p:cNvSpPr>
            <a:spLocks noGrp="1"/>
          </p:cNvSpPr>
          <p:nvPr>
            <p:ph type="sldNum" sz="quarter" idx="10"/>
          </p:nvPr>
        </p:nvSpPr>
        <p:spPr/>
        <p:txBody>
          <a:bodyPr/>
          <a:lstStyle/>
          <a:p>
            <a:fld id="{E074213C-0C1D-403D-89A9-EB34E63D3FC9}" type="slidenum">
              <a:rPr lang="en-US" smtClean="0"/>
              <a:pPr/>
              <a:t>16</a:t>
            </a:fld>
            <a:endParaRPr lang="en-US" dirty="0"/>
          </a:p>
        </p:txBody>
      </p:sp>
    </p:spTree>
    <p:extLst>
      <p:ext uri="{BB962C8B-B14F-4D97-AF65-F5344CB8AC3E}">
        <p14:creationId xmlns:p14="http://schemas.microsoft.com/office/powerpoint/2010/main" val="1232325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309563"/>
            <a:ext cx="4260850" cy="3195637"/>
          </a:xfrm>
        </p:spPr>
      </p:sp>
      <p:sp>
        <p:nvSpPr>
          <p:cNvPr id="3" name="Notes Placeholder 2"/>
          <p:cNvSpPr>
            <a:spLocks noGrp="1"/>
          </p:cNvSpPr>
          <p:nvPr>
            <p:ph type="body" idx="1"/>
          </p:nvPr>
        </p:nvSpPr>
        <p:spPr>
          <a:xfrm>
            <a:off x="701040" y="3873501"/>
            <a:ext cx="5608320" cy="4648199"/>
          </a:xfrm>
        </p:spPr>
        <p:txBody>
          <a:bodyPr>
            <a:noAutofit/>
          </a:bodyPr>
          <a:lstStyle/>
          <a:p>
            <a:r>
              <a:rPr lang="en-US" sz="1400" b="1" i="1" dirty="0"/>
              <a:t>Main Message: </a:t>
            </a:r>
            <a:r>
              <a:rPr lang="en-US" sz="1400" b="1" i="1" dirty="0" smtClean="0"/>
              <a:t> </a:t>
            </a:r>
            <a:endParaRPr lang="en-US" sz="1400" b="1" i="1" dirty="0"/>
          </a:p>
          <a:p>
            <a:endParaRPr lang="en-US" sz="1400" dirty="0"/>
          </a:p>
          <a:p>
            <a:pPr marL="232927" indent="-232927">
              <a:buFont typeface="Arial" pitchFamily="34" charset="0"/>
              <a:buChar char="•"/>
            </a:pPr>
            <a:r>
              <a:rPr lang="en-US" sz="1400" dirty="0" smtClean="0"/>
              <a:t>In </a:t>
            </a:r>
            <a:r>
              <a:rPr lang="en-US" sz="1400" dirty="0"/>
              <a:t>addition to developing new technologies or new uses for existing technologies, </a:t>
            </a:r>
            <a:r>
              <a:rPr lang="en-US" sz="1400" dirty="0" smtClean="0"/>
              <a:t>there</a:t>
            </a:r>
            <a:r>
              <a:rPr lang="en-US" sz="1400" baseline="0" dirty="0" smtClean="0"/>
              <a:t> is also the</a:t>
            </a:r>
            <a:r>
              <a:rPr lang="en-US" sz="1400" dirty="0" smtClean="0"/>
              <a:t> </a:t>
            </a:r>
            <a:r>
              <a:rPr lang="en-US" sz="1400" dirty="0"/>
              <a:t>need for advancing the architecture that supports our data collection, quality control, and dissemination.  </a:t>
            </a:r>
          </a:p>
          <a:p>
            <a:endParaRPr lang="en-US" sz="1400" dirty="0"/>
          </a:p>
          <a:p>
            <a:r>
              <a:rPr lang="en-US" sz="1400" b="1" i="1" dirty="0"/>
              <a:t>Segue: </a:t>
            </a:r>
          </a:p>
        </p:txBody>
      </p:sp>
      <p:sp>
        <p:nvSpPr>
          <p:cNvPr id="4" name="Slide Number Placeholder 3"/>
          <p:cNvSpPr>
            <a:spLocks noGrp="1"/>
          </p:cNvSpPr>
          <p:nvPr>
            <p:ph type="sldNum" sz="quarter" idx="10"/>
          </p:nvPr>
        </p:nvSpPr>
        <p:spPr/>
        <p:txBody>
          <a:bodyPr/>
          <a:lstStyle/>
          <a:p>
            <a:fld id="{E074213C-0C1D-403D-89A9-EB34E63D3FC9}" type="slidenum">
              <a:rPr lang="en-US" smtClean="0"/>
              <a:pPr/>
              <a:t>18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924901-9BC6-4413-A104-D112BEFD016F}" type="slidenum">
              <a:rPr lang="en-US" smtClean="0"/>
              <a:t>2</a:t>
            </a:fld>
            <a:endParaRPr lang="en-US"/>
          </a:p>
        </p:txBody>
      </p:sp>
    </p:spTree>
    <p:extLst>
      <p:ext uri="{BB962C8B-B14F-4D97-AF65-F5344CB8AC3E}">
        <p14:creationId xmlns:p14="http://schemas.microsoft.com/office/powerpoint/2010/main" val="159026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Main</a:t>
            </a:r>
            <a:r>
              <a:rPr lang="en-US" b="1" i="1" baseline="0" dirty="0" smtClean="0"/>
              <a:t> Message:  We strive to answer these questions to help realize NOAA’s vision for healthy ecosystems, communities, and economies that are resilient in the face of change.  </a:t>
            </a:r>
          </a:p>
          <a:p>
            <a:endParaRPr lang="en-US" baseline="0" dirty="0" smtClean="0"/>
          </a:p>
          <a:p>
            <a:r>
              <a:rPr lang="en-US" b="1" i="1" baseline="0" dirty="0" smtClean="0"/>
              <a:t>Segue:  NOAA has identified 4 goals…</a:t>
            </a:r>
          </a:p>
          <a:p>
            <a:r>
              <a:rPr lang="en-US" b="1" i="1" dirty="0" smtClean="0"/>
              <a:t>Main</a:t>
            </a:r>
            <a:r>
              <a:rPr lang="en-US" b="1" i="1" baseline="0" dirty="0" smtClean="0"/>
              <a:t> Message:  To that end, NOAA has identified four goals:</a:t>
            </a:r>
          </a:p>
          <a:p>
            <a:endParaRPr lang="en-US" baseline="0" dirty="0" smtClean="0"/>
          </a:p>
          <a:p>
            <a:r>
              <a:rPr lang="en-US" baseline="0" dirty="0" smtClean="0"/>
              <a:t>(OCEANS)  Marine fisheries, habitats, and biodiversity sustained within healthy ecosystems,</a:t>
            </a:r>
          </a:p>
          <a:p>
            <a:r>
              <a:rPr lang="en-US" baseline="0" dirty="0" smtClean="0"/>
              <a:t>(WEATHER) A society that is prepared for and responds to weather-related events – a Weather-Ready Nation,</a:t>
            </a:r>
          </a:p>
          <a:p>
            <a:r>
              <a:rPr lang="en-US" baseline="0" dirty="0" smtClean="0"/>
              <a:t>(COASTS) Coastal and Great Lakes communities that are environmentally and economically sustainable, and </a:t>
            </a:r>
          </a:p>
          <a:p>
            <a:r>
              <a:rPr lang="en-US" baseline="0" dirty="0" smtClean="0"/>
              <a:t>(CLIMATE) An informed society anticipating and responding to climate and its impacts.  </a:t>
            </a:r>
          </a:p>
          <a:p>
            <a:endParaRPr lang="en-US" baseline="0" dirty="0" smtClean="0"/>
          </a:p>
          <a:p>
            <a:r>
              <a:rPr lang="en-US" b="1" i="1" baseline="0" dirty="0" smtClean="0"/>
              <a:t>Segue:  Environmental intelligence</a:t>
            </a:r>
            <a:endParaRPr lang="en-US" b="1" i="1" dirty="0" smtClean="0"/>
          </a:p>
          <a:p>
            <a:endParaRPr lang="en-US" b="1" i="1" baseline="0" dirty="0" smtClean="0"/>
          </a:p>
          <a:p>
            <a:endParaRPr lang="en-US" b="1" i="1" dirty="0" smtClean="0"/>
          </a:p>
          <a:p>
            <a:endParaRPr lang="en-US" dirty="0"/>
          </a:p>
        </p:txBody>
      </p:sp>
      <p:sp>
        <p:nvSpPr>
          <p:cNvPr id="4" name="Slide Number Placeholder 3"/>
          <p:cNvSpPr>
            <a:spLocks noGrp="1"/>
          </p:cNvSpPr>
          <p:nvPr>
            <p:ph type="sldNum" sz="quarter" idx="10"/>
          </p:nvPr>
        </p:nvSpPr>
        <p:spPr/>
        <p:txBody>
          <a:bodyPr/>
          <a:lstStyle/>
          <a:p>
            <a:fld id="{DD924901-9BC6-4413-A104-D112BEFD016F}" type="slidenum">
              <a:rPr lang="en-US" smtClean="0"/>
              <a:t>3</a:t>
            </a:fld>
            <a:endParaRPr lang="en-US"/>
          </a:p>
        </p:txBody>
      </p:sp>
    </p:spTree>
    <p:extLst>
      <p:ext uri="{BB962C8B-B14F-4D97-AF65-F5344CB8AC3E}">
        <p14:creationId xmlns:p14="http://schemas.microsoft.com/office/powerpoint/2010/main" val="159026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Main Message</a:t>
            </a:r>
            <a:r>
              <a:rPr lang="en-US" b="1" dirty="0" smtClean="0"/>
              <a:t>:  The</a:t>
            </a:r>
            <a:r>
              <a:rPr lang="en-US" b="1" baseline="0" dirty="0" smtClean="0"/>
              <a:t> scientists at NOAA Research are among the most innovative in the world. </a:t>
            </a:r>
            <a:r>
              <a:rPr lang="en-US" b="1" dirty="0"/>
              <a:t>We contribute to the American people daily by providing outstanding science innovation and products, enabling NOAA to be a leading provider of environmental intelligence in the atmosphere, weather, oceans, and climate.  The public relies on us. </a:t>
            </a:r>
            <a:endParaRPr lang="en-US" b="1" baseline="0" dirty="0" smtClean="0"/>
          </a:p>
          <a:p>
            <a:pPr>
              <a:buFont typeface="Arial" pitchFamily="34" charset="0"/>
              <a:buNone/>
            </a:pPr>
            <a:endParaRPr lang="en-US" baseline="0" dirty="0" smtClean="0"/>
          </a:p>
          <a:p>
            <a:r>
              <a:rPr lang="en-US" baseline="0" dirty="0" smtClean="0"/>
              <a:t>Our scientists and engineers not only take observations but design novel observing systems.  They undertaken multi-year, multi-disciplinary studies and develop leading models to advance our understanding of the earth system and to predict changes in the system and to improve our forecast of hazardous events from hurricanes to harmful algal blooms. </a:t>
            </a:r>
          </a:p>
          <a:p>
            <a:endParaRPr lang="en-US" baseline="0" dirty="0" smtClean="0"/>
          </a:p>
          <a:p>
            <a:r>
              <a:rPr lang="en-US" baseline="0" dirty="0" smtClean="0"/>
              <a:t>Images:</a:t>
            </a:r>
          </a:p>
          <a:p>
            <a:r>
              <a:rPr lang="en-US" baseline="0" dirty="0" smtClean="0"/>
              <a:t>Observations: </a:t>
            </a:r>
            <a:r>
              <a:rPr lang="en-US" dirty="0"/>
              <a:t>GOES-R satellite</a:t>
            </a:r>
          </a:p>
          <a:p>
            <a:r>
              <a:rPr lang="en-US" dirty="0"/>
              <a:t>Monitoring: DART Buoy</a:t>
            </a:r>
          </a:p>
          <a:p>
            <a:r>
              <a:rPr lang="en-US" dirty="0"/>
              <a:t>Assessment: NOAA Diver collecting data on corals.</a:t>
            </a:r>
          </a:p>
          <a:p>
            <a:r>
              <a:rPr lang="en-US" dirty="0"/>
              <a:t>Modeling: GFDL model on sea surface temperature</a:t>
            </a:r>
          </a:p>
          <a:p>
            <a:r>
              <a:rPr lang="en-US" dirty="0"/>
              <a:t>Forecast &amp; Products: NWS forecast alerts of severe storms and flooding.</a:t>
            </a:r>
          </a:p>
          <a:p>
            <a:endParaRPr lang="en-US" dirty="0"/>
          </a:p>
          <a:p>
            <a:pPr defTabSz="914303">
              <a:defRPr/>
            </a:pPr>
            <a:r>
              <a:rPr lang="en-US" b="1" i="1" baseline="0" dirty="0" smtClean="0"/>
              <a:t>Segue</a:t>
            </a:r>
            <a:r>
              <a:rPr lang="en-US" b="1" baseline="0" dirty="0" smtClean="0"/>
              <a:t>:  Diverse maritime observing presence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CE93FEB-EACD-44E4-9436-062BF372FEA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1"/>
            <a:ext cx="5608320" cy="4414176"/>
          </a:xfrm>
        </p:spPr>
        <p:txBody>
          <a:bodyPr>
            <a:normAutofit lnSpcReduction="10000"/>
          </a:bodyPr>
          <a:lstStyle/>
          <a:p>
            <a:r>
              <a:rPr lang="en-US" sz="1400" b="1" i="1" dirty="0"/>
              <a:t>Main Message:  </a:t>
            </a:r>
            <a:r>
              <a:rPr lang="en-US" sz="1400" b="1" i="1" dirty="0" smtClean="0"/>
              <a:t>Diverse</a:t>
            </a:r>
            <a:r>
              <a:rPr lang="en-US" sz="1400" b="1" i="1" baseline="0" dirty="0" smtClean="0"/>
              <a:t> set of tools</a:t>
            </a:r>
            <a:endParaRPr lang="en-US" sz="1400" b="1" i="1" dirty="0"/>
          </a:p>
          <a:p>
            <a:endParaRPr lang="en-US" sz="1400" dirty="0"/>
          </a:p>
          <a:p>
            <a:pPr marL="232123" indent="-232123">
              <a:buFont typeface="Arial" pitchFamily="34" charset="0"/>
              <a:buChar char="•"/>
            </a:pPr>
            <a:r>
              <a:rPr lang="en-US" sz="1400" dirty="0"/>
              <a:t>NOAA has </a:t>
            </a:r>
            <a:r>
              <a:rPr lang="en-US" sz="1400" dirty="0" smtClean="0"/>
              <a:t>16 </a:t>
            </a:r>
            <a:r>
              <a:rPr lang="en-US" sz="1400" dirty="0"/>
              <a:t>ships in ten homeports on all three </a:t>
            </a:r>
            <a:r>
              <a:rPr lang="en-US" sz="1400" dirty="0" smtClean="0"/>
              <a:t>coasts.</a:t>
            </a:r>
            <a:r>
              <a:rPr lang="en-US" sz="1400" baseline="0" dirty="0" smtClean="0"/>
              <a:t>  </a:t>
            </a:r>
            <a:r>
              <a:rPr lang="en-US" sz="1400" dirty="0" smtClean="0"/>
              <a:t>These </a:t>
            </a:r>
            <a:r>
              <a:rPr lang="en-US" sz="1400" dirty="0"/>
              <a:t>ships support nautical charting, fisheries research, marine environmental assessments, coastal ocean circulation studies, and oceanographic and atmospheric research. </a:t>
            </a:r>
          </a:p>
          <a:p>
            <a:pPr marL="232123" indent="-232123">
              <a:buFont typeface="Arial" pitchFamily="34" charset="0"/>
              <a:buChar char="•"/>
            </a:pPr>
            <a:endParaRPr lang="en-US" sz="1400" dirty="0"/>
          </a:p>
          <a:p>
            <a:pPr marL="232123" marR="0" indent="-232123"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sz="1400" dirty="0"/>
              <a:t>NOAA is using a variety of unmanned systems to supplement our ships and </a:t>
            </a:r>
            <a:r>
              <a:rPr lang="en-US" sz="1400" dirty="0" smtClean="0"/>
              <a:t>aircraft</a:t>
            </a:r>
            <a:r>
              <a:rPr lang="en-US" sz="1400" baseline="0" dirty="0" smtClean="0"/>
              <a:t> a</a:t>
            </a:r>
            <a:r>
              <a:rPr lang="en-US" sz="1400" dirty="0" smtClean="0"/>
              <a:t>nd yet, this is still not enough.  There are gaps in our capabilities. </a:t>
            </a:r>
          </a:p>
          <a:p>
            <a:pPr marL="232123" marR="0" indent="-232123" algn="l" defTabSz="457200" rtl="0" eaLnBrk="0" fontAlgn="base" latinLnBrk="0" hangingPunct="0">
              <a:lnSpc>
                <a:spcPct val="100000"/>
              </a:lnSpc>
              <a:spcBef>
                <a:spcPct val="30000"/>
              </a:spcBef>
              <a:spcAft>
                <a:spcPct val="0"/>
              </a:spcAft>
              <a:buClrTx/>
              <a:buSzTx/>
              <a:buFont typeface="Arial" pitchFamily="34" charset="0"/>
              <a:buNone/>
              <a:tabLst/>
              <a:defRPr/>
            </a:pPr>
            <a:endParaRPr lang="en-US" sz="1400" dirty="0" smtClean="0"/>
          </a:p>
          <a:p>
            <a:pPr marL="232123" indent="-232123">
              <a:buFont typeface="Arial" pitchFamily="34" charset="0"/>
              <a:buChar char="•"/>
            </a:pPr>
            <a:r>
              <a:rPr lang="en-US" sz="1400" dirty="0" smtClean="0"/>
              <a:t> </a:t>
            </a:r>
            <a:r>
              <a:rPr lang="en-US" sz="1400" dirty="0"/>
              <a:t>And NOAA is one of many partners in ocean </a:t>
            </a:r>
            <a:r>
              <a:rPr lang="en-US" sz="1400" dirty="0" smtClean="0"/>
              <a:t>observing </a:t>
            </a:r>
            <a:r>
              <a:rPr lang="en-US" sz="1400" dirty="0"/>
              <a:t>and </a:t>
            </a:r>
            <a:r>
              <a:rPr lang="en-US" sz="1400" dirty="0" smtClean="0"/>
              <a:t>research</a:t>
            </a:r>
          </a:p>
          <a:p>
            <a:pPr marL="232123" indent="-232123">
              <a:buFont typeface="Arial" pitchFamily="34" charset="0"/>
              <a:buChar char="•"/>
            </a:pPr>
            <a:endParaRPr lang="en-US" sz="1400" dirty="0" smtClean="0"/>
          </a:p>
          <a:p>
            <a:pPr marL="232123" indent="-232123">
              <a:buFont typeface="Arial" pitchFamily="34" charset="0"/>
              <a:buChar char="•"/>
            </a:pPr>
            <a:r>
              <a:rPr lang="en-US" sz="1400" dirty="0" smtClean="0"/>
              <a:t>Add figure on weather/DART buoys and IOOS glider ops.</a:t>
            </a:r>
            <a:endParaRPr lang="en-US" sz="1400" dirty="0"/>
          </a:p>
          <a:p>
            <a:endParaRPr lang="en-US" sz="1400" dirty="0"/>
          </a:p>
          <a:p>
            <a:r>
              <a:rPr lang="en-US" sz="1400" b="1" i="1" dirty="0"/>
              <a:t>Segue:  </a:t>
            </a:r>
            <a:r>
              <a:rPr lang="en-US" sz="1400" b="1" i="1" dirty="0" smtClean="0"/>
              <a:t>NOAA</a:t>
            </a:r>
            <a:r>
              <a:rPr lang="en-US" sz="1400" b="1" i="1" baseline="0" dirty="0" smtClean="0"/>
              <a:t> Research (OAR) mission areas</a:t>
            </a:r>
            <a:endParaRPr lang="en-US" sz="1400" b="1" i="1" dirty="0"/>
          </a:p>
        </p:txBody>
      </p:sp>
      <p:sp>
        <p:nvSpPr>
          <p:cNvPr id="4" name="Slide Number Placeholder 3"/>
          <p:cNvSpPr>
            <a:spLocks noGrp="1"/>
          </p:cNvSpPr>
          <p:nvPr>
            <p:ph type="sldNum" sz="quarter" idx="10"/>
          </p:nvPr>
        </p:nvSpPr>
        <p:spPr/>
        <p:txBody>
          <a:bodyPr/>
          <a:lstStyle/>
          <a:p>
            <a:fld id="{E074213C-0C1D-403D-89A9-EB34E63D3FC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Main Message:  </a:t>
            </a:r>
          </a:p>
          <a:p>
            <a:endParaRPr lang="en-US" sz="1200" b="1" dirty="0" smtClean="0"/>
          </a:p>
          <a:p>
            <a:r>
              <a:rPr lang="en-US" sz="1200" b="1" dirty="0" smtClean="0"/>
              <a:t>NOAA Research</a:t>
            </a:r>
            <a:r>
              <a:rPr lang="en-US" sz="1200" b="1" baseline="0" dirty="0" smtClean="0"/>
              <a:t> has identified some areas where autonomous and other advanced technologies can help meet our mission requirements</a:t>
            </a:r>
            <a:endParaRPr lang="en-US" sz="1200" b="1" dirty="0" smtClean="0"/>
          </a:p>
          <a:p>
            <a:endParaRPr lang="en-US" sz="1200" dirty="0" smtClean="0"/>
          </a:p>
          <a:p>
            <a:r>
              <a:rPr lang="en-US" sz="1200" b="1" dirty="0" smtClean="0"/>
              <a:t>Segue: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074213C-0C1D-403D-89A9-EB34E63D3FC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NDBC maintains and operates a global network of 250 ocean observing platforms, including moored buoys, robotic platforms and fixed stations in the Pacific and Atlantic Oceans, the Caribbean Sea, Gulf of Mexico, the Bering Sea, and in the Great Lakes. </a:t>
            </a:r>
            <a:endParaRPr lang="en-US" dirty="0"/>
          </a:p>
        </p:txBody>
      </p:sp>
      <p:sp>
        <p:nvSpPr>
          <p:cNvPr id="4" name="Slide Number Placeholder 3"/>
          <p:cNvSpPr>
            <a:spLocks noGrp="1"/>
          </p:cNvSpPr>
          <p:nvPr>
            <p:ph type="sldNum" sz="quarter" idx="10"/>
          </p:nvPr>
        </p:nvSpPr>
        <p:spPr/>
        <p:txBody>
          <a:bodyPr/>
          <a:lstStyle/>
          <a:p>
            <a:fld id="{E074213C-0C1D-403D-89A9-EB34E63D3FC9}" type="slidenum">
              <a:rPr lang="en-US" smtClean="0"/>
              <a:pPr/>
              <a:t>7</a:t>
            </a:fld>
            <a:endParaRPr lang="en-US"/>
          </a:p>
        </p:txBody>
      </p:sp>
    </p:spTree>
    <p:extLst>
      <p:ext uri="{BB962C8B-B14F-4D97-AF65-F5344CB8AC3E}">
        <p14:creationId xmlns:p14="http://schemas.microsoft.com/office/powerpoint/2010/main" val="240884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3577 Floats November 4 2014</a:t>
            </a:r>
          </a:p>
          <a:p>
            <a:endParaRPr lang="en-US" dirty="0" smtClean="0"/>
          </a:p>
          <a:p>
            <a:r>
              <a:rPr lang="en-US" dirty="0" smtClean="0"/>
              <a:t>Working with multiple partners the U.S. Argo Program provides and deploys approximately half of the floats in the global Argo array, and carries out data communications and data management for those floats. U.S. Argo contributes to ongoing float technology development, and has roles in the international coordination of Argo. The U.S. Argo Program is funded by NOAA and is implemented by a partnership of five institutions: Scripps Institution of Oceanography (UCSD), the University of Washington, Woods Hole Oceanographic Institution, NOAA's Pacific Marine Environmental Laboratory, and NOAA's Atlantic Oceanographic and Meteorological Laboratory. The U.S. Navy is also a partner, providing public internet access to Argo data via one of Argo's Global Data Assembly Centers.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074213C-0C1D-403D-89A9-EB34E63D3FC9}" type="slidenum">
              <a:rPr lang="en-US" smtClean="0"/>
              <a:pPr/>
              <a:t>8</a:t>
            </a:fld>
            <a:endParaRPr lang="en-US"/>
          </a:p>
        </p:txBody>
      </p:sp>
    </p:spTree>
    <p:extLst>
      <p:ext uri="{BB962C8B-B14F-4D97-AF65-F5344CB8AC3E}">
        <p14:creationId xmlns:p14="http://schemas.microsoft.com/office/powerpoint/2010/main" val="450870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4415790"/>
            <a:ext cx="6543040" cy="4570730"/>
          </a:xfrm>
        </p:spPr>
        <p:txBody>
          <a:bodyPr/>
          <a:lstStyle/>
          <a:p>
            <a:pPr defTabSz="931723">
              <a:defRPr/>
            </a:pPr>
            <a:r>
              <a:rPr lang="en-US" b="1" i="1" dirty="0"/>
              <a:t>Main Message</a:t>
            </a:r>
            <a:r>
              <a:rPr lang="en-US" b="1" dirty="0"/>
              <a:t>:  Unmanned platforms may be able to serve as a force multiplier, reducing costs while increasing the efficiencies of data collection.</a:t>
            </a:r>
            <a:endParaRPr lang="en-US" dirty="0"/>
          </a:p>
          <a:p>
            <a:pPr marL="174698" indent="-174698">
              <a:buFont typeface="Arial" pitchFamily="34" charset="0"/>
              <a:buChar char="•"/>
            </a:pPr>
            <a:endParaRPr lang="en-US" dirty="0"/>
          </a:p>
          <a:p>
            <a:pPr marL="174698" indent="-174698">
              <a:buFont typeface="Arial" pitchFamily="34" charset="0"/>
              <a:buChar char="•"/>
            </a:pPr>
            <a:r>
              <a:rPr lang="en-US" dirty="0"/>
              <a:t>Innovative technologies that are agile, cost-effective, and easy to deploy and maintain are necessary to address NOAA’s observational needs, and complement and potentially reduce reliance on costly and aging current systems. NOAA currently deploys a variety of AUV technologies for individual research, development and demonstration projects. High potential exists to more fully integrate them into an operational observing system to support mission requirements for weather and ocean measurement, ecosystem assessment and hydrography and bottom characterization. </a:t>
            </a:r>
          </a:p>
        </p:txBody>
      </p:sp>
      <p:sp>
        <p:nvSpPr>
          <p:cNvPr id="4" name="Slide Number Placeholder 3"/>
          <p:cNvSpPr>
            <a:spLocks noGrp="1"/>
          </p:cNvSpPr>
          <p:nvPr>
            <p:ph type="sldNum" sz="quarter" idx="10"/>
          </p:nvPr>
        </p:nvSpPr>
        <p:spPr/>
        <p:txBody>
          <a:bodyPr/>
          <a:lstStyle/>
          <a:p>
            <a:fld id="{8E8D524C-7027-44B4-AA4F-8C1F1B517C0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19433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609600"/>
            <a:ext cx="6934200" cy="2822749"/>
          </a:xfrm>
        </p:spPr>
        <p:txBody>
          <a:bodyPr>
            <a:noAutofit/>
          </a:bodyPr>
          <a:lstStyle>
            <a:lvl1pPr algn="r">
              <a:defRPr sz="5400" b="1">
                <a:solidFill>
                  <a:schemeClr val="bg1"/>
                </a:solidFill>
                <a:latin typeface="Tw Cen M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62200" y="3733800"/>
            <a:ext cx="6400800" cy="2667000"/>
          </a:xfrm>
        </p:spPr>
        <p:txBody>
          <a:bodyPr>
            <a:normAutofit/>
          </a:bodyPr>
          <a:lstStyle>
            <a:lvl1pPr marL="0" indent="0" algn="l">
              <a:spcBef>
                <a:spcPts val="0"/>
              </a:spcBef>
              <a:buNone/>
              <a:defRPr sz="2400">
                <a:solidFill>
                  <a:schemeClr val="bg1"/>
                </a:solidFill>
                <a:latin typeface="Tw Cen MT Condense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dirty="0" smtClean="0"/>
              <a:t>NOAA PERSPECTIVES FOR UNMANNED MARITIME SYSTEMS: AUVSI</a:t>
            </a:r>
            <a:endParaRPr lang="en-US" dirty="0"/>
          </a:p>
        </p:txBody>
      </p:sp>
      <p:sp>
        <p:nvSpPr>
          <p:cNvPr id="6" name="Slide Number Placeholder 5"/>
          <p:cNvSpPr>
            <a:spLocks noGrp="1"/>
          </p:cNvSpPr>
          <p:nvPr>
            <p:ph type="sldNum" sz="quarter" idx="12"/>
          </p:nvPr>
        </p:nvSpPr>
        <p:spPr/>
        <p:txBody>
          <a:bodyPr/>
          <a:lstStyle/>
          <a:p>
            <a:fld id="{406EDA2B-0A5E-4DD0-BBB1-E33A0FE393A2}" type="slidenum">
              <a:rPr lang="en-US" smtClean="0"/>
              <a:pPr/>
              <a:t>‹#›</a:t>
            </a:fld>
            <a:endParaRPr lang="en-US" dirty="0"/>
          </a:p>
        </p:txBody>
      </p:sp>
    </p:spTree>
    <p:extLst>
      <p:ext uri="{BB962C8B-B14F-4D97-AF65-F5344CB8AC3E}">
        <p14:creationId xmlns:p14="http://schemas.microsoft.com/office/powerpoint/2010/main" val="19882591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NOAA PERSPECTIVES FOR UNMANNED MARITIME SYSTEMS: AUVSI</a:t>
            </a:r>
            <a:endParaRPr lang="en-US" dirty="0"/>
          </a:p>
        </p:txBody>
      </p:sp>
      <p:sp>
        <p:nvSpPr>
          <p:cNvPr id="6" name="Slide Number Placeholder 5"/>
          <p:cNvSpPr>
            <a:spLocks noGrp="1"/>
          </p:cNvSpPr>
          <p:nvPr>
            <p:ph type="sldNum" sz="quarter" idx="12"/>
          </p:nvPr>
        </p:nvSpPr>
        <p:spPr/>
        <p:txBody>
          <a:bodyPr/>
          <a:lstStyle/>
          <a:p>
            <a:fld id="{764F2E5C-C1EE-422C-A261-BB98B30E6665}" type="slidenum">
              <a:rPr lang="en-US" smtClean="0"/>
              <a:pPr/>
              <a:t>‹#›</a:t>
            </a:fld>
            <a:endParaRPr lang="en-US" dirty="0"/>
          </a:p>
        </p:txBody>
      </p:sp>
    </p:spTree>
    <p:extLst>
      <p:ext uri="{BB962C8B-B14F-4D97-AF65-F5344CB8AC3E}">
        <p14:creationId xmlns:p14="http://schemas.microsoft.com/office/powerpoint/2010/main" val="36006977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429000"/>
            <a:ext cx="7772400" cy="1981200"/>
          </a:xfrm>
        </p:spPr>
        <p:txBody>
          <a:bodyPr anchor="t">
            <a:noAutofit/>
          </a:bodyPr>
          <a:lstStyle>
            <a:lvl1pPr algn="l">
              <a:defRPr sz="54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1928813"/>
            <a:ext cx="7772400" cy="1500187"/>
          </a:xfrm>
        </p:spPr>
        <p:txBody>
          <a:bodyPr anchor="b"/>
          <a:lstStyle>
            <a:lvl1pPr marL="0" indent="0">
              <a:buNone/>
              <a:defRPr sz="2000">
                <a:solidFill>
                  <a:schemeClr val="bg1">
                    <a:lumMod val="95000"/>
                  </a:schemeClr>
                </a:solidFill>
                <a:latin typeface="Tw Cen MT Condensed"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AC015-E72E-42A5-BD24-D3CDE6D06D31}" type="slidenum">
              <a:rPr lang="en-US" smtClean="0"/>
              <a:pPr/>
              <a:t>‹#›</a:t>
            </a:fld>
            <a:endParaRPr lang="en-US" dirty="0"/>
          </a:p>
        </p:txBody>
      </p:sp>
    </p:spTree>
    <p:extLst>
      <p:ext uri="{BB962C8B-B14F-4D97-AF65-F5344CB8AC3E}">
        <p14:creationId xmlns:p14="http://schemas.microsoft.com/office/powerpoint/2010/main" val="40143528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NOAA PERSPECTIVES FOR UNMANNED MARITIME SYSTEMS: AUVSI</a:t>
            </a:r>
            <a:endParaRPr lang="en-US" dirty="0"/>
          </a:p>
        </p:txBody>
      </p:sp>
      <p:sp>
        <p:nvSpPr>
          <p:cNvPr id="7" name="Slide Number Placeholder 6"/>
          <p:cNvSpPr>
            <a:spLocks noGrp="1"/>
          </p:cNvSpPr>
          <p:nvPr>
            <p:ph type="sldNum" sz="quarter" idx="12"/>
          </p:nvPr>
        </p:nvSpPr>
        <p:spPr/>
        <p:txBody>
          <a:bodyPr/>
          <a:lstStyle/>
          <a:p>
            <a:fld id="{0EAB85FF-D0C8-401D-A629-5ADA50B7A271}" type="slidenum">
              <a:rPr lang="en-US" smtClean="0"/>
              <a:pPr/>
              <a:t>‹#›</a:t>
            </a:fld>
            <a:endParaRPr lang="en-US" dirty="0"/>
          </a:p>
        </p:txBody>
      </p:sp>
    </p:spTree>
    <p:extLst>
      <p:ext uri="{BB962C8B-B14F-4D97-AF65-F5344CB8AC3E}">
        <p14:creationId xmlns:p14="http://schemas.microsoft.com/office/powerpoint/2010/main" val="9301402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NOAA PERSPECTIVES FOR UNMANNED MARITIME SYSTEMS: AUVSI</a:t>
            </a:r>
            <a:endParaRPr lang="en-US" dirty="0"/>
          </a:p>
        </p:txBody>
      </p:sp>
      <p:sp>
        <p:nvSpPr>
          <p:cNvPr id="9" name="Slide Number Placeholder 8"/>
          <p:cNvSpPr>
            <a:spLocks noGrp="1"/>
          </p:cNvSpPr>
          <p:nvPr>
            <p:ph type="sldNum" sz="quarter" idx="12"/>
          </p:nvPr>
        </p:nvSpPr>
        <p:spPr/>
        <p:txBody>
          <a:bodyPr/>
          <a:lstStyle/>
          <a:p>
            <a:fld id="{9F0A1BC0-BB35-4203-A7AD-0F588595D1AB}" type="slidenum">
              <a:rPr lang="en-US" smtClean="0"/>
              <a:pPr/>
              <a:t>‹#›</a:t>
            </a:fld>
            <a:endParaRPr lang="en-US" dirty="0"/>
          </a:p>
        </p:txBody>
      </p:sp>
    </p:spTree>
    <p:extLst>
      <p:ext uri="{BB962C8B-B14F-4D97-AF65-F5344CB8AC3E}">
        <p14:creationId xmlns:p14="http://schemas.microsoft.com/office/powerpoint/2010/main" val="1048494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NOAA PERSPECTIVES FOR UNMANNED MARITIME SYSTEMS: AUVSI</a:t>
            </a:r>
            <a:endParaRPr lang="en-US" dirty="0"/>
          </a:p>
        </p:txBody>
      </p:sp>
      <p:sp>
        <p:nvSpPr>
          <p:cNvPr id="5" name="Slide Number Placeholder 4"/>
          <p:cNvSpPr>
            <a:spLocks noGrp="1"/>
          </p:cNvSpPr>
          <p:nvPr>
            <p:ph type="sldNum" sz="quarter" idx="12"/>
          </p:nvPr>
        </p:nvSpPr>
        <p:spPr/>
        <p:txBody>
          <a:bodyPr/>
          <a:lstStyle/>
          <a:p>
            <a:fld id="{973F239D-F10C-45A9-9F24-108798DD0A6D}" type="slidenum">
              <a:rPr lang="en-US" smtClean="0"/>
              <a:pPr/>
              <a:t>‹#›</a:t>
            </a:fld>
            <a:endParaRPr lang="en-US" dirty="0"/>
          </a:p>
        </p:txBody>
      </p:sp>
    </p:spTree>
    <p:extLst>
      <p:ext uri="{BB962C8B-B14F-4D97-AF65-F5344CB8AC3E}">
        <p14:creationId xmlns:p14="http://schemas.microsoft.com/office/powerpoint/2010/main" val="8728323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hoto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NOAA PERSPECTIVES FOR UNMANNED MARITIME SYSTEMS: AUVSI</a:t>
            </a:r>
            <a:endParaRPr lang="en-US" dirty="0"/>
          </a:p>
        </p:txBody>
      </p:sp>
      <p:sp>
        <p:nvSpPr>
          <p:cNvPr id="4" name="Slide Number Placeholder 3"/>
          <p:cNvSpPr>
            <a:spLocks noGrp="1"/>
          </p:cNvSpPr>
          <p:nvPr>
            <p:ph type="sldNum" sz="quarter" idx="12"/>
          </p:nvPr>
        </p:nvSpPr>
        <p:spPr/>
        <p:txBody>
          <a:bodyPr/>
          <a:lstStyle/>
          <a:p>
            <a:fld id="{4BD250E4-5EFC-409C-9E7D-4D81F9B472D0}" type="slidenum">
              <a:rPr lang="en-US" smtClean="0"/>
              <a:pPr/>
              <a:t>‹#›</a:t>
            </a:fld>
            <a:endParaRPr lang="en-US" dirty="0"/>
          </a:p>
        </p:txBody>
      </p:sp>
      <p:sp>
        <p:nvSpPr>
          <p:cNvPr id="5" name="Picture Placeholder 4"/>
          <p:cNvSpPr>
            <a:spLocks noGrp="1"/>
          </p:cNvSpPr>
          <p:nvPr>
            <p:ph type="pic" sz="quarter" idx="13"/>
          </p:nvPr>
        </p:nvSpPr>
        <p:spPr>
          <a:xfrm>
            <a:off x="0" y="152400"/>
            <a:ext cx="9144000" cy="6324600"/>
          </a:xfrm>
        </p:spPr>
        <p:txBody>
          <a:bodyPr/>
          <a:lstStyle/>
          <a:p>
            <a:r>
              <a:rPr lang="en-US" dirty="0" smtClean="0"/>
              <a:t>Click icon to add picture</a:t>
            </a:r>
            <a:endParaRPr lang="en-US" dirty="0"/>
          </a:p>
        </p:txBody>
      </p:sp>
      <p:sp>
        <p:nvSpPr>
          <p:cNvPr id="7" name="Text Placeholder 6"/>
          <p:cNvSpPr>
            <a:spLocks noGrp="1"/>
          </p:cNvSpPr>
          <p:nvPr>
            <p:ph type="body" sz="quarter" idx="14" hasCustomPrompt="1"/>
          </p:nvPr>
        </p:nvSpPr>
        <p:spPr>
          <a:xfrm>
            <a:off x="228600" y="4191000"/>
            <a:ext cx="8763000" cy="1752600"/>
          </a:xfrm>
        </p:spPr>
        <p:txBody>
          <a:bodyPr>
            <a:normAutofit/>
          </a:bodyPr>
          <a:lstStyle>
            <a:lvl1pPr>
              <a:defRPr sz="4400" b="1"/>
            </a:lvl1pPr>
          </a:lstStyle>
          <a:p>
            <a:pPr lvl="0"/>
            <a:r>
              <a:rPr lang="en-US" dirty="0" smtClean="0"/>
              <a:t>CLICK TO EDIT MASTER TEXT STYLES</a:t>
            </a:r>
          </a:p>
        </p:txBody>
      </p:sp>
    </p:spTree>
    <p:extLst>
      <p:ext uri="{BB962C8B-B14F-4D97-AF65-F5344CB8AC3E}">
        <p14:creationId xmlns:p14="http://schemas.microsoft.com/office/powerpoint/2010/main" val="38856108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NOAA PERSPECTIVES FOR UNMANNED MARITIME SYSTEMS: AUVSI</a:t>
            </a:r>
            <a:endParaRPr lang="en-US" dirty="0"/>
          </a:p>
        </p:txBody>
      </p:sp>
      <p:sp>
        <p:nvSpPr>
          <p:cNvPr id="4" name="Slide Number Placeholder 3"/>
          <p:cNvSpPr>
            <a:spLocks noGrp="1"/>
          </p:cNvSpPr>
          <p:nvPr>
            <p:ph type="sldNum" sz="quarter" idx="12"/>
          </p:nvPr>
        </p:nvSpPr>
        <p:spPr/>
        <p:txBody>
          <a:bodyPr/>
          <a:lstStyle/>
          <a:p>
            <a:fld id="{29BEEE73-5163-4B44-A721-8B7818A8D32D}" type="slidenum">
              <a:rPr lang="en-US" smtClean="0"/>
              <a:pPr/>
              <a:t>‹#›</a:t>
            </a:fld>
            <a:endParaRPr lang="en-US" dirty="0"/>
          </a:p>
        </p:txBody>
      </p:sp>
    </p:spTree>
    <p:extLst>
      <p:ext uri="{BB962C8B-B14F-4D97-AF65-F5344CB8AC3E}">
        <p14:creationId xmlns:p14="http://schemas.microsoft.com/office/powerpoint/2010/main" val="6967929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bg>
      <p:bgPr>
        <a:gradFill rotWithShape="1">
          <a:gsLst>
            <a:gs pos="0">
              <a:schemeClr val="bg2">
                <a:lumMod val="20000"/>
                <a:lumOff val="80000"/>
              </a:schemeClr>
            </a:gs>
            <a:gs pos="12000">
              <a:schemeClr val="bg2">
                <a:lumMod val="40000"/>
                <a:lumOff val="60000"/>
              </a:schemeClr>
            </a:gs>
            <a:gs pos="20000">
              <a:schemeClr val="bg2">
                <a:lumMod val="60000"/>
                <a:lumOff val="40000"/>
              </a:schemeClr>
            </a:gs>
            <a:gs pos="100000">
              <a:schemeClr val="bg2">
                <a:lumMod val="50000"/>
              </a:schemeClr>
            </a:gs>
          </a:gsLst>
          <a:path path="circle">
            <a:fillToRect l="10000" t="-25000" r="10000" b="125000"/>
          </a:path>
        </a:gra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457200" y="274638"/>
            <a:ext cx="8229600" cy="1143000"/>
          </a:xfrm>
          <a:prstGeom prst="rect">
            <a:avLst/>
          </a:prstGeom>
        </p:spPr>
        <p:txBody>
          <a:bodyPr rtlCol="0">
            <a:normAutofit/>
          </a:bodyPr>
          <a:lstStyle>
            <a:lvl1pPr>
              <a:defRPr b="1">
                <a:solidFill>
                  <a:schemeClr val="tx1"/>
                </a:solidFill>
              </a:defRPr>
            </a:lvl1pPr>
          </a:lstStyle>
          <a:p>
            <a:r>
              <a:rPr lang="en-US" dirty="0"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166018"/>
            <a:ext cx="8534400" cy="50061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5"/>
            <a:ext cx="6400800" cy="365125"/>
          </a:xfrm>
          <a:prstGeom prst="rect">
            <a:avLst/>
          </a:prstGeom>
        </p:spPr>
        <p:txBody>
          <a:bodyPr vert="horz" lIns="91440" tIns="45720" rIns="91440" bIns="45720" rtlCol="0" anchor="ctr"/>
          <a:lstStyle>
            <a:lvl1pPr marL="280988" indent="0" algn="l">
              <a:defRPr sz="1100">
                <a:solidFill>
                  <a:schemeClr val="bg1">
                    <a:lumMod val="65000"/>
                  </a:schemeClr>
                </a:solidFill>
                <a:latin typeface="Arial Narrow" pitchFamily="34" charset="0"/>
              </a:defRPr>
            </a:lvl1pPr>
          </a:lstStyle>
          <a:p>
            <a:r>
              <a:rPr lang="en-US" dirty="0" smtClean="0"/>
              <a:t>NOAA PERSPECTIVES FOR UNMANNED MARITIME SYSTEMS: AUVSI</a:t>
            </a:r>
            <a:endParaRPr lang="en-US" dirty="0"/>
          </a:p>
        </p:txBody>
      </p:sp>
      <p:sp>
        <p:nvSpPr>
          <p:cNvPr id="6" name="Slide Number Placeholder 5"/>
          <p:cNvSpPr>
            <a:spLocks noGrp="1"/>
          </p:cNvSpPr>
          <p:nvPr>
            <p:ph type="sldNum" sz="quarter" idx="4"/>
          </p:nvPr>
        </p:nvSpPr>
        <p:spPr>
          <a:xfrm>
            <a:off x="6629400" y="6492875"/>
            <a:ext cx="2514600" cy="365125"/>
          </a:xfrm>
          <a:prstGeom prst="rect">
            <a:avLst/>
          </a:prstGeom>
        </p:spPr>
        <p:txBody>
          <a:bodyPr vert="horz" lIns="91440" tIns="45720" rIns="91440" bIns="45720" rtlCol="0" anchor="ctr"/>
          <a:lstStyle>
            <a:lvl1pPr algn="r">
              <a:defRPr sz="1100">
                <a:solidFill>
                  <a:schemeClr val="tx1">
                    <a:tint val="75000"/>
                  </a:schemeClr>
                </a:solidFill>
                <a:latin typeface="Arial Narrow" pitchFamily="34" charset="0"/>
              </a:defRPr>
            </a:lvl1pPr>
          </a:lstStyle>
          <a:p>
            <a:fld id="{4BD250E4-5EFC-409C-9E7D-4D81F9B472D0}" type="slidenum">
              <a:rPr lang="en-US" smtClean="0"/>
              <a:pPr/>
              <a:t>‹#›</a:t>
            </a:fld>
            <a:endParaRPr lang="en-US" dirty="0"/>
          </a:p>
        </p:txBody>
      </p:sp>
      <p:grpSp>
        <p:nvGrpSpPr>
          <p:cNvPr id="7" name="Group 6"/>
          <p:cNvGrpSpPr/>
          <p:nvPr/>
        </p:nvGrpSpPr>
        <p:grpSpPr>
          <a:xfrm>
            <a:off x="9144" y="6598707"/>
            <a:ext cx="350651" cy="164805"/>
            <a:chOff x="7071474" y="5035000"/>
            <a:chExt cx="1874863" cy="923989"/>
          </a:xfrm>
        </p:grpSpPr>
        <p:pic>
          <p:nvPicPr>
            <p:cNvPr id="8" name="Picture 2" descr="W:\Movies, Images and Sounds\Logos\Commerce\Dept of Commerce Seal.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1474" y="5035000"/>
              <a:ext cx="914400" cy="914400"/>
            </a:xfrm>
            <a:prstGeom prst="rect">
              <a:avLst/>
            </a:prstGeom>
            <a:noFill/>
            <a:effectLst>
              <a:outerShdw blurRad="63500" sx="102000" sy="102000" algn="ctr" rotWithShape="0">
                <a:prstClr val="black">
                  <a:alpha val="40000"/>
                </a:prstClr>
              </a:outerShdw>
            </a:effectLst>
          </p:spPr>
        </p:pic>
        <p:pic>
          <p:nvPicPr>
            <p:cNvPr id="9" name="Picture 3" descr="W:\Movies, Images and Sounds\Logos\NOAA\NOA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62187" y="5074839"/>
              <a:ext cx="884150" cy="884150"/>
            </a:xfrm>
            <a:prstGeom prst="rect">
              <a:avLst/>
            </a:prstGeom>
            <a:noFill/>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390639462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timing>
    <p:tnLst>
      <p:par>
        <p:cTn id="1" dur="indefinite" restart="never" nodeType="tmRoot"/>
      </p:par>
    </p:tnLst>
  </p:timing>
  <p:hf hdr="0" dt="0"/>
  <p:txStyles>
    <p:titleStyle>
      <a:lvl1pPr marL="111125" indent="0" algn="l" defTabSz="914400" rtl="0" eaLnBrk="1" latinLnBrk="0" hangingPunct="1">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Tw Cen MT Condensed" panose="020B0606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Tw Cen MT Condensed" panose="020B0606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Tw Cen MT Condensed" panose="020B0606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Tw Cen MT Condensed" panose="020B0606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71" name="Picture 2" descr="EX"/>
          <p:cNvPicPr>
            <a:picLocks noChangeAspect="1" noChangeArrowheads="1"/>
          </p:cNvPicPr>
          <p:nvPr/>
        </p:nvPicPr>
        <p:blipFill>
          <a:blip r:embed="rId3"/>
          <a:srcRect l="24733" t="11429" r="20094" b="47144"/>
          <a:stretch>
            <a:fillRect/>
          </a:stretch>
        </p:blipFill>
        <p:spPr bwMode="auto">
          <a:xfrm>
            <a:off x="228600" y="228600"/>
            <a:ext cx="1524000" cy="1524000"/>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5372" name="Picture 5" descr="EX Comparison Survey Bear"/>
          <p:cNvPicPr>
            <a:picLocks noChangeAspect="1" noChangeArrowheads="1"/>
          </p:cNvPicPr>
          <p:nvPr/>
        </p:nvPicPr>
        <p:blipFill>
          <a:blip r:embed="rId4"/>
          <a:srcRect l="7423" r="59914" b="13130"/>
          <a:stretch>
            <a:fillRect/>
          </a:stretch>
        </p:blipFill>
        <p:spPr bwMode="auto">
          <a:xfrm>
            <a:off x="228600" y="1865045"/>
            <a:ext cx="1524000" cy="1524000"/>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5374" name="Picture 14"/>
          <p:cNvPicPr>
            <a:picLocks noChangeAspect="1" noChangeArrowheads="1"/>
          </p:cNvPicPr>
          <p:nvPr/>
        </p:nvPicPr>
        <p:blipFill>
          <a:blip r:embed="rId5"/>
          <a:srcRect l="46201" t="43040" r="43152" b="40662"/>
          <a:stretch>
            <a:fillRect/>
          </a:stretch>
        </p:blipFill>
        <p:spPr bwMode="auto">
          <a:xfrm>
            <a:off x="228601" y="5207208"/>
            <a:ext cx="1524000" cy="1457739"/>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5375" name="Picture 3" descr="Lil_Herc.jpg"/>
          <p:cNvPicPr>
            <a:picLocks noChangeAspect="1" noChangeArrowheads="1"/>
          </p:cNvPicPr>
          <p:nvPr/>
        </p:nvPicPr>
        <p:blipFill>
          <a:blip r:embed="rId6"/>
          <a:srcRect t="30196" r="47337" b="-2829"/>
          <a:stretch>
            <a:fillRect/>
          </a:stretch>
        </p:blipFill>
        <p:spPr bwMode="auto">
          <a:xfrm>
            <a:off x="228600" y="3501490"/>
            <a:ext cx="1541318" cy="1593273"/>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15376" name="Text Placeholder 5"/>
          <p:cNvSpPr>
            <a:spLocks/>
          </p:cNvSpPr>
          <p:nvPr/>
        </p:nvSpPr>
        <p:spPr bwMode="auto">
          <a:xfrm>
            <a:off x="533400" y="2667000"/>
            <a:ext cx="8305800" cy="1371600"/>
          </a:xfrm>
          <a:prstGeom prst="rect">
            <a:avLst/>
          </a:prstGeom>
          <a:noFill/>
          <a:ln w="9525">
            <a:noFill/>
            <a:miter lim="800000"/>
            <a:headEnd/>
            <a:tailEnd/>
          </a:ln>
        </p:spPr>
        <p:txBody>
          <a:bodyPr lIns="54864" tIns="91440"/>
          <a:lstStyle/>
          <a:p>
            <a:endParaRPr lang="en-US" sz="3600" b="1" dirty="0"/>
          </a:p>
        </p:txBody>
      </p:sp>
      <p:pic>
        <p:nvPicPr>
          <p:cNvPr id="17" name="Picture 2" descr="W:\Movies, Images and Sounds\Logos\Commerce\Dept of Commerce Seal.png"/>
          <p:cNvPicPr>
            <a:picLocks noChangeAspect="1" noChangeArrowheads="1"/>
          </p:cNvPicPr>
          <p:nvPr/>
        </p:nvPicPr>
        <p:blipFill>
          <a:blip r:embed="rId7"/>
          <a:srcRect/>
          <a:stretch>
            <a:fillRect/>
          </a:stretch>
        </p:blipFill>
        <p:spPr bwMode="auto">
          <a:xfrm>
            <a:off x="7128164" y="5257800"/>
            <a:ext cx="831273" cy="831273"/>
          </a:xfrm>
          <a:prstGeom prst="rect">
            <a:avLst/>
          </a:prstGeom>
          <a:noFill/>
          <a:effectLst>
            <a:outerShdw blurRad="63500" sx="102000" sy="102000" algn="ctr" rotWithShape="0">
              <a:prstClr val="black">
                <a:alpha val="40000"/>
              </a:prstClr>
            </a:outerShdw>
          </a:effectLst>
        </p:spPr>
      </p:pic>
      <p:pic>
        <p:nvPicPr>
          <p:cNvPr id="18" name="Picture 3" descr="W:\Movies, Images and Sounds\Logos\NOAA\NOAA.png"/>
          <p:cNvPicPr>
            <a:picLocks noChangeAspect="1" noChangeArrowheads="1"/>
          </p:cNvPicPr>
          <p:nvPr/>
        </p:nvPicPr>
        <p:blipFill>
          <a:blip r:embed="rId8"/>
          <a:srcRect/>
          <a:stretch>
            <a:fillRect/>
          </a:stretch>
        </p:blipFill>
        <p:spPr bwMode="auto">
          <a:xfrm>
            <a:off x="8053893" y="5273891"/>
            <a:ext cx="803853" cy="803852"/>
          </a:xfrm>
          <a:prstGeom prst="rect">
            <a:avLst/>
          </a:prstGeom>
          <a:noFill/>
          <a:effectLst>
            <a:outerShdw blurRad="63500" sx="102000" sy="102000" algn="ctr" rotWithShape="0">
              <a:prstClr val="black">
                <a:alpha val="40000"/>
              </a:prstClr>
            </a:outerShdw>
          </a:effectLst>
        </p:spPr>
      </p:pic>
      <p:sp>
        <p:nvSpPr>
          <p:cNvPr id="6" name="Title 5"/>
          <p:cNvSpPr>
            <a:spLocks noGrp="1"/>
          </p:cNvSpPr>
          <p:nvPr>
            <p:ph type="ctrTitle"/>
          </p:nvPr>
        </p:nvSpPr>
        <p:spPr>
          <a:xfrm>
            <a:off x="1828800" y="566296"/>
            <a:ext cx="6934200" cy="2822749"/>
          </a:xfrm>
        </p:spPr>
        <p:txBody>
          <a:bodyPr/>
          <a:lstStyle/>
          <a:p>
            <a:pPr algn="l"/>
            <a:r>
              <a:rPr lang="en-US" sz="3200" dirty="0" smtClean="0"/>
              <a:t>NOAA RESEARCH PERSPECTIVES: AUTONOMOUS TECHNOLOGIES FOR OCEAN OBSERVATIONS</a:t>
            </a:r>
            <a:endParaRPr lang="en-US" sz="3200" dirty="0"/>
          </a:p>
        </p:txBody>
      </p:sp>
      <p:sp>
        <p:nvSpPr>
          <p:cNvPr id="7" name="Subtitle 6"/>
          <p:cNvSpPr>
            <a:spLocks noGrp="1"/>
          </p:cNvSpPr>
          <p:nvPr>
            <p:ph type="subTitle" idx="1"/>
          </p:nvPr>
        </p:nvSpPr>
        <p:spPr>
          <a:xfrm>
            <a:off x="2055019" y="3269077"/>
            <a:ext cx="6400800" cy="2667000"/>
          </a:xfrm>
        </p:spPr>
        <p:txBody>
          <a:bodyPr>
            <a:normAutofit/>
          </a:bodyPr>
          <a:lstStyle/>
          <a:p>
            <a:r>
              <a:rPr lang="en-US" sz="2800" b="1" dirty="0" smtClean="0">
                <a:latin typeface="+mj-lt"/>
              </a:rPr>
              <a:t>Chris </a:t>
            </a:r>
            <a:r>
              <a:rPr lang="en-US" sz="2800" b="1" dirty="0" err="1" smtClean="0">
                <a:latin typeface="+mj-lt"/>
              </a:rPr>
              <a:t>Beaverson</a:t>
            </a:r>
            <a:endParaRPr lang="en-US" sz="2800" b="1" dirty="0" smtClean="0">
              <a:latin typeface="+mj-lt"/>
            </a:endParaRPr>
          </a:p>
          <a:p>
            <a:r>
              <a:rPr lang="en-US" dirty="0" err="1" smtClean="0"/>
              <a:t>Acentia</a:t>
            </a:r>
            <a:r>
              <a:rPr lang="en-US" dirty="0" smtClean="0"/>
              <a:t>, LLC</a:t>
            </a:r>
            <a:endParaRPr lang="en-US" dirty="0"/>
          </a:p>
          <a:p>
            <a:r>
              <a:rPr lang="en-US" i="1" dirty="0" smtClean="0"/>
              <a:t>Supporting:  </a:t>
            </a:r>
            <a:r>
              <a:rPr lang="en-US" dirty="0" smtClean="0"/>
              <a:t> Ocean Exploration and Research Program</a:t>
            </a:r>
          </a:p>
          <a:p>
            <a:r>
              <a:rPr lang="en-US" dirty="0" smtClean="0"/>
              <a:t>Office of Oceanic &amp; Atmospheric Research</a:t>
            </a:r>
          </a:p>
          <a:p>
            <a:r>
              <a:rPr lang="en-US" dirty="0" smtClean="0"/>
              <a:t>National Oceanic and Atmospheric Administration | NOAA</a:t>
            </a:r>
          </a:p>
          <a:p>
            <a:r>
              <a:rPr lang="en-US" dirty="0" smtClean="0"/>
              <a:t>November 21,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Buoyancy Gliders</a:t>
            </a:r>
            <a:endParaRPr lang="en-US" dirty="0"/>
          </a:p>
        </p:txBody>
      </p:sp>
      <p:sp>
        <p:nvSpPr>
          <p:cNvPr id="3" name="Content Placeholder 2"/>
          <p:cNvSpPr>
            <a:spLocks noGrp="1"/>
          </p:cNvSpPr>
          <p:nvPr>
            <p:ph sz="half" idx="1"/>
          </p:nvPr>
        </p:nvSpPr>
        <p:spPr/>
        <p:txBody>
          <a:bodyPr/>
          <a:lstStyle/>
          <a:p>
            <a:r>
              <a:rPr lang="en-US" dirty="0" smtClean="0"/>
              <a:t>Widespread use within NOAA and with NOAA partners</a:t>
            </a:r>
          </a:p>
          <a:p>
            <a:pPr lvl="1"/>
            <a:r>
              <a:rPr lang="en-US" dirty="0" smtClean="0"/>
              <a:t>Between 2008 and 2013, IOOS partners flew 33,409 glider days</a:t>
            </a:r>
          </a:p>
        </p:txBody>
      </p:sp>
      <p:sp>
        <p:nvSpPr>
          <p:cNvPr id="4" name="Slide Number Placeholder 3"/>
          <p:cNvSpPr>
            <a:spLocks noGrp="1"/>
          </p:cNvSpPr>
          <p:nvPr>
            <p:ph type="sldNum" sz="quarter" idx="12"/>
          </p:nvPr>
        </p:nvSpPr>
        <p:spPr/>
        <p:txBody>
          <a:bodyPr/>
          <a:lstStyle/>
          <a:p>
            <a:fld id="{ACD702DD-6519-4A1A-AF74-BE572B51397D}" type="slidenum">
              <a:rPr lang="en-US" smtClean="0"/>
              <a:pPr/>
              <a:t>10</a:t>
            </a:fld>
            <a:endParaRPr lang="en-US"/>
          </a:p>
        </p:txBody>
      </p:sp>
      <p:sp>
        <p:nvSpPr>
          <p:cNvPr id="9" name="Rectangle 8"/>
          <p:cNvSpPr/>
          <p:nvPr/>
        </p:nvSpPr>
        <p:spPr>
          <a:xfrm>
            <a:off x="4635115" y="3234481"/>
            <a:ext cx="4419600" cy="261610"/>
          </a:xfrm>
          <a:prstGeom prst="rect">
            <a:avLst/>
          </a:prstGeom>
        </p:spPr>
        <p:txBody>
          <a:bodyPr wrap="square">
            <a:spAutoFit/>
          </a:bodyPr>
          <a:lstStyle/>
          <a:p>
            <a:r>
              <a:rPr lang="en-US" sz="1100" dirty="0" smtClean="0">
                <a:solidFill>
                  <a:schemeClr val="bg1"/>
                </a:solidFill>
                <a:latin typeface="+mj-lt"/>
              </a:rPr>
              <a:t>SOURCE: www.ioos.noaa.gov/glider</a:t>
            </a:r>
            <a:endParaRPr lang="en-US" sz="1100" dirty="0">
              <a:solidFill>
                <a:schemeClr val="bg1"/>
              </a:solidFill>
              <a:latin typeface="+mj-lt"/>
            </a:endParaRPr>
          </a:p>
        </p:txBody>
      </p:sp>
      <p:sp>
        <p:nvSpPr>
          <p:cNvPr id="10" name="Footer Placeholder 9"/>
          <p:cNvSpPr>
            <a:spLocks noGrp="1"/>
          </p:cNvSpPr>
          <p:nvPr>
            <p:ph type="ftr" sz="quarter" idx="11"/>
          </p:nvPr>
        </p:nvSpPr>
        <p:spPr/>
        <p:txBody>
          <a:bodyPr/>
          <a:lstStyle/>
          <a:p>
            <a:r>
              <a:rPr lang="en-US" smtClean="0"/>
              <a:t>NOAA PERSPECTIVES FOR UNMANNED MARITIME SYSTEMS: AUVSI</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540" y="24063"/>
            <a:ext cx="450853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79" y="3838530"/>
            <a:ext cx="4018547" cy="198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whoi.edu/cms/images/slocum_en_429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984" y="3658980"/>
            <a:ext cx="3124200" cy="20244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0200" y="5987988"/>
            <a:ext cx="1981200" cy="369332"/>
          </a:xfrm>
          <a:prstGeom prst="rect">
            <a:avLst/>
          </a:prstGeom>
          <a:noFill/>
        </p:spPr>
        <p:txBody>
          <a:bodyPr wrap="square" rtlCol="0">
            <a:spAutoFit/>
          </a:bodyPr>
          <a:lstStyle/>
          <a:p>
            <a:r>
              <a:rPr lang="en-US" dirty="0" smtClean="0"/>
              <a:t>Slocum</a:t>
            </a:r>
            <a:endParaRPr lang="en-US" dirty="0"/>
          </a:p>
        </p:txBody>
      </p:sp>
      <p:pic>
        <p:nvPicPr>
          <p:cNvPr id="1031" name="Picture 7" descr="The Seaglider™ Autonomous Underwater Vehi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834" y="5772604"/>
            <a:ext cx="47625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634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Acidification</a:t>
            </a:r>
            <a:endParaRPr lang="en-US" dirty="0"/>
          </a:p>
        </p:txBody>
      </p:sp>
      <p:sp>
        <p:nvSpPr>
          <p:cNvPr id="5" name="Footer Placeholder 4"/>
          <p:cNvSpPr>
            <a:spLocks noGrp="1"/>
          </p:cNvSpPr>
          <p:nvPr>
            <p:ph type="ftr" sz="quarter" idx="11"/>
          </p:nvPr>
        </p:nvSpPr>
        <p:spPr/>
        <p:txBody>
          <a:bodyPr/>
          <a:lstStyle/>
          <a:p>
            <a:r>
              <a:rPr lang="en-US" dirty="0" smtClean="0"/>
              <a:t>NOAA PERSPECTIVES FOR UNMANNED MARITIME SYSTEMS: AUVSI</a:t>
            </a:r>
            <a:endParaRPr lang="en-US" dirty="0"/>
          </a:p>
        </p:txBody>
      </p:sp>
      <p:sp>
        <p:nvSpPr>
          <p:cNvPr id="6" name="Slide Number Placeholder 5"/>
          <p:cNvSpPr>
            <a:spLocks noGrp="1"/>
          </p:cNvSpPr>
          <p:nvPr>
            <p:ph type="sldNum" sz="quarter" idx="12"/>
          </p:nvPr>
        </p:nvSpPr>
        <p:spPr/>
        <p:txBody>
          <a:bodyPr/>
          <a:lstStyle/>
          <a:p>
            <a:fld id="{0EAB85FF-D0C8-401D-A629-5ADA50B7A271}" type="slidenum">
              <a:rPr lang="en-US" smtClean="0"/>
              <a:pPr/>
              <a:t>11</a:t>
            </a:fld>
            <a:endParaRPr lang="en-US"/>
          </a:p>
        </p:txBody>
      </p:sp>
      <p:pic>
        <p:nvPicPr>
          <p:cNvPr id="12" name="Content Placeholder 11"/>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20164" y="3200400"/>
            <a:ext cx="3692791" cy="3540511"/>
          </a:xfrm>
          <a:prstGeom prst="rect">
            <a:avLst/>
          </a:prstGeom>
          <a:noFill/>
          <a:ln>
            <a:noFill/>
          </a:ln>
        </p:spPr>
      </p:pic>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4920164" y="990600"/>
            <a:ext cx="3692790" cy="2438400"/>
          </a:xfrm>
          <a:prstGeom prst="rect">
            <a:avLst/>
          </a:prstGeom>
          <a:noFill/>
          <a:ln>
            <a:solidFill>
              <a:schemeClr val="accent1"/>
            </a:solidFill>
          </a:ln>
        </p:spPr>
      </p:pic>
      <p:sp>
        <p:nvSpPr>
          <p:cNvPr id="8" name="Content Placeholder 7"/>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US" dirty="0" smtClean="0"/>
              <a:t>Current methodology reliant on buoy and ship based observations</a:t>
            </a:r>
          </a:p>
          <a:p>
            <a:pPr marL="457200" indent="-457200">
              <a:buFont typeface="Arial" panose="020B0604020202020204" pitchFamily="34" charset="0"/>
              <a:buChar char="•"/>
            </a:pPr>
            <a:r>
              <a:rPr lang="en-US" dirty="0" smtClean="0"/>
              <a:t>Emerging requirement for large spatial and temporal coverage</a:t>
            </a:r>
          </a:p>
          <a:p>
            <a:pPr marL="457200" indent="-457200">
              <a:buFont typeface="Arial" panose="020B0604020202020204" pitchFamily="34" charset="0"/>
              <a:buChar char="•"/>
            </a:pPr>
            <a:r>
              <a:rPr lang="en-US" dirty="0"/>
              <a:t>S</a:t>
            </a:r>
            <a:r>
              <a:rPr lang="en-US" dirty="0" smtClean="0"/>
              <a:t>ystems must be robust and provide reliable data availability</a:t>
            </a:r>
            <a:endParaRPr lang="en-US" dirty="0"/>
          </a:p>
        </p:txBody>
      </p:sp>
    </p:spTree>
    <p:extLst>
      <p:ext uri="{BB962C8B-B14F-4D97-AF65-F5344CB8AC3E}">
        <p14:creationId xmlns:p14="http://schemas.microsoft.com/office/powerpoint/2010/main" val="850177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Benthic Ecosystem Assessment</a:t>
            </a:r>
            <a:endParaRPr lang="en-US" dirty="0"/>
          </a:p>
        </p:txBody>
      </p:sp>
      <p:sp>
        <p:nvSpPr>
          <p:cNvPr id="5" name="Footer Placeholder 4"/>
          <p:cNvSpPr>
            <a:spLocks noGrp="1"/>
          </p:cNvSpPr>
          <p:nvPr>
            <p:ph type="ftr" sz="quarter" idx="11"/>
          </p:nvPr>
        </p:nvSpPr>
        <p:spPr/>
        <p:txBody>
          <a:bodyPr/>
          <a:lstStyle/>
          <a:p>
            <a:r>
              <a:rPr lang="en-US" dirty="0" smtClean="0"/>
              <a:t>    NOAA </a:t>
            </a:r>
            <a:r>
              <a:rPr lang="en-US" dirty="0"/>
              <a:t>RESEARCH PERSPECTIVES FOR AUTONOMOUS  OCEAN TECHNOLOGIES:  </a:t>
            </a:r>
            <a:r>
              <a:rPr lang="en-US" dirty="0" smtClean="0"/>
              <a:t>INMARTECH</a:t>
            </a:r>
            <a:endParaRPr lang="en-US" dirty="0"/>
          </a:p>
        </p:txBody>
      </p:sp>
      <p:sp>
        <p:nvSpPr>
          <p:cNvPr id="6" name="Slide Number Placeholder 5"/>
          <p:cNvSpPr>
            <a:spLocks noGrp="1"/>
          </p:cNvSpPr>
          <p:nvPr>
            <p:ph type="sldNum" sz="quarter" idx="12"/>
          </p:nvPr>
        </p:nvSpPr>
        <p:spPr/>
        <p:txBody>
          <a:bodyPr/>
          <a:lstStyle/>
          <a:p>
            <a:fld id="{0EAB85FF-D0C8-401D-A629-5ADA50B7A271}" type="slidenum">
              <a:rPr lang="en-US" smtClean="0"/>
              <a:pPr/>
              <a:t>12</a:t>
            </a:fld>
            <a:endParaRPr lang="en-US"/>
          </a:p>
        </p:txBody>
      </p:sp>
      <p:sp>
        <p:nvSpPr>
          <p:cNvPr id="7" name="Content Placeholder 6"/>
          <p:cNvSpPr>
            <a:spLocks noGrp="1"/>
          </p:cNvSpPr>
          <p:nvPr>
            <p:ph sz="half" idx="1"/>
          </p:nvPr>
        </p:nvSpPr>
        <p:spPr>
          <a:xfrm>
            <a:off x="457200" y="1600200"/>
            <a:ext cx="8534400" cy="4525963"/>
          </a:xfrm>
        </p:spPr>
        <p:txBody>
          <a:bodyPr>
            <a:normAutofit/>
          </a:bodyPr>
          <a:lstStyle/>
          <a:p>
            <a:r>
              <a:rPr lang="en-US" dirty="0" smtClean="0"/>
              <a:t>Large AUV application for  bottom characterization  and living marine resource  assessment</a:t>
            </a:r>
            <a:endParaRPr lang="en-US" dirty="0"/>
          </a:p>
          <a:p>
            <a:endParaRPr lang="en-US" dirty="0"/>
          </a:p>
          <a:p>
            <a:pPr marL="457200" indent="-457200">
              <a:buFont typeface="Arial" panose="020B0604020202020204" pitchFamily="34" charset="0"/>
              <a:buChar char="•"/>
            </a:pPr>
            <a:r>
              <a:rPr lang="en-US" dirty="0" smtClean="0"/>
              <a:t>Longer endurance </a:t>
            </a:r>
          </a:p>
          <a:p>
            <a:pPr marL="457200" indent="-457200">
              <a:buFont typeface="Arial" panose="020B0604020202020204" pitchFamily="34" charset="0"/>
              <a:buChar char="•"/>
            </a:pPr>
            <a:r>
              <a:rPr lang="en-US" dirty="0" smtClean="0"/>
              <a:t>Larger payload</a:t>
            </a:r>
          </a:p>
          <a:p>
            <a:pPr marL="457200" indent="-457200">
              <a:buFont typeface="Arial" panose="020B0604020202020204" pitchFamily="34" charset="0"/>
              <a:buChar char="•"/>
            </a:pPr>
            <a:endParaRPr lang="en-US" dirty="0"/>
          </a:p>
        </p:txBody>
      </p:sp>
      <p:pic>
        <p:nvPicPr>
          <p:cNvPr id="5122" name="Picture 2" descr="C:\OER\Boeing\Echo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429" y="3797300"/>
            <a:ext cx="4140200" cy="232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52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2"/>
          <p:cNvSpPr txBox="1">
            <a:spLocks noGrp="1"/>
          </p:cNvSpPr>
          <p:nvPr/>
        </p:nvSpPr>
        <p:spPr bwMode="auto">
          <a:xfrm>
            <a:off x="8582025" y="6627813"/>
            <a:ext cx="485775" cy="153987"/>
          </a:xfrm>
          <a:prstGeom prst="rect">
            <a:avLst/>
          </a:prstGeom>
          <a:noFill/>
          <a:ln>
            <a:miter lim="800000"/>
            <a:headEnd/>
            <a:tailEnd/>
          </a:ln>
        </p:spPr>
        <p:txBody>
          <a:bodyPr anchor="ctr" anchorCtr="1"/>
          <a:lstStyle/>
          <a:p>
            <a:pPr algn="r" eaLnBrk="1" hangingPunct="1">
              <a:defRPr/>
            </a:pPr>
            <a:fld id="{D5B24682-5F14-43A0-A440-8EA55169199F}" type="slidenum">
              <a:rPr lang="en-US" sz="1000" b="1">
                <a:latin typeface="+mn-lt"/>
              </a:rPr>
              <a:pPr algn="r" eaLnBrk="1" hangingPunct="1">
                <a:defRPr/>
              </a:pPr>
              <a:t>13</a:t>
            </a:fld>
            <a:endParaRPr lang="en-US" sz="1000" b="1">
              <a:latin typeface="+mn-lt"/>
            </a:endParaRPr>
          </a:p>
        </p:txBody>
      </p:sp>
      <p:sp>
        <p:nvSpPr>
          <p:cNvPr id="502787" name="Rectangle 3"/>
          <p:cNvSpPr>
            <a:spLocks noChangeArrowheads="1"/>
          </p:cNvSpPr>
          <p:nvPr/>
        </p:nvSpPr>
        <p:spPr bwMode="auto">
          <a:xfrm>
            <a:off x="762000" y="228600"/>
            <a:ext cx="7772400" cy="1143000"/>
          </a:xfrm>
          <a:prstGeom prst="rect">
            <a:avLst/>
          </a:prstGeom>
          <a:noFill/>
          <a:ln w="9525">
            <a:noFill/>
            <a:miter lim="800000"/>
            <a:headEnd/>
            <a:tailEnd/>
          </a:ln>
          <a:effectLst/>
        </p:spPr>
        <p:txBody>
          <a:bodyPr anchor="ctr"/>
          <a:lstStyle/>
          <a:p>
            <a:pPr eaLnBrk="1" hangingPunct="1">
              <a:lnSpc>
                <a:spcPct val="87000"/>
              </a:lnSpc>
              <a:defRPr/>
            </a:pPr>
            <a:endParaRPr lang="en-US" sz="2400" b="1">
              <a:solidFill>
                <a:srgbClr val="0000CC"/>
              </a:solidFill>
              <a:effectLst>
                <a:outerShdw blurRad="38100" dist="38100" dir="2700000" algn="tl">
                  <a:srgbClr val="C0C0C0"/>
                </a:outerShdw>
              </a:effectLst>
            </a:endParaRPr>
          </a:p>
        </p:txBody>
      </p:sp>
      <p:sp>
        <p:nvSpPr>
          <p:cNvPr id="1002501" name="Rectangle 4"/>
          <p:cNvSpPr>
            <a:spLocks noChangeArrowheads="1"/>
          </p:cNvSpPr>
          <p:nvPr/>
        </p:nvSpPr>
        <p:spPr bwMode="auto">
          <a:xfrm>
            <a:off x="0" y="1182779"/>
            <a:ext cx="6527800" cy="2090737"/>
          </a:xfrm>
          <a:prstGeom prst="rect">
            <a:avLst/>
          </a:prstGeom>
          <a:noFill/>
          <a:ln w="9525">
            <a:noFill/>
            <a:miter lim="800000"/>
            <a:headEnd/>
            <a:tailEnd/>
          </a:ln>
        </p:spPr>
        <p:txBody>
          <a:bodyPr/>
          <a:lstStyle/>
          <a:p>
            <a:pPr marL="285750" indent="-285750" algn="l" eaLnBrk="1" hangingPunct="1">
              <a:lnSpc>
                <a:spcPct val="80000"/>
              </a:lnSpc>
              <a:spcBef>
                <a:spcPct val="30000"/>
              </a:spcBef>
              <a:buFontTx/>
              <a:buChar char="•"/>
            </a:pPr>
            <a:endParaRPr lang="en-US" sz="1800" b="1">
              <a:solidFill>
                <a:srgbClr val="0033CC"/>
              </a:solidFill>
              <a:cs typeface="Arial" charset="0"/>
            </a:endParaRPr>
          </a:p>
        </p:txBody>
      </p:sp>
      <p:sp>
        <p:nvSpPr>
          <p:cNvPr id="502792" name="Rectangle 8"/>
          <p:cNvSpPr>
            <a:spLocks noChangeArrowheads="1"/>
          </p:cNvSpPr>
          <p:nvPr/>
        </p:nvSpPr>
        <p:spPr bwMode="auto">
          <a:xfrm>
            <a:off x="152400" y="0"/>
            <a:ext cx="8610600" cy="1143000"/>
          </a:xfrm>
          <a:prstGeom prst="rect">
            <a:avLst/>
          </a:prstGeom>
          <a:noFill/>
          <a:ln w="9525">
            <a:noFill/>
            <a:miter lim="800000"/>
            <a:headEnd/>
            <a:tailEnd/>
          </a:ln>
          <a:effectLst/>
        </p:spPr>
        <p:txBody>
          <a:bodyPr anchor="ctr"/>
          <a:lstStyle/>
          <a:p>
            <a:pPr eaLnBrk="1" hangingPunct="1">
              <a:lnSpc>
                <a:spcPct val="87000"/>
              </a:lnSpc>
              <a:defRPr/>
            </a:pPr>
            <a:endParaRPr lang="en-US" sz="2000" b="1">
              <a:solidFill>
                <a:srgbClr val="0000CC"/>
              </a:solidFill>
              <a:effectLst>
                <a:outerShdw blurRad="38100" dist="38100" dir="2700000" algn="tl">
                  <a:srgbClr val="C0C0C0"/>
                </a:outerShdw>
              </a:effectLst>
            </a:endParaRPr>
          </a:p>
        </p:txBody>
      </p:sp>
      <p:sp>
        <p:nvSpPr>
          <p:cNvPr id="502828" name="Rectangle 44"/>
          <p:cNvSpPr>
            <a:spLocks noGrp="1" noChangeArrowheads="1"/>
          </p:cNvSpPr>
          <p:nvPr>
            <p:ph type="title" idx="4294967295"/>
          </p:nvPr>
        </p:nvSpPr>
        <p:spPr>
          <a:xfrm>
            <a:off x="125361" y="513271"/>
            <a:ext cx="8804366" cy="536173"/>
          </a:xfrm>
        </p:spPr>
        <p:txBody>
          <a:bodyPr lIns="92075" tIns="46038" rIns="92075" bIns="46038" anchor="ctr">
            <a:normAutofit fontScale="90000"/>
          </a:bodyPr>
          <a:lstStyle/>
          <a:p>
            <a:pPr eaLnBrk="1" hangingPunct="1"/>
            <a:r>
              <a:rPr lang="en-US" dirty="0" smtClean="0">
                <a:cs typeface="Arial" charset="0"/>
              </a:rPr>
              <a:t>Catalina Rock Fish Assessment</a:t>
            </a:r>
            <a:endParaRPr lang="en-US" dirty="0">
              <a:cs typeface="Arial" charset="0"/>
            </a:endParaRPr>
          </a:p>
        </p:txBody>
      </p:sp>
      <p:sp>
        <p:nvSpPr>
          <p:cNvPr id="11" name="Rectangle 6"/>
          <p:cNvSpPr txBox="1">
            <a:spLocks noChangeArrowheads="1"/>
          </p:cNvSpPr>
          <p:nvPr/>
        </p:nvSpPr>
        <p:spPr>
          <a:xfrm>
            <a:off x="0" y="1140708"/>
            <a:ext cx="8138159" cy="5103337"/>
          </a:xfrm>
          <a:prstGeom prst="rect">
            <a:avLst/>
          </a:prstGeom>
          <a:ln/>
        </p:spPr>
        <p:txBody>
          <a:bodyPr/>
          <a:lstStyle/>
          <a:p>
            <a:pPr marL="342900" marR="0" lvl="0" indent="-342900" algn="l" defTabSz="1020763" rtl="0" eaLnBrk="0" fontAlgn="base" latinLnBrk="0" hangingPunct="0">
              <a:lnSpc>
                <a:spcPct val="100000"/>
              </a:lnSpc>
              <a:spcBef>
                <a:spcPct val="20000"/>
              </a:spcBef>
              <a:spcAft>
                <a:spcPct val="20000"/>
              </a:spcAft>
              <a:buClr>
                <a:schemeClr val="bg1"/>
              </a:buClr>
              <a:buSzTx/>
              <a:buFont typeface="Arial" panose="020B0604020202020204" pitchFamily="34" charset="0"/>
              <a:buChar char="•"/>
              <a:tabLst/>
              <a:defRPr/>
            </a:pPr>
            <a:r>
              <a:rPr lang="en-US" sz="2000" b="1" kern="0" dirty="0" smtClean="0">
                <a:solidFill>
                  <a:schemeClr val="bg1"/>
                </a:solidFill>
                <a:latin typeface="+mn-lt"/>
              </a:rPr>
              <a:t>Demo Sensor:</a:t>
            </a:r>
          </a:p>
          <a:p>
            <a:pPr marL="742950" lvl="1" indent="-285750" algn="l" defTabSz="1020763">
              <a:spcBef>
                <a:spcPct val="20000"/>
              </a:spcBef>
              <a:spcAft>
                <a:spcPct val="20000"/>
              </a:spcAft>
              <a:buClr>
                <a:schemeClr val="bg1"/>
              </a:buClr>
              <a:buFont typeface="Arial" panose="020B0604020202020204" pitchFamily="34" charset="0"/>
              <a:buChar char="•"/>
              <a:defRPr/>
            </a:pPr>
            <a:r>
              <a:rPr kumimoji="0" lang="en-US" b="1" i="0" u="none" strike="noStrike" kern="0" cap="none" spc="0" normalizeH="0" baseline="0" noProof="0" dirty="0" smtClean="0">
                <a:ln>
                  <a:noFill/>
                </a:ln>
                <a:solidFill>
                  <a:schemeClr val="bg1"/>
                </a:solidFill>
                <a:effectLst/>
                <a:uLnTx/>
                <a:uFillTx/>
                <a:latin typeface="+mn-lt"/>
                <a:ea typeface="+mn-ea"/>
                <a:cs typeface="+mn-cs"/>
              </a:rPr>
              <a:t>EK60 </a:t>
            </a:r>
            <a:r>
              <a:rPr kumimoji="0" lang="en-US" b="1" i="0" u="none" strike="noStrike" kern="0" cap="none" spc="0" normalizeH="0" baseline="0" noProof="0" dirty="0" err="1" smtClean="0">
                <a:ln>
                  <a:noFill/>
                </a:ln>
                <a:solidFill>
                  <a:schemeClr val="bg1"/>
                </a:solidFill>
                <a:effectLst/>
                <a:uLnTx/>
                <a:uFillTx/>
                <a:latin typeface="+mn-lt"/>
                <a:ea typeface="+mn-ea"/>
              </a:rPr>
              <a:t>Echosounder</a:t>
            </a:r>
            <a:endParaRPr lang="en-US" b="1" kern="0" dirty="0" smtClean="0">
              <a:solidFill>
                <a:schemeClr val="bg1"/>
              </a:solidFill>
              <a:latin typeface="+mn-lt"/>
            </a:endParaRPr>
          </a:p>
          <a:p>
            <a:pPr marL="742950" lvl="1" indent="-285750" algn="l" defTabSz="1020763">
              <a:spcBef>
                <a:spcPct val="20000"/>
              </a:spcBef>
              <a:spcAft>
                <a:spcPct val="20000"/>
              </a:spcAft>
              <a:buClr>
                <a:schemeClr val="bg1"/>
              </a:buClr>
              <a:buFont typeface="Arial" panose="020B0604020202020204" pitchFamily="34" charset="0"/>
              <a:buChar char="•"/>
              <a:defRPr/>
            </a:pPr>
            <a:r>
              <a:rPr kumimoji="0" lang="en-US" b="1" i="0" u="none" strike="noStrike" kern="0" cap="none" spc="0" normalizeH="0" baseline="0" noProof="0" dirty="0" smtClean="0">
                <a:ln>
                  <a:noFill/>
                </a:ln>
                <a:solidFill>
                  <a:schemeClr val="bg1"/>
                </a:solidFill>
                <a:effectLst/>
                <a:uLnTx/>
                <a:uFillTx/>
                <a:latin typeface="+mn-lt"/>
              </a:rPr>
              <a:t>Stereo</a:t>
            </a:r>
            <a:r>
              <a:rPr kumimoji="0" lang="en-US" b="1" i="0" u="none" strike="noStrike" kern="0" cap="none" spc="0" normalizeH="0" noProof="0" dirty="0" smtClean="0">
                <a:ln>
                  <a:noFill/>
                </a:ln>
                <a:solidFill>
                  <a:schemeClr val="bg1"/>
                </a:solidFill>
                <a:effectLst/>
                <a:uLnTx/>
                <a:uFillTx/>
                <a:latin typeface="+mn-lt"/>
              </a:rPr>
              <a:t> Camera package</a:t>
            </a:r>
            <a:endParaRPr lang="en-US" b="1" kern="0" baseline="0" dirty="0" smtClean="0">
              <a:solidFill>
                <a:schemeClr val="bg1"/>
              </a:solidFill>
              <a:latin typeface="+mn-lt"/>
            </a:endParaRPr>
          </a:p>
          <a:p>
            <a:pPr marL="742950" lvl="1" indent="-285750" algn="l" defTabSz="1020763">
              <a:spcBef>
                <a:spcPct val="20000"/>
              </a:spcBef>
              <a:spcAft>
                <a:spcPct val="20000"/>
              </a:spcAft>
              <a:buClr>
                <a:schemeClr val="bg1"/>
              </a:buClr>
              <a:buFont typeface="Arial" panose="020B0604020202020204" pitchFamily="34" charset="0"/>
              <a:buChar char="•"/>
              <a:defRPr/>
            </a:pPr>
            <a:r>
              <a:rPr kumimoji="0" lang="en-US" b="1" i="0" u="none" strike="noStrike" kern="0" cap="none" spc="0" normalizeH="0" noProof="0" dirty="0" smtClean="0">
                <a:ln>
                  <a:noFill/>
                </a:ln>
                <a:solidFill>
                  <a:schemeClr val="bg1"/>
                </a:solidFill>
                <a:effectLst/>
                <a:uLnTx/>
                <a:uFillTx/>
                <a:latin typeface="+mn-lt"/>
              </a:rPr>
              <a:t>CTD</a:t>
            </a:r>
          </a:p>
          <a:p>
            <a:pPr marL="169863" marR="0" lvl="0" indent="-169863" algn="l" defTabSz="1020763" rtl="0" eaLnBrk="0" fontAlgn="base" latinLnBrk="0" hangingPunct="0">
              <a:lnSpc>
                <a:spcPct val="100000"/>
              </a:lnSpc>
              <a:spcBef>
                <a:spcPct val="20000"/>
              </a:spcBef>
              <a:spcAft>
                <a:spcPct val="20000"/>
              </a:spcAft>
              <a:buClr>
                <a:schemeClr val="bg1"/>
              </a:buClr>
              <a:buSzTx/>
              <a:buFont typeface="Wingdings" pitchFamily="2" charset="2"/>
              <a:buChar char="§"/>
              <a:tabLst/>
              <a:defRPr/>
            </a:pPr>
            <a:r>
              <a:rPr kumimoji="0" lang="en-US" sz="2000" b="1" i="0" u="none" strike="noStrike" kern="0" cap="none" spc="0" normalizeH="0" baseline="0" noProof="0" dirty="0" smtClean="0">
                <a:ln>
                  <a:noFill/>
                </a:ln>
                <a:solidFill>
                  <a:schemeClr val="bg1"/>
                </a:solidFill>
                <a:effectLst/>
                <a:uLnTx/>
                <a:uFillTx/>
                <a:latin typeface="+mn-lt"/>
              </a:rPr>
              <a:t>   AUV</a:t>
            </a:r>
            <a:r>
              <a:rPr kumimoji="0" lang="en-US" sz="2000" b="1" i="0" u="none" strike="noStrike" kern="0" cap="none" spc="0" normalizeH="0" noProof="0" dirty="0" smtClean="0">
                <a:ln>
                  <a:noFill/>
                </a:ln>
                <a:solidFill>
                  <a:schemeClr val="bg1"/>
                </a:solidFill>
                <a:effectLst/>
                <a:uLnTx/>
                <a:uFillTx/>
                <a:latin typeface="+mn-lt"/>
              </a:rPr>
              <a:t> deployed from shore</a:t>
            </a:r>
            <a:endParaRPr kumimoji="0" lang="en-US" sz="2000" b="1" i="0" u="none" strike="noStrike" kern="0" cap="none" spc="0" normalizeH="0" baseline="0" noProof="0" dirty="0" smtClean="0">
              <a:ln>
                <a:noFill/>
              </a:ln>
              <a:solidFill>
                <a:schemeClr val="bg1"/>
              </a:solidFill>
              <a:effectLst/>
              <a:uLnTx/>
              <a:uFillTx/>
              <a:latin typeface="+mn-lt"/>
            </a:endParaRPr>
          </a:p>
        </p:txBody>
      </p:sp>
      <p:pic>
        <p:nvPicPr>
          <p:cNvPr id="12" name="Picture 11"/>
          <p:cNvPicPr/>
          <p:nvPr/>
        </p:nvPicPr>
        <p:blipFill>
          <a:blip r:embed="rId2" cstate="screen">
            <a:extLst>
              <a:ext uri="{28A0092B-C50C-407E-A947-70E740481C1C}">
                <a14:useLocalDpi xmlns:a14="http://schemas.microsoft.com/office/drawing/2010/main"/>
              </a:ext>
            </a:extLst>
          </a:blip>
          <a:stretch>
            <a:fillRect/>
          </a:stretch>
        </p:blipFill>
        <p:spPr>
          <a:xfrm>
            <a:off x="182880" y="3669842"/>
            <a:ext cx="3314135" cy="2469699"/>
          </a:xfrm>
          <a:prstGeom prst="rect">
            <a:avLst/>
          </a:prstGeom>
        </p:spPr>
      </p:pic>
      <p:grpSp>
        <p:nvGrpSpPr>
          <p:cNvPr id="2" name="Group 14"/>
          <p:cNvGrpSpPr/>
          <p:nvPr/>
        </p:nvGrpSpPr>
        <p:grpSpPr>
          <a:xfrm>
            <a:off x="3497015" y="2499306"/>
            <a:ext cx="5643154" cy="4048942"/>
            <a:chOff x="4477022" y="3480706"/>
            <a:chExt cx="4666978" cy="3154682"/>
          </a:xfrm>
        </p:grpSpPr>
        <p:pic>
          <p:nvPicPr>
            <p:cNvPr id="1026" name="Picture 2"/>
            <p:cNvPicPr>
              <a:picLocks noChangeAspect="1" noChangeArrowheads="1"/>
            </p:cNvPicPr>
            <p:nvPr/>
          </p:nvPicPr>
          <p:blipFill>
            <a:blip r:embed="rId3" cstate="print"/>
            <a:srcRect/>
            <a:stretch>
              <a:fillRect/>
            </a:stretch>
          </p:blipFill>
          <p:spPr bwMode="auto">
            <a:xfrm>
              <a:off x="4477022" y="3480706"/>
              <a:ext cx="4666978" cy="3154682"/>
            </a:xfrm>
            <a:prstGeom prst="rect">
              <a:avLst/>
            </a:prstGeom>
            <a:noFill/>
            <a:ln w="9525">
              <a:noFill/>
              <a:miter lim="800000"/>
              <a:headEnd/>
              <a:tailEnd/>
            </a:ln>
          </p:spPr>
        </p:pic>
        <p:sp>
          <p:nvSpPr>
            <p:cNvPr id="14" name="Rectangle 13"/>
            <p:cNvSpPr/>
            <p:nvPr/>
          </p:nvSpPr>
          <p:spPr bwMode="auto">
            <a:xfrm>
              <a:off x="4624251" y="3566160"/>
              <a:ext cx="757646" cy="535577"/>
            </a:xfrm>
            <a:prstGeom prst="rect">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w="76200">
                  <a:solidFill>
                    <a:schemeClr val="tx1"/>
                  </a:solidFill>
                </a:ln>
                <a:solidFill>
                  <a:schemeClr val="tx1"/>
                </a:solidFill>
                <a:effectLst/>
                <a:latin typeface="Arial" charset="0"/>
              </a:endParaRPr>
            </a:p>
          </p:txBody>
        </p:sp>
      </p:grpSp>
      <p:sp>
        <p:nvSpPr>
          <p:cNvPr id="20" name="Freeform 19"/>
          <p:cNvSpPr/>
          <p:nvPr/>
        </p:nvSpPr>
        <p:spPr bwMode="auto">
          <a:xfrm>
            <a:off x="4598633" y="2760955"/>
            <a:ext cx="1367161" cy="896645"/>
          </a:xfrm>
          <a:custGeom>
            <a:avLst/>
            <a:gdLst>
              <a:gd name="connsiteX0" fmla="*/ 1367161 w 1367161"/>
              <a:gd name="connsiteY0" fmla="*/ 896645 h 896645"/>
              <a:gd name="connsiteX1" fmla="*/ 1065320 w 1367161"/>
              <a:gd name="connsiteY1" fmla="*/ 133165 h 896645"/>
              <a:gd name="connsiteX2" fmla="*/ 0 w 1367161"/>
              <a:gd name="connsiteY2" fmla="*/ 97655 h 896645"/>
              <a:gd name="connsiteX3" fmla="*/ 0 w 1367161"/>
              <a:gd name="connsiteY3" fmla="*/ 97655 h 896645"/>
              <a:gd name="connsiteX4" fmla="*/ 17755 w 1367161"/>
              <a:gd name="connsiteY4" fmla="*/ 97655 h 89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61" h="896645">
                <a:moveTo>
                  <a:pt x="1367161" y="896645"/>
                </a:moveTo>
                <a:cubicBezTo>
                  <a:pt x="1330170" y="581487"/>
                  <a:pt x="1293180" y="266330"/>
                  <a:pt x="1065320" y="133165"/>
                </a:cubicBezTo>
                <a:cubicBezTo>
                  <a:pt x="837460" y="0"/>
                  <a:pt x="0" y="97655"/>
                  <a:pt x="0" y="97655"/>
                </a:cubicBezTo>
                <a:lnTo>
                  <a:pt x="0" y="97655"/>
                </a:lnTo>
                <a:lnTo>
                  <a:pt x="17755" y="97655"/>
                </a:lnTo>
              </a:path>
            </a:pathLst>
          </a:custGeom>
          <a:noFill/>
          <a:ln w="1270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a:off x="5631296" y="1656785"/>
            <a:ext cx="2940909" cy="729049"/>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l" defTabSz="820738"/>
            <a:r>
              <a:rPr lang="en-US" sz="1600" b="1" dirty="0" smtClean="0">
                <a:solidFill>
                  <a:schemeClr val="bg1"/>
                </a:solidFill>
              </a:rPr>
              <a:t>Echo Ranger Transit - ~6 mi</a:t>
            </a:r>
          </a:p>
        </p:txBody>
      </p:sp>
      <p:cxnSp>
        <p:nvCxnSpPr>
          <p:cNvPr id="19" name="Straight Arrow Connector 18"/>
          <p:cNvCxnSpPr>
            <a:endCxn id="20" idx="1"/>
          </p:cNvCxnSpPr>
          <p:nvPr/>
        </p:nvCxnSpPr>
        <p:spPr bwMode="auto">
          <a:xfrm flipH="1">
            <a:off x="5663953" y="2385834"/>
            <a:ext cx="1437797" cy="508286"/>
          </a:xfrm>
          <a:prstGeom prst="straightConnector1">
            <a:avLst/>
          </a:prstGeom>
          <a:solidFill>
            <a:schemeClr val="accent1"/>
          </a:solidFill>
          <a:ln w="28575" cap="flat" cmpd="sng" algn="ctr">
            <a:solidFill>
              <a:srgbClr val="FF0000"/>
            </a:solidFill>
            <a:prstDash val="solid"/>
            <a:round/>
            <a:headEnd type="none" w="sm" len="sm"/>
            <a:tailEnd type="arrow"/>
          </a:ln>
          <a:effectLst/>
        </p:spPr>
      </p:cxnSp>
      <p:cxnSp>
        <p:nvCxnSpPr>
          <p:cNvPr id="26" name="Straight Arrow Connector 25"/>
          <p:cNvCxnSpPr/>
          <p:nvPr/>
        </p:nvCxnSpPr>
        <p:spPr bwMode="auto">
          <a:xfrm flipH="1">
            <a:off x="3410465" y="3410465"/>
            <a:ext cx="259492" cy="333632"/>
          </a:xfrm>
          <a:prstGeom prst="straightConnector1">
            <a:avLst/>
          </a:prstGeom>
          <a:solidFill>
            <a:schemeClr val="accent1"/>
          </a:solidFill>
          <a:ln w="28575" cap="flat" cmpd="sng" algn="ctr">
            <a:solidFill>
              <a:srgbClr val="FF0000"/>
            </a:solidFill>
            <a:prstDash val="solid"/>
            <a:round/>
            <a:headEnd type="none" w="sm" len="sm"/>
            <a:tailEnd type="arrow"/>
          </a:ln>
          <a:effectLst/>
        </p:spPr>
      </p:cxnSp>
      <p:sp>
        <p:nvSpPr>
          <p:cNvPr id="27" name="Rectangle 26"/>
          <p:cNvSpPr/>
          <p:nvPr/>
        </p:nvSpPr>
        <p:spPr bwMode="auto">
          <a:xfrm>
            <a:off x="3945923" y="1672280"/>
            <a:ext cx="1392195" cy="823785"/>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l" defTabSz="820738"/>
            <a:r>
              <a:rPr lang="en-US" sz="1600" b="1" dirty="0" smtClean="0">
                <a:solidFill>
                  <a:schemeClr val="bg1"/>
                </a:solidFill>
              </a:rPr>
              <a:t>Rockfish assessment area</a:t>
            </a:r>
          </a:p>
        </p:txBody>
      </p:sp>
      <p:cxnSp>
        <p:nvCxnSpPr>
          <p:cNvPr id="29" name="Straight Arrow Connector 28"/>
          <p:cNvCxnSpPr/>
          <p:nvPr/>
        </p:nvCxnSpPr>
        <p:spPr bwMode="auto">
          <a:xfrm flipH="1">
            <a:off x="4469663" y="2313947"/>
            <a:ext cx="268759" cy="295037"/>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8" name="Footer Placeholder 10"/>
          <p:cNvSpPr txBox="1">
            <a:spLocks/>
          </p:cNvSpPr>
          <p:nvPr/>
        </p:nvSpPr>
        <p:spPr>
          <a:xfrm>
            <a:off x="132579" y="6505969"/>
            <a:ext cx="6400800" cy="365125"/>
          </a:xfrm>
          <a:prstGeom prst="rect">
            <a:avLst/>
          </a:prstGeom>
        </p:spPr>
        <p:txBody>
          <a:bodyPr vert="horz" lIns="91440" tIns="45720" rIns="91440" bIns="45720" rtlCol="0" anchor="ctr"/>
          <a:lstStyle>
            <a:defPPr>
              <a:defRPr lang="en-US"/>
            </a:defPPr>
            <a:lvl1pPr marL="280988" indent="0" algn="l" defTabSz="457200" rtl="0" fontAlgn="base">
              <a:spcBef>
                <a:spcPct val="0"/>
              </a:spcBef>
              <a:spcAft>
                <a:spcPct val="0"/>
              </a:spcAft>
              <a:defRPr sz="1100" kern="1200">
                <a:solidFill>
                  <a:schemeClr val="bg1">
                    <a:lumMod val="65000"/>
                  </a:schemeClr>
                </a:solidFill>
                <a:latin typeface="Arial Narrow"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r>
              <a:rPr lang="en-US" dirty="0" smtClean="0"/>
              <a:t>NOAA </a:t>
            </a:r>
            <a:r>
              <a:rPr lang="en-US" dirty="0"/>
              <a:t>RESEARCH PERSPECTIVES FOR AUTONOMOUS  OCEAN TECHNOLOGIES:  </a:t>
            </a:r>
            <a:r>
              <a:rPr lang="en-US" dirty="0" smtClean="0"/>
              <a:t>INMARTECH</a:t>
            </a:r>
            <a:endParaRPr lang="en-US" dirty="0"/>
          </a:p>
        </p:txBody>
      </p:sp>
    </p:spTree>
    <p:extLst>
      <p:ext uri="{BB962C8B-B14F-4D97-AF65-F5344CB8AC3E}">
        <p14:creationId xmlns:p14="http://schemas.microsoft.com/office/powerpoint/2010/main" val="293429025"/>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7520" y="570203"/>
            <a:ext cx="8301037" cy="418576"/>
          </a:xfrm>
        </p:spPr>
        <p:txBody>
          <a:bodyPr>
            <a:normAutofit fontScale="90000"/>
          </a:bodyPr>
          <a:lstStyle/>
          <a:p>
            <a:pPr lvl="0">
              <a:lnSpc>
                <a:spcPct val="85000"/>
              </a:lnSpc>
              <a:defRPr/>
            </a:pPr>
            <a:r>
              <a:rPr lang="en-US" dirty="0" smtClean="0">
                <a:effectLst>
                  <a:outerShdw blurRad="50800" dist="38100" dir="2700000" algn="tl" rotWithShape="0">
                    <a:prstClr val="black">
                      <a:alpha val="40000"/>
                    </a:prstClr>
                  </a:outerShdw>
                </a:effectLst>
                <a:cs typeface="Arial" charset="0"/>
              </a:rPr>
              <a:t>Samples of Collected Assessment Data </a:t>
            </a:r>
            <a:r>
              <a:rPr lang="en-US" sz="3200" dirty="0" smtClean="0"/>
              <a:t>	</a:t>
            </a:r>
            <a:endParaRPr lang="en-US" sz="3200" dirty="0"/>
          </a:p>
        </p:txBody>
      </p:sp>
      <p:sp>
        <p:nvSpPr>
          <p:cNvPr id="6" name="Content Placeholder 5"/>
          <p:cNvSpPr>
            <a:spLocks noGrp="1"/>
          </p:cNvSpPr>
          <p:nvPr>
            <p:ph idx="1"/>
          </p:nvPr>
        </p:nvSpPr>
        <p:spPr>
          <a:xfrm>
            <a:off x="289741" y="1356430"/>
            <a:ext cx="5849802" cy="1138773"/>
          </a:xfrm>
        </p:spPr>
        <p:txBody>
          <a:bodyPr>
            <a:normAutofit fontScale="92500" lnSpcReduction="20000"/>
          </a:bodyPr>
          <a:lstStyle/>
          <a:p>
            <a:pPr>
              <a:lnSpc>
                <a:spcPct val="100000"/>
              </a:lnSpc>
              <a:spcBef>
                <a:spcPts val="0"/>
              </a:spcBef>
            </a:pPr>
            <a:r>
              <a:rPr lang="en-US" dirty="0" smtClean="0"/>
              <a:t>Assessments completed </a:t>
            </a:r>
          </a:p>
          <a:p>
            <a:pPr lvl="1">
              <a:lnSpc>
                <a:spcPct val="100000"/>
              </a:lnSpc>
              <a:spcBef>
                <a:spcPts val="0"/>
              </a:spcBef>
            </a:pPr>
            <a:r>
              <a:rPr lang="en-US" dirty="0" smtClean="0"/>
              <a:t>Echo sounder survey - constant depth of 120 ft</a:t>
            </a:r>
          </a:p>
          <a:p>
            <a:pPr lvl="1">
              <a:lnSpc>
                <a:spcPct val="100000"/>
              </a:lnSpc>
              <a:spcBef>
                <a:spcPts val="0"/>
              </a:spcBef>
            </a:pPr>
            <a:r>
              <a:rPr lang="en-US" dirty="0" smtClean="0"/>
              <a:t>Echo sounder and camera survey - 60 ft altitude  </a:t>
            </a:r>
          </a:p>
          <a:p>
            <a:pPr lvl="1">
              <a:lnSpc>
                <a:spcPct val="100000"/>
              </a:lnSpc>
              <a:spcBef>
                <a:spcPts val="0"/>
              </a:spcBef>
            </a:pPr>
            <a:endParaRPr lang="en-US" dirty="0" smtClean="0"/>
          </a:p>
        </p:txBody>
      </p:sp>
      <p:pic>
        <p:nvPicPr>
          <p:cNvPr id="7" name="Picture 3"/>
          <p:cNvPicPr>
            <a:picLocks noChangeAspect="1" noChangeArrowheads="1"/>
          </p:cNvPicPr>
          <p:nvPr/>
        </p:nvPicPr>
        <p:blipFill>
          <a:blip r:embed="rId2" cstate="print"/>
          <a:srcRect/>
          <a:stretch>
            <a:fillRect/>
          </a:stretch>
        </p:blipFill>
        <p:spPr bwMode="auto">
          <a:xfrm>
            <a:off x="5821363" y="2392724"/>
            <a:ext cx="3322637" cy="1531938"/>
          </a:xfrm>
          <a:prstGeom prst="rect">
            <a:avLst/>
          </a:prstGeom>
          <a:noFill/>
          <a:ln w="9525">
            <a:noFill/>
            <a:miter lim="800000"/>
            <a:headEnd/>
            <a:tailEnd/>
          </a:ln>
          <a:effectLst/>
        </p:spPr>
      </p:pic>
      <p:sp>
        <p:nvSpPr>
          <p:cNvPr id="8" name="Rectangle 7"/>
          <p:cNvSpPr/>
          <p:nvPr/>
        </p:nvSpPr>
        <p:spPr bwMode="auto">
          <a:xfrm>
            <a:off x="7463482" y="1474180"/>
            <a:ext cx="1470453" cy="580769"/>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Rockfish aggregation</a:t>
            </a:r>
          </a:p>
        </p:txBody>
      </p:sp>
      <p:cxnSp>
        <p:nvCxnSpPr>
          <p:cNvPr id="10" name="Straight Arrow Connector 9"/>
          <p:cNvCxnSpPr>
            <a:endCxn id="11" idx="7"/>
          </p:cNvCxnSpPr>
          <p:nvPr/>
        </p:nvCxnSpPr>
        <p:spPr bwMode="auto">
          <a:xfrm flipH="1">
            <a:off x="7726175" y="2083977"/>
            <a:ext cx="472534" cy="74632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11" name="Oval 10"/>
          <p:cNvSpPr/>
          <p:nvPr/>
        </p:nvSpPr>
        <p:spPr bwMode="auto">
          <a:xfrm>
            <a:off x="6808573" y="2701815"/>
            <a:ext cx="1075038" cy="877329"/>
          </a:xfrm>
          <a:prstGeom prst="ellipse">
            <a:avLst/>
          </a:prstGeom>
          <a:noFill/>
          <a:ln w="5715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w="57150">
                <a:solidFill>
                  <a:schemeClr val="tx1"/>
                </a:solidFill>
              </a:ln>
              <a:solidFill>
                <a:schemeClr val="tx1"/>
              </a:solidFill>
              <a:effectLst/>
              <a:latin typeface="Arial" charset="0"/>
            </a:endParaRPr>
          </a:p>
        </p:txBody>
      </p:sp>
      <p:pic>
        <p:nvPicPr>
          <p:cNvPr id="22" name="Picture 21"/>
          <p:cNvPicPr/>
          <p:nvPr/>
        </p:nvPicPr>
        <p:blipFill>
          <a:blip r:embed="rId3" cstate="print"/>
          <a:stretch>
            <a:fillRect/>
          </a:stretch>
        </p:blipFill>
        <p:spPr>
          <a:xfrm>
            <a:off x="222421" y="3987578"/>
            <a:ext cx="8637373" cy="2472261"/>
          </a:xfrm>
          <a:prstGeom prst="rect">
            <a:avLst/>
          </a:prstGeom>
        </p:spPr>
      </p:pic>
      <p:sp>
        <p:nvSpPr>
          <p:cNvPr id="23" name="Rectangle 22"/>
          <p:cNvSpPr/>
          <p:nvPr/>
        </p:nvSpPr>
        <p:spPr bwMode="auto">
          <a:xfrm>
            <a:off x="214184" y="3164704"/>
            <a:ext cx="1552832" cy="580769"/>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Echo Ranger</a:t>
            </a:r>
            <a:r>
              <a:rPr kumimoji="0" lang="en-US" sz="1600" b="1" i="0" u="none" strike="noStrike" cap="none" normalizeH="0" dirty="0" smtClean="0">
                <a:ln>
                  <a:noFill/>
                </a:ln>
                <a:solidFill>
                  <a:schemeClr val="bg1"/>
                </a:solidFill>
                <a:effectLst/>
                <a:latin typeface="Arial" charset="0"/>
              </a:rPr>
              <a:t> survey track</a:t>
            </a:r>
            <a:endParaRPr kumimoji="0" lang="en-US" sz="1600" b="1" i="0" u="none" strike="noStrike" cap="none" normalizeH="0" baseline="0" dirty="0" smtClean="0">
              <a:ln>
                <a:noFill/>
              </a:ln>
              <a:solidFill>
                <a:schemeClr val="bg1"/>
              </a:solidFill>
              <a:effectLst/>
              <a:latin typeface="Arial" charset="0"/>
            </a:endParaRPr>
          </a:p>
        </p:txBody>
      </p:sp>
      <p:cxnSp>
        <p:nvCxnSpPr>
          <p:cNvPr id="24" name="Straight Arrow Connector 23"/>
          <p:cNvCxnSpPr>
            <a:stCxn id="23" idx="2"/>
          </p:cNvCxnSpPr>
          <p:nvPr/>
        </p:nvCxnSpPr>
        <p:spPr bwMode="auto">
          <a:xfrm>
            <a:off x="990600" y="3745473"/>
            <a:ext cx="343928" cy="527221"/>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27" name="Rectangle 26"/>
          <p:cNvSpPr/>
          <p:nvPr/>
        </p:nvSpPr>
        <p:spPr bwMode="auto">
          <a:xfrm>
            <a:off x="4106563" y="3251200"/>
            <a:ext cx="1639329" cy="580769"/>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Rockfish aggregations</a:t>
            </a:r>
          </a:p>
        </p:txBody>
      </p:sp>
      <p:cxnSp>
        <p:nvCxnSpPr>
          <p:cNvPr id="28" name="Straight Arrow Connector 27"/>
          <p:cNvCxnSpPr>
            <a:stCxn id="27" idx="2"/>
          </p:cNvCxnSpPr>
          <p:nvPr/>
        </p:nvCxnSpPr>
        <p:spPr bwMode="auto">
          <a:xfrm flipH="1">
            <a:off x="4399006" y="3831969"/>
            <a:ext cx="527222" cy="160226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30" name="Straight Arrow Connector 29"/>
          <p:cNvCxnSpPr>
            <a:stCxn id="27" idx="2"/>
          </p:cNvCxnSpPr>
          <p:nvPr/>
        </p:nvCxnSpPr>
        <p:spPr bwMode="auto">
          <a:xfrm>
            <a:off x="4926228" y="3831969"/>
            <a:ext cx="794950" cy="188646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34" name="Straight Arrow Connector 33"/>
          <p:cNvCxnSpPr>
            <a:stCxn id="27" idx="2"/>
          </p:cNvCxnSpPr>
          <p:nvPr/>
        </p:nvCxnSpPr>
        <p:spPr bwMode="auto">
          <a:xfrm flipH="1">
            <a:off x="1754660" y="3831969"/>
            <a:ext cx="3171568" cy="1009136"/>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39" name="Straight Arrow Connector 38"/>
          <p:cNvCxnSpPr>
            <a:stCxn id="27" idx="2"/>
          </p:cNvCxnSpPr>
          <p:nvPr/>
        </p:nvCxnSpPr>
        <p:spPr bwMode="auto">
          <a:xfrm flipH="1">
            <a:off x="3039762" y="3831969"/>
            <a:ext cx="1886466" cy="1837038"/>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41" name="Straight Arrow Connector 40"/>
          <p:cNvCxnSpPr>
            <a:stCxn id="27" idx="2"/>
          </p:cNvCxnSpPr>
          <p:nvPr/>
        </p:nvCxnSpPr>
        <p:spPr bwMode="auto">
          <a:xfrm>
            <a:off x="4926228" y="3831969"/>
            <a:ext cx="1128583" cy="1342768"/>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43" name="Straight Arrow Connector 42"/>
          <p:cNvCxnSpPr>
            <a:stCxn id="27" idx="2"/>
          </p:cNvCxnSpPr>
          <p:nvPr/>
        </p:nvCxnSpPr>
        <p:spPr bwMode="auto">
          <a:xfrm>
            <a:off x="4926228" y="3831969"/>
            <a:ext cx="1363361" cy="110799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45" name="Straight Arrow Connector 44"/>
          <p:cNvCxnSpPr>
            <a:stCxn id="27" idx="2"/>
          </p:cNvCxnSpPr>
          <p:nvPr/>
        </p:nvCxnSpPr>
        <p:spPr bwMode="auto">
          <a:xfrm flipH="1">
            <a:off x="2669059" y="3831969"/>
            <a:ext cx="2257169" cy="131805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47" name="Straight Arrow Connector 46"/>
          <p:cNvCxnSpPr/>
          <p:nvPr/>
        </p:nvCxnSpPr>
        <p:spPr bwMode="auto">
          <a:xfrm flipH="1">
            <a:off x="4880919" y="3889634"/>
            <a:ext cx="37070" cy="1804087"/>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49" name="Straight Arrow Connector 48"/>
          <p:cNvCxnSpPr/>
          <p:nvPr/>
        </p:nvCxnSpPr>
        <p:spPr bwMode="auto">
          <a:xfrm>
            <a:off x="4905632" y="3901991"/>
            <a:ext cx="691979" cy="2063579"/>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51" name="Straight Arrow Connector 50"/>
          <p:cNvCxnSpPr>
            <a:stCxn id="27" idx="2"/>
          </p:cNvCxnSpPr>
          <p:nvPr/>
        </p:nvCxnSpPr>
        <p:spPr bwMode="auto">
          <a:xfrm>
            <a:off x="4926228" y="3831969"/>
            <a:ext cx="1968842" cy="2158314"/>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5" name="Slide Number Placeholder 5"/>
          <p:cNvSpPr>
            <a:spLocks noGrp="1"/>
          </p:cNvSpPr>
          <p:nvPr>
            <p:ph type="sldNum" sz="quarter" idx="12"/>
          </p:nvPr>
        </p:nvSpPr>
        <p:spPr>
          <a:xfrm>
            <a:off x="5490519" y="6492875"/>
            <a:ext cx="3653481" cy="365125"/>
          </a:xfrm>
        </p:spPr>
        <p:txBody>
          <a:bodyPr/>
          <a:lstStyle/>
          <a:p>
            <a:r>
              <a:rPr lang="en-US" dirty="0" smtClean="0"/>
              <a:t>Images courtesy NMFS/SWFSC                           </a:t>
            </a:r>
            <a:fld id="{764F2E5C-C1EE-422C-A261-BB98B30E6665}" type="slidenum">
              <a:rPr lang="en-US" smtClean="0"/>
              <a:pPr/>
              <a:t>14</a:t>
            </a:fld>
            <a:endParaRPr lang="en-US" dirty="0"/>
          </a:p>
        </p:txBody>
      </p:sp>
      <p:sp>
        <p:nvSpPr>
          <p:cNvPr id="26" name="Footer Placeholder 10"/>
          <p:cNvSpPr txBox="1">
            <a:spLocks/>
          </p:cNvSpPr>
          <p:nvPr/>
        </p:nvSpPr>
        <p:spPr>
          <a:xfrm>
            <a:off x="132579" y="6505969"/>
            <a:ext cx="6400800" cy="365125"/>
          </a:xfrm>
          <a:prstGeom prst="rect">
            <a:avLst/>
          </a:prstGeom>
        </p:spPr>
        <p:txBody>
          <a:bodyPr vert="horz" lIns="91440" tIns="45720" rIns="91440" bIns="45720" rtlCol="0" anchor="ctr"/>
          <a:lstStyle>
            <a:defPPr>
              <a:defRPr lang="en-US"/>
            </a:defPPr>
            <a:lvl1pPr marL="280988" indent="0" algn="l" defTabSz="457200" rtl="0" fontAlgn="base">
              <a:spcBef>
                <a:spcPct val="0"/>
              </a:spcBef>
              <a:spcAft>
                <a:spcPct val="0"/>
              </a:spcAft>
              <a:defRPr sz="1100" kern="1200">
                <a:solidFill>
                  <a:schemeClr val="bg1">
                    <a:lumMod val="65000"/>
                  </a:schemeClr>
                </a:solidFill>
                <a:latin typeface="Arial Narrow"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r>
              <a:rPr lang="en-US" dirty="0" smtClean="0"/>
              <a:t>NOAA </a:t>
            </a:r>
            <a:r>
              <a:rPr lang="en-US" dirty="0"/>
              <a:t>RESEARCH PERSPECTIVES FOR AUTONOMOUS  OCEAN TECHNOLOGIES:  </a:t>
            </a:r>
            <a:r>
              <a:rPr lang="en-US" dirty="0" smtClean="0"/>
              <a:t>INMARTECH</a:t>
            </a:r>
            <a:endParaRPr lang="en-US" dirty="0"/>
          </a:p>
        </p:txBody>
      </p:sp>
    </p:spTree>
    <p:extLst>
      <p:ext uri="{BB962C8B-B14F-4D97-AF65-F5344CB8AC3E}">
        <p14:creationId xmlns:p14="http://schemas.microsoft.com/office/powerpoint/2010/main" val="2615968894"/>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Arctic Observations:  New tools needed</a:t>
            </a:r>
            <a:endParaRPr lang="en-US" sz="3600" dirty="0"/>
          </a:p>
        </p:txBody>
      </p:sp>
      <p:sp>
        <p:nvSpPr>
          <p:cNvPr id="4" name="Content Placeholder 3"/>
          <p:cNvSpPr>
            <a:spLocks noGrp="1"/>
          </p:cNvSpPr>
          <p:nvPr>
            <p:ph idx="1"/>
          </p:nvPr>
        </p:nvSpPr>
        <p:spPr>
          <a:xfrm>
            <a:off x="0" y="1166018"/>
            <a:ext cx="4937770" cy="5006182"/>
          </a:xfrm>
        </p:spPr>
        <p:txBody>
          <a:bodyPr>
            <a:normAutofit/>
          </a:bodyPr>
          <a:lstStyle/>
          <a:p>
            <a:r>
              <a:rPr lang="en-US" dirty="0"/>
              <a:t>NOAA’s Arctic Action </a:t>
            </a:r>
            <a:r>
              <a:rPr lang="en-US" dirty="0" smtClean="0"/>
              <a:t>Strategic goals:</a:t>
            </a:r>
            <a:endParaRPr lang="en-US" dirty="0"/>
          </a:p>
          <a:p>
            <a:pPr lvl="1"/>
            <a:r>
              <a:rPr lang="en-US" dirty="0"/>
              <a:t>Forecast sea </a:t>
            </a:r>
            <a:r>
              <a:rPr lang="en-US" dirty="0" smtClean="0"/>
              <a:t>ice</a:t>
            </a:r>
            <a:endParaRPr lang="en-US" dirty="0"/>
          </a:p>
          <a:p>
            <a:pPr lvl="1"/>
            <a:r>
              <a:rPr lang="en-US" dirty="0"/>
              <a:t>Improve weather and water forecasts and </a:t>
            </a:r>
            <a:r>
              <a:rPr lang="en-US" dirty="0" smtClean="0"/>
              <a:t>warnings</a:t>
            </a:r>
            <a:endParaRPr lang="en-US" dirty="0"/>
          </a:p>
          <a:p>
            <a:pPr lvl="1"/>
            <a:r>
              <a:rPr lang="en-US" dirty="0"/>
              <a:t>Understand and detect  Arctic climate and ecosystem </a:t>
            </a:r>
            <a:r>
              <a:rPr lang="en-US" dirty="0" smtClean="0"/>
              <a:t>changes</a:t>
            </a:r>
            <a:endParaRPr lang="en-US" dirty="0"/>
          </a:p>
          <a:p>
            <a:pPr lvl="1"/>
            <a:r>
              <a:rPr lang="en-US" dirty="0"/>
              <a:t>Improve stewardship and management of Arctic ocean and coastal </a:t>
            </a:r>
            <a:r>
              <a:rPr lang="en-US" dirty="0" smtClean="0"/>
              <a:t>resources</a:t>
            </a:r>
            <a:endParaRPr lang="en-US" dirty="0"/>
          </a:p>
          <a:p>
            <a:pPr marL="457200" lvl="1" indent="0">
              <a:buNone/>
            </a:pPr>
            <a:endParaRPr lang="en-US" dirty="0"/>
          </a:p>
        </p:txBody>
      </p:sp>
      <p:sp>
        <p:nvSpPr>
          <p:cNvPr id="5" name="Footer Placeholder 4"/>
          <p:cNvSpPr>
            <a:spLocks noGrp="1"/>
          </p:cNvSpPr>
          <p:nvPr>
            <p:ph type="ftr" sz="quarter" idx="11"/>
          </p:nvPr>
        </p:nvSpPr>
        <p:spPr/>
        <p:txBody>
          <a:bodyPr/>
          <a:lstStyle/>
          <a:p>
            <a:endParaRPr lang="en-US" dirty="0" smtClean="0"/>
          </a:p>
          <a:p>
            <a:r>
              <a:rPr lang="en-US" dirty="0"/>
              <a:t> </a:t>
            </a:r>
            <a:r>
              <a:rPr lang="en-US" dirty="0" smtClean="0"/>
              <a:t> NOAA </a:t>
            </a:r>
            <a:r>
              <a:rPr lang="en-US" dirty="0"/>
              <a:t>RESEARCH PERSPECTIVES FOR AUTONOMOUS  OCEAN TECHNOLOGIES:  INMARTECH</a:t>
            </a:r>
          </a:p>
          <a:p>
            <a:endParaRPr lang="en-US" dirty="0"/>
          </a:p>
        </p:txBody>
      </p:sp>
      <p:sp>
        <p:nvSpPr>
          <p:cNvPr id="6" name="Slide Number Placeholder 5"/>
          <p:cNvSpPr>
            <a:spLocks noGrp="1"/>
          </p:cNvSpPr>
          <p:nvPr>
            <p:ph type="sldNum" sz="quarter" idx="12"/>
          </p:nvPr>
        </p:nvSpPr>
        <p:spPr/>
        <p:txBody>
          <a:bodyPr/>
          <a:lstStyle/>
          <a:p>
            <a:r>
              <a:rPr lang="en-US" dirty="0" smtClean="0"/>
              <a:t>Image courtesy US Navy                           </a:t>
            </a:r>
            <a:fld id="{764F2E5C-C1EE-422C-A261-BB98B30E6665}" type="slidenum">
              <a:rPr lang="en-US" smtClean="0"/>
              <a:pPr/>
              <a:t>15</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3760"/>
            <a:ext cx="3409950" cy="311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790950" cy="20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872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Autonomous Technology Challenges</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smtClean="0"/>
              <a:t>Platform endurance (energy)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Sensor accuracy, longevity and robustness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B</a:t>
            </a:r>
            <a:r>
              <a:rPr lang="en-US" dirty="0" smtClean="0"/>
              <a:t>usiness </a:t>
            </a:r>
            <a:r>
              <a:rPr lang="en-US" dirty="0"/>
              <a:t>case and </a:t>
            </a:r>
            <a:r>
              <a:rPr lang="en-US" dirty="0" smtClean="0"/>
              <a:t>concept of operations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Implementing test beds for calibration </a:t>
            </a:r>
            <a:r>
              <a:rPr lang="en-US" dirty="0"/>
              <a:t>between old and </a:t>
            </a:r>
            <a:r>
              <a:rPr lang="en-US" dirty="0" smtClean="0"/>
              <a:t>new methodologies</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r>
              <a:rPr lang="en-US" dirty="0" smtClean="0"/>
              <a:t>Safety – </a:t>
            </a:r>
            <a:r>
              <a:rPr lang="en-US" dirty="0"/>
              <a:t>r</a:t>
            </a:r>
            <a:r>
              <a:rPr lang="en-US" dirty="0" smtClean="0"/>
              <a:t>egulatory compliance, COLREGS</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4" name="Footer Placeholder 3"/>
          <p:cNvSpPr>
            <a:spLocks noGrp="1"/>
          </p:cNvSpPr>
          <p:nvPr>
            <p:ph type="ftr" sz="quarter" idx="11"/>
          </p:nvPr>
        </p:nvSpPr>
        <p:spPr/>
        <p:txBody>
          <a:bodyPr/>
          <a:lstStyle/>
          <a:p>
            <a:endParaRPr lang="en-US" dirty="0" smtClean="0"/>
          </a:p>
          <a:p>
            <a:r>
              <a:rPr lang="en-US" dirty="0"/>
              <a:t> </a:t>
            </a:r>
            <a:r>
              <a:rPr lang="en-US" dirty="0" smtClean="0"/>
              <a:t> NOAA </a:t>
            </a:r>
            <a:r>
              <a:rPr lang="en-US" dirty="0"/>
              <a:t>RESEARCH PERSPECTIVES FOR AUTONOMOUS  OCEAN TECHNOLOGIES:  INMARTECH</a:t>
            </a:r>
          </a:p>
          <a:p>
            <a:endParaRPr lang="en-US" dirty="0"/>
          </a:p>
        </p:txBody>
      </p:sp>
      <p:sp>
        <p:nvSpPr>
          <p:cNvPr id="5" name="Slide Number Placeholder 4"/>
          <p:cNvSpPr>
            <a:spLocks noGrp="1"/>
          </p:cNvSpPr>
          <p:nvPr>
            <p:ph type="sldNum" sz="quarter" idx="12"/>
          </p:nvPr>
        </p:nvSpPr>
        <p:spPr/>
        <p:txBody>
          <a:bodyPr/>
          <a:lstStyle/>
          <a:p>
            <a:fld id="{764F2E5C-C1EE-422C-A261-BB98B30E6665}" type="slidenum">
              <a:rPr lang="en-US" smtClean="0"/>
              <a:pPr/>
              <a:t>16</a:t>
            </a:fld>
            <a:endParaRPr lang="en-US"/>
          </a:p>
        </p:txBody>
      </p:sp>
    </p:spTree>
    <p:extLst>
      <p:ext uri="{BB962C8B-B14F-4D97-AF65-F5344CB8AC3E}">
        <p14:creationId xmlns:p14="http://schemas.microsoft.com/office/powerpoint/2010/main" val="382374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smtClean="0"/>
              <a:t>Continued sensor and platform development </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r>
              <a:rPr lang="en-US" dirty="0" smtClean="0"/>
              <a:t>Need for skilled operators and technicians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Increased understanding of the ocean – through greater spatial and temporal  measurements</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r>
              <a:rPr lang="en-US" dirty="0" smtClean="0"/>
              <a:t>New ship designs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Ocean basin infrastructure</a:t>
            </a:r>
            <a:endParaRPr lang="en-US" dirty="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4" name="Footer Placeholder 3"/>
          <p:cNvSpPr>
            <a:spLocks noGrp="1"/>
          </p:cNvSpPr>
          <p:nvPr>
            <p:ph type="ftr" sz="quarter" idx="11"/>
          </p:nvPr>
        </p:nvSpPr>
        <p:spPr/>
        <p:txBody>
          <a:bodyPr/>
          <a:lstStyle/>
          <a:p>
            <a:endParaRPr lang="en-US" dirty="0" smtClean="0"/>
          </a:p>
          <a:p>
            <a:r>
              <a:rPr lang="en-US" dirty="0"/>
              <a:t> </a:t>
            </a:r>
            <a:r>
              <a:rPr lang="en-US" dirty="0" smtClean="0"/>
              <a:t> NOAA RESEARCH </a:t>
            </a:r>
            <a:r>
              <a:rPr lang="en-US" dirty="0"/>
              <a:t>PERSPECTIVES FOR AUTONOMOUS  OCEAN TECHNOLOGIES:  INMARTECH</a:t>
            </a:r>
          </a:p>
          <a:p>
            <a:endParaRPr lang="en-US" dirty="0"/>
          </a:p>
        </p:txBody>
      </p:sp>
      <p:sp>
        <p:nvSpPr>
          <p:cNvPr id="5" name="Slide Number Placeholder 4"/>
          <p:cNvSpPr>
            <a:spLocks noGrp="1"/>
          </p:cNvSpPr>
          <p:nvPr>
            <p:ph type="sldNum" sz="quarter" idx="12"/>
          </p:nvPr>
        </p:nvSpPr>
        <p:spPr>
          <a:xfrm>
            <a:off x="4953000" y="6492875"/>
            <a:ext cx="3675063" cy="365125"/>
          </a:xfrm>
        </p:spPr>
        <p:txBody>
          <a:bodyPr/>
          <a:lstStyle/>
          <a:p>
            <a:r>
              <a:rPr lang="en-US" dirty="0" smtClean="0"/>
              <a:t>    </a:t>
            </a:r>
            <a:fld id="{832FE9B6-D292-47D0-831F-07EE779B0483}" type="slidenum">
              <a:rPr lang="en-US" smtClean="0"/>
              <a:pPr/>
              <a:t>17</a:t>
            </a:fld>
            <a:r>
              <a:rPr lang="en-US" dirty="0" smtClean="0"/>
              <a:t>              </a:t>
            </a:r>
            <a:endParaRPr lang="en-US" dirty="0"/>
          </a:p>
        </p:txBody>
      </p:sp>
    </p:spTree>
    <p:extLst>
      <p:ext uri="{BB962C8B-B14F-4D97-AF65-F5344CB8AC3E}">
        <p14:creationId xmlns:p14="http://schemas.microsoft.com/office/powerpoint/2010/main" val="1582155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ooc.us/wp-content/uploads/2010/09/GOOS-Graphic.jpg"/>
          <p:cNvPicPr>
            <a:picLocks noChangeAspect="1" noChangeArrowheads="1"/>
          </p:cNvPicPr>
          <p:nvPr/>
        </p:nvPicPr>
        <p:blipFill rotWithShape="1">
          <a:blip r:embed="rId3"/>
          <a:srcRect t="1311"/>
          <a:stretch/>
        </p:blipFill>
        <p:spPr bwMode="auto">
          <a:xfrm>
            <a:off x="-21185" y="780835"/>
            <a:ext cx="9186371" cy="6091291"/>
          </a:xfrm>
          <a:prstGeom prst="rect">
            <a:avLst/>
          </a:prstGeom>
          <a:ln>
            <a:noFill/>
          </a:ln>
          <a:effectLst/>
        </p:spPr>
      </p:pic>
      <p:sp>
        <p:nvSpPr>
          <p:cNvPr id="2" name="Title 1"/>
          <p:cNvSpPr>
            <a:spLocks noGrp="1"/>
          </p:cNvSpPr>
          <p:nvPr>
            <p:ph type="title"/>
          </p:nvPr>
        </p:nvSpPr>
        <p:spPr>
          <a:xfrm>
            <a:off x="0" y="0"/>
            <a:ext cx="9144000" cy="780835"/>
          </a:xfrm>
        </p:spPr>
        <p:txBody>
          <a:bodyPr>
            <a:noAutofit/>
          </a:bodyPr>
          <a:lstStyle/>
          <a:p>
            <a:r>
              <a:rPr lang="en-US" sz="4800" dirty="0" smtClean="0">
                <a:latin typeface="Tw Cen MT" pitchFamily="34" charset="0"/>
              </a:rPr>
              <a:t>Vision:  Integrated Observing</a:t>
            </a:r>
            <a:endParaRPr lang="en-US" sz="4800" dirty="0">
              <a:latin typeface="Tw Cen MT" pitchFamily="34" charset="0"/>
            </a:endParaRPr>
          </a:p>
        </p:txBody>
      </p:sp>
      <p:sp>
        <p:nvSpPr>
          <p:cNvPr id="5" name="Footer Placeholder 4"/>
          <p:cNvSpPr>
            <a:spLocks noGrp="1"/>
          </p:cNvSpPr>
          <p:nvPr>
            <p:ph type="ftr" sz="quarter" idx="11"/>
          </p:nvPr>
        </p:nvSpPr>
        <p:spPr/>
        <p:txBody>
          <a:bodyPr/>
          <a:lstStyle/>
          <a:p>
            <a:r>
              <a:rPr lang="en-US" dirty="0" smtClean="0"/>
              <a:t>NOAA </a:t>
            </a:r>
            <a:r>
              <a:rPr lang="en-US" dirty="0"/>
              <a:t>RESEARCH PERSPECTIVES FOR AUTONOMOUS  OCEAN TECHNOLOGIES:  INMARTECH</a:t>
            </a:r>
          </a:p>
          <a:p>
            <a:endParaRPr lang="en-US" dirty="0"/>
          </a:p>
        </p:txBody>
      </p:sp>
      <p:sp>
        <p:nvSpPr>
          <p:cNvPr id="6" name="Slide Number Placeholder 5"/>
          <p:cNvSpPr>
            <a:spLocks noGrp="1"/>
          </p:cNvSpPr>
          <p:nvPr>
            <p:ph type="sldNum" sz="quarter" idx="12"/>
          </p:nvPr>
        </p:nvSpPr>
        <p:spPr/>
        <p:txBody>
          <a:bodyPr/>
          <a:lstStyle/>
          <a:p>
            <a:fld id="{973F239D-F10C-45A9-9F24-108798DD0A6D}"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1143000"/>
          </a:xfrm>
        </p:spPr>
        <p:txBody>
          <a:bodyPr>
            <a:normAutofit/>
          </a:bodyPr>
          <a:lstStyle/>
          <a:p>
            <a:pPr algn="ctr"/>
            <a:r>
              <a:rPr lang="en-US" dirty="0" smtClean="0"/>
              <a:t>Questions?</a:t>
            </a:r>
            <a:endParaRPr lang="en-US" dirty="0"/>
          </a:p>
        </p:txBody>
      </p:sp>
      <p:sp>
        <p:nvSpPr>
          <p:cNvPr id="3" name="Footer Placeholder 2"/>
          <p:cNvSpPr>
            <a:spLocks noGrp="1"/>
          </p:cNvSpPr>
          <p:nvPr>
            <p:ph type="ftr" sz="quarter" idx="11"/>
          </p:nvPr>
        </p:nvSpPr>
        <p:spPr/>
        <p:txBody>
          <a:bodyPr/>
          <a:lstStyle/>
          <a:p>
            <a:endParaRPr lang="en-US" dirty="0"/>
          </a:p>
          <a:p>
            <a:r>
              <a:rPr lang="en-US" dirty="0" smtClean="0"/>
              <a:t>   NOAA </a:t>
            </a:r>
            <a:r>
              <a:rPr lang="en-US" dirty="0"/>
              <a:t>RESEARCH PERSPECTIVES FOR AUTONOMOUS  OCEAN TECHNOLOGIES:  INMARTECH</a:t>
            </a:r>
          </a:p>
          <a:p>
            <a:r>
              <a:rPr lang="en-US" dirty="0" smtClean="0"/>
              <a:t>I</a:t>
            </a:r>
            <a:endParaRPr lang="en-US" dirty="0"/>
          </a:p>
        </p:txBody>
      </p:sp>
      <p:sp>
        <p:nvSpPr>
          <p:cNvPr id="4" name="Slide Number Placeholder 3"/>
          <p:cNvSpPr>
            <a:spLocks noGrp="1"/>
          </p:cNvSpPr>
          <p:nvPr>
            <p:ph type="sldNum" sz="quarter" idx="12"/>
          </p:nvPr>
        </p:nvSpPr>
        <p:spPr/>
        <p:txBody>
          <a:bodyPr/>
          <a:lstStyle/>
          <a:p>
            <a:fld id="{973F239D-F10C-45A9-9F24-108798DD0A6D}" type="slidenum">
              <a:rPr lang="en-US" smtClean="0"/>
              <a:pPr/>
              <a:t>19</a:t>
            </a:fld>
            <a:endParaRPr lang="en-US" dirty="0"/>
          </a:p>
        </p:txBody>
      </p:sp>
      <p:sp>
        <p:nvSpPr>
          <p:cNvPr id="5" name="TextBox 4"/>
          <p:cNvSpPr txBox="1"/>
          <p:nvPr/>
        </p:nvSpPr>
        <p:spPr>
          <a:xfrm>
            <a:off x="1162050" y="4648200"/>
            <a:ext cx="7239000" cy="584775"/>
          </a:xfrm>
          <a:prstGeom prst="rect">
            <a:avLst/>
          </a:prstGeom>
          <a:noFill/>
        </p:spPr>
        <p:txBody>
          <a:bodyPr wrap="square" rtlCol="0">
            <a:spAutoFit/>
          </a:bodyPr>
          <a:lstStyle/>
          <a:p>
            <a:pPr algn="ctr"/>
            <a:r>
              <a:rPr lang="en-US" sz="3200" dirty="0" smtClean="0">
                <a:solidFill>
                  <a:schemeClr val="bg1"/>
                </a:solidFill>
                <a:latin typeface="Tw Cen MT" panose="020B0602020104020603" pitchFamily="34" charset="0"/>
              </a:rPr>
              <a:t>Thank you.</a:t>
            </a:r>
            <a:endParaRPr lang="en-US" sz="32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2290964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43000"/>
            <a:ext cx="7992979" cy="4401205"/>
          </a:xfrm>
          <a:prstGeom prst="rect">
            <a:avLst/>
          </a:prstGeom>
          <a:noFill/>
        </p:spPr>
        <p:txBody>
          <a:bodyPr wrap="square" rtlCol="0">
            <a:spAutoFit/>
          </a:bodyPr>
          <a:lstStyle/>
          <a:p>
            <a:pPr algn="ctr"/>
            <a:r>
              <a:rPr lang="en-US" sz="3200" dirty="0" smtClean="0">
                <a:solidFill>
                  <a:schemeClr val="bg1"/>
                </a:solidFill>
                <a:latin typeface="Tw Cen MT" panose="020B0602020104020603" pitchFamily="34" charset="0"/>
              </a:rPr>
              <a:t>Outline</a:t>
            </a:r>
          </a:p>
          <a:p>
            <a:endParaRPr lang="en-US" sz="3200" dirty="0" smtClean="0">
              <a:solidFill>
                <a:schemeClr val="bg1"/>
              </a:solidFill>
              <a:latin typeface="Tw Cen MT" panose="020B0602020104020603" pitchFamily="34" charset="0"/>
            </a:endParaRPr>
          </a:p>
          <a:p>
            <a:pPr marL="342900" indent="-342900">
              <a:buFont typeface="Arial" panose="020B0604020202020204" pitchFamily="34" charset="0"/>
              <a:buChar char="•"/>
            </a:pPr>
            <a:r>
              <a:rPr lang="en-US" sz="2400" dirty="0" smtClean="0">
                <a:solidFill>
                  <a:schemeClr val="bg1"/>
                </a:solidFill>
                <a:latin typeface="Tw Cen MT" panose="020B0602020104020603" pitchFamily="34" charset="0"/>
              </a:rPr>
              <a:t>NOAA Research Mission</a:t>
            </a:r>
          </a:p>
          <a:p>
            <a:pPr marL="342900" indent="-342900">
              <a:buFont typeface="Arial" panose="020B0604020202020204" pitchFamily="34" charset="0"/>
              <a:buChar char="•"/>
            </a:pPr>
            <a:endParaRPr lang="en-US" sz="2400" dirty="0" smtClean="0">
              <a:solidFill>
                <a:schemeClr val="bg1"/>
              </a:solidFill>
              <a:latin typeface="Tw Cen MT" panose="020B0602020104020603" pitchFamily="34" charset="0"/>
            </a:endParaRPr>
          </a:p>
          <a:p>
            <a:pPr marL="342900" indent="-342900">
              <a:buFont typeface="Arial" panose="020B0604020202020204" pitchFamily="34" charset="0"/>
              <a:buChar char="•"/>
            </a:pPr>
            <a:r>
              <a:rPr lang="en-US" sz="2400" dirty="0" smtClean="0">
                <a:solidFill>
                  <a:schemeClr val="bg1"/>
                </a:solidFill>
                <a:latin typeface="Tw Cen MT" panose="020B0602020104020603" pitchFamily="34" charset="0"/>
              </a:rPr>
              <a:t>Current methods</a:t>
            </a:r>
          </a:p>
          <a:p>
            <a:pPr marL="342900" indent="-342900">
              <a:buFont typeface="Arial" panose="020B0604020202020204" pitchFamily="34" charset="0"/>
              <a:buChar char="•"/>
            </a:pPr>
            <a:endParaRPr lang="en-US" sz="2400" dirty="0" smtClean="0">
              <a:solidFill>
                <a:schemeClr val="bg1"/>
              </a:solidFill>
              <a:latin typeface="Tw Cen MT" panose="020B0602020104020603" pitchFamily="34" charset="0"/>
            </a:endParaRPr>
          </a:p>
          <a:p>
            <a:pPr marL="342900" indent="-342900">
              <a:buFont typeface="Arial" panose="020B0604020202020204" pitchFamily="34" charset="0"/>
              <a:buChar char="•"/>
            </a:pPr>
            <a:r>
              <a:rPr lang="en-US" sz="2400" dirty="0" smtClean="0">
                <a:solidFill>
                  <a:schemeClr val="bg1"/>
                </a:solidFill>
                <a:latin typeface="Tw Cen MT" panose="020B0602020104020603" pitchFamily="34" charset="0"/>
              </a:rPr>
              <a:t>Emerging methods </a:t>
            </a:r>
          </a:p>
          <a:p>
            <a:pPr marL="342900" indent="-342900">
              <a:buFont typeface="Arial" panose="020B0604020202020204" pitchFamily="34" charset="0"/>
              <a:buChar char="•"/>
            </a:pPr>
            <a:endParaRPr lang="en-US" sz="2400" dirty="0">
              <a:solidFill>
                <a:schemeClr val="bg1"/>
              </a:solidFill>
              <a:latin typeface="Tw Cen MT" panose="020B0602020104020603" pitchFamily="34" charset="0"/>
            </a:endParaRPr>
          </a:p>
          <a:p>
            <a:pPr marL="342900" indent="-342900">
              <a:buFont typeface="Arial" panose="020B0604020202020204" pitchFamily="34" charset="0"/>
              <a:buChar char="•"/>
            </a:pPr>
            <a:r>
              <a:rPr lang="en-US" sz="2400" dirty="0" smtClean="0">
                <a:solidFill>
                  <a:schemeClr val="bg1"/>
                </a:solidFill>
                <a:latin typeface="Tw Cen MT" panose="020B0602020104020603" pitchFamily="34" charset="0"/>
              </a:rPr>
              <a:t>Challenges</a:t>
            </a:r>
          </a:p>
          <a:p>
            <a:pPr marL="342900" indent="-342900">
              <a:buFont typeface="Arial" panose="020B0604020202020204" pitchFamily="34" charset="0"/>
              <a:buChar char="•"/>
            </a:pPr>
            <a:endParaRPr lang="en-US" sz="2400" dirty="0">
              <a:solidFill>
                <a:schemeClr val="bg1"/>
              </a:solidFill>
              <a:latin typeface="Tw Cen MT" panose="020B0602020104020603" pitchFamily="34" charset="0"/>
            </a:endParaRPr>
          </a:p>
          <a:p>
            <a:pPr marL="342900" indent="-342900">
              <a:buFont typeface="Arial" panose="020B0604020202020204" pitchFamily="34" charset="0"/>
              <a:buChar char="•"/>
            </a:pPr>
            <a:r>
              <a:rPr lang="en-US" sz="2400" dirty="0" smtClean="0">
                <a:solidFill>
                  <a:schemeClr val="bg1"/>
                </a:solidFill>
                <a:latin typeface="Tw Cen MT" panose="020B0602020104020603" pitchFamily="34" charset="0"/>
              </a:rPr>
              <a:t>Impacts and opportunities</a:t>
            </a:r>
            <a:endParaRPr lang="en-US" sz="2400" dirty="0">
              <a:solidFill>
                <a:schemeClr val="bg1"/>
              </a:solidFill>
              <a:latin typeface="Tw Cen MT" panose="020B0602020104020603" pitchFamily="34" charset="0"/>
            </a:endParaRPr>
          </a:p>
        </p:txBody>
      </p:sp>
      <p:sp>
        <p:nvSpPr>
          <p:cNvPr id="3" name="Footer Placeholder 2"/>
          <p:cNvSpPr>
            <a:spLocks noGrp="1"/>
          </p:cNvSpPr>
          <p:nvPr>
            <p:ph type="ftr" sz="quarter" idx="11"/>
          </p:nvPr>
        </p:nvSpPr>
        <p:spPr/>
        <p:txBody>
          <a:bodyPr/>
          <a:lstStyle/>
          <a:p>
            <a:r>
              <a:rPr lang="en-US" dirty="0" smtClean="0"/>
              <a:t>NOAA </a:t>
            </a:r>
            <a:r>
              <a:rPr lang="en-US" dirty="0"/>
              <a:t> </a:t>
            </a:r>
            <a:r>
              <a:rPr lang="en-US" dirty="0" smtClean="0"/>
              <a:t>RESEARCH PERSPECTIVES FOR AUTONOMOUS  OCEAN TECHNOLOGIES:  INMARTECH</a:t>
            </a:r>
            <a:endParaRPr lang="en-US" dirty="0"/>
          </a:p>
        </p:txBody>
      </p:sp>
      <p:sp>
        <p:nvSpPr>
          <p:cNvPr id="6" name="Slide Number Placeholder 5"/>
          <p:cNvSpPr>
            <a:spLocks noGrp="1"/>
          </p:cNvSpPr>
          <p:nvPr>
            <p:ph type="sldNum" sz="quarter" idx="12"/>
          </p:nvPr>
        </p:nvSpPr>
        <p:spPr/>
        <p:txBody>
          <a:bodyPr/>
          <a:lstStyle/>
          <a:p>
            <a:fld id="{8BC4868B-D8C1-4569-A6C9-95E528DA458B}" type="slidenum">
              <a:rPr lang="en-US" smtClean="0"/>
              <a:t>2</a:t>
            </a:fld>
            <a:endParaRPr lang="en-US" dirty="0"/>
          </a:p>
        </p:txBody>
      </p:sp>
    </p:spTree>
    <p:extLst>
      <p:ext uri="{BB962C8B-B14F-4D97-AF65-F5344CB8AC3E}">
        <p14:creationId xmlns:p14="http://schemas.microsoft.com/office/powerpoint/2010/main" val="445397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239" y="2209800"/>
            <a:ext cx="8455372" cy="3962400"/>
          </a:xfrm>
          <a:prstGeom prst="rect">
            <a:avLst/>
          </a:prstGeom>
          <a:gradFill flip="none" rotWithShape="1">
            <a:gsLst>
              <a:gs pos="0">
                <a:schemeClr val="tx2">
                  <a:lumMod val="75000"/>
                </a:schemeClr>
              </a:gs>
              <a:gs pos="32000">
                <a:schemeClr val="tx2">
                  <a:lumMod val="75000"/>
                </a:schemeClr>
              </a:gs>
              <a:gs pos="42000">
                <a:schemeClr val="tx2">
                  <a:lumMod val="60000"/>
                  <a:lumOff val="40000"/>
                  <a:alpha val="63000"/>
                </a:schemeClr>
              </a:gs>
              <a:gs pos="86000">
                <a:srgbClr val="AFC8EA">
                  <a:alpha val="0"/>
                </a:srgb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8068" y="116870"/>
            <a:ext cx="6707862" cy="1877437"/>
          </a:xfrm>
          <a:prstGeom prst="rect">
            <a:avLst/>
          </a:prstGeom>
          <a:noFill/>
        </p:spPr>
        <p:txBody>
          <a:bodyPr wrap="none" rtlCol="0">
            <a:spAutoFit/>
          </a:bodyPr>
          <a:lstStyle/>
          <a:p>
            <a:pPr algn="ctr"/>
            <a:r>
              <a:rPr lang="en-US" sz="4400" b="1" dirty="0" smtClean="0">
                <a:solidFill>
                  <a:schemeClr val="bg1"/>
                </a:solidFill>
                <a:latin typeface="+mj-lt"/>
              </a:rPr>
              <a:t>NOAA MISSION</a:t>
            </a:r>
          </a:p>
          <a:p>
            <a:pPr algn="ctr"/>
            <a:r>
              <a:rPr lang="en-US" sz="2400" dirty="0" smtClean="0">
                <a:solidFill>
                  <a:schemeClr val="bg1"/>
                </a:solidFill>
                <a:latin typeface="Tw Cen MT Condensed" pitchFamily="34" charset="0"/>
              </a:rPr>
              <a:t>Understand </a:t>
            </a:r>
            <a:r>
              <a:rPr lang="en-US" sz="2400" dirty="0">
                <a:solidFill>
                  <a:schemeClr val="bg1"/>
                </a:solidFill>
                <a:latin typeface="Tw Cen MT Condensed" pitchFamily="34" charset="0"/>
              </a:rPr>
              <a:t>and predict changes in climate, weather, oceans, and </a:t>
            </a:r>
            <a:r>
              <a:rPr lang="en-US" sz="2400" dirty="0" smtClean="0">
                <a:solidFill>
                  <a:schemeClr val="bg1"/>
                </a:solidFill>
                <a:latin typeface="Tw Cen MT Condensed" pitchFamily="34" charset="0"/>
              </a:rPr>
              <a:t>coasts </a:t>
            </a:r>
            <a:endParaRPr lang="en-US" sz="2400" dirty="0">
              <a:solidFill>
                <a:schemeClr val="bg1"/>
              </a:solidFill>
              <a:latin typeface="Tw Cen MT Condensed" pitchFamily="34" charset="0"/>
            </a:endParaRPr>
          </a:p>
          <a:p>
            <a:pPr algn="ctr"/>
            <a:r>
              <a:rPr lang="en-US" sz="2400" dirty="0" smtClean="0">
                <a:solidFill>
                  <a:schemeClr val="bg1"/>
                </a:solidFill>
                <a:latin typeface="Tw Cen MT Condensed" pitchFamily="34" charset="0"/>
              </a:rPr>
              <a:t>Share </a:t>
            </a:r>
            <a:r>
              <a:rPr lang="en-US" sz="2400" dirty="0">
                <a:solidFill>
                  <a:schemeClr val="bg1"/>
                </a:solidFill>
                <a:latin typeface="Tw Cen MT Condensed" pitchFamily="34" charset="0"/>
              </a:rPr>
              <a:t>that knowledge and information with </a:t>
            </a:r>
            <a:r>
              <a:rPr lang="en-US" sz="2400" dirty="0" smtClean="0">
                <a:solidFill>
                  <a:schemeClr val="bg1"/>
                </a:solidFill>
                <a:latin typeface="Tw Cen MT Condensed" pitchFamily="34" charset="0"/>
              </a:rPr>
              <a:t>others</a:t>
            </a:r>
            <a:endParaRPr lang="en-US" sz="2400" dirty="0">
              <a:solidFill>
                <a:schemeClr val="bg1"/>
              </a:solidFill>
              <a:latin typeface="Tw Cen MT Condensed" pitchFamily="34" charset="0"/>
            </a:endParaRPr>
          </a:p>
          <a:p>
            <a:pPr algn="ctr"/>
            <a:r>
              <a:rPr lang="en-US" sz="2400" dirty="0" smtClean="0">
                <a:solidFill>
                  <a:schemeClr val="bg1"/>
                </a:solidFill>
                <a:latin typeface="Tw Cen MT Condensed" pitchFamily="34" charset="0"/>
              </a:rPr>
              <a:t> Conserve </a:t>
            </a:r>
            <a:r>
              <a:rPr lang="en-US" sz="2400" dirty="0">
                <a:solidFill>
                  <a:schemeClr val="bg1"/>
                </a:solidFill>
                <a:latin typeface="Tw Cen MT Condensed" pitchFamily="34" charset="0"/>
              </a:rPr>
              <a:t>and manage coastal and marine ecosystems and </a:t>
            </a:r>
            <a:r>
              <a:rPr lang="en-US" sz="2400" dirty="0" smtClean="0">
                <a:solidFill>
                  <a:schemeClr val="bg1"/>
                </a:solidFill>
                <a:latin typeface="Tw Cen MT Condensed" pitchFamily="34" charset="0"/>
              </a:rPr>
              <a:t>resources</a:t>
            </a:r>
            <a:endParaRPr lang="en-US" sz="2400" dirty="0">
              <a:solidFill>
                <a:schemeClr val="bg1"/>
              </a:solidFill>
              <a:latin typeface="Tw Cen MT Condensed" pitchFamily="34" charset="0"/>
            </a:endParaRPr>
          </a:p>
        </p:txBody>
      </p:sp>
      <p:cxnSp>
        <p:nvCxnSpPr>
          <p:cNvPr id="4" name="Straight Connector 3"/>
          <p:cNvCxnSpPr/>
          <p:nvPr/>
        </p:nvCxnSpPr>
        <p:spPr>
          <a:xfrm>
            <a:off x="304800" y="2209800"/>
            <a:ext cx="8439810" cy="0"/>
          </a:xfrm>
          <a:prstGeom prst="line">
            <a:avLst/>
          </a:prstGeom>
          <a:ln>
            <a:solidFill>
              <a:schemeClr val="bg1"/>
            </a:solidFill>
            <a:prstDash val="dashDot"/>
            <a:beve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4800" y="6019800"/>
            <a:ext cx="8439810" cy="0"/>
          </a:xfrm>
          <a:prstGeom prst="line">
            <a:avLst/>
          </a:prstGeom>
          <a:ln>
            <a:solidFill>
              <a:schemeClr val="bg1"/>
            </a:solidFill>
            <a:prstDash val="dashDot"/>
            <a:bevel/>
          </a:ln>
        </p:spPr>
        <p:style>
          <a:lnRef idx="1">
            <a:schemeClr val="accent1"/>
          </a:lnRef>
          <a:fillRef idx="0">
            <a:schemeClr val="accent1"/>
          </a:fillRef>
          <a:effectRef idx="0">
            <a:schemeClr val="accent1"/>
          </a:effectRef>
          <a:fontRef idx="minor">
            <a:schemeClr val="tx1"/>
          </a:fontRef>
        </p:style>
      </p:cxnSp>
      <p:pic>
        <p:nvPicPr>
          <p:cNvPr id="7177" name="Picture 9" descr="C:\Users\Mary.Ann.Kutny\AppData\Local\Microsoft\Windows\Temporary Internet Files\Content.IE5\WR24QTYK\MP900400556[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77774" y="2368402"/>
            <a:ext cx="1083692" cy="1090663"/>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180" name="Picture 12" descr="C:\Users\Mary.Ann.Kutny\AppData\Local\Microsoft\Windows\Temporary Internet Files\Content.IE5\VP1SUDMF\MP900442465[1].jp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95402" y="2362200"/>
            <a:ext cx="1090663" cy="1101569"/>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181" name="Picture 13" descr="C:\Users\Mary.Ann.Kutny\AppData\Local\Microsoft\Windows\Temporary Internet Files\Content.IE5\IMBLPU8M\MP900437293[1].jpg"/>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20000" y="2362200"/>
            <a:ext cx="1090663" cy="1101569"/>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NOAA RESEARCH PERSPECTIVES FOR AUTONOMOUS  OCEAN TECHNOLOGIES:  INMARTECH</a:t>
            </a:r>
            <a:endParaRPr lang="en-US" dirty="0"/>
          </a:p>
        </p:txBody>
      </p:sp>
      <p:sp>
        <p:nvSpPr>
          <p:cNvPr id="6" name="Slide Number Placeholder 5"/>
          <p:cNvSpPr>
            <a:spLocks noGrp="1"/>
          </p:cNvSpPr>
          <p:nvPr>
            <p:ph type="sldNum" sz="quarter" idx="12"/>
          </p:nvPr>
        </p:nvSpPr>
        <p:spPr/>
        <p:txBody>
          <a:bodyPr/>
          <a:lstStyle/>
          <a:p>
            <a:fld id="{8BC4868B-D8C1-4569-A6C9-95E528DA458B}" type="slidenum">
              <a:rPr lang="en-US" smtClean="0"/>
              <a:t>3</a:t>
            </a:fld>
            <a:endParaRPr lang="en-US" dirty="0"/>
          </a:p>
        </p:txBody>
      </p:sp>
      <p:pic>
        <p:nvPicPr>
          <p:cNvPr id="15" name="Picture 8"/>
          <p:cNvPicPr>
            <a:picLocks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2096" y="2362201"/>
            <a:ext cx="1091742" cy="110266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63500" cap="rnd">
            <a:solidFill>
              <a:schemeClr val="bg1"/>
            </a:solidFill>
          </a:ln>
          <a:effectLst/>
          <a:scene3d>
            <a:camera prst="orthographicFront"/>
            <a:lightRig rig="contrasting" dir="t">
              <a:rot lat="0" lon="0" rev="3000000"/>
            </a:lightRig>
          </a:scene3d>
          <a:sp3d contourW="7620">
            <a:bevelT w="95250" h="31750"/>
            <a:contourClr>
              <a:srgbClr val="333333"/>
            </a:contourClr>
          </a:sp3d>
          <a:extLst/>
        </p:spPr>
      </p:pic>
      <p:cxnSp>
        <p:nvCxnSpPr>
          <p:cNvPr id="16" name="Straight Connector 15"/>
          <p:cNvCxnSpPr/>
          <p:nvPr/>
        </p:nvCxnSpPr>
        <p:spPr>
          <a:xfrm>
            <a:off x="304800" y="3657600"/>
            <a:ext cx="8439810" cy="0"/>
          </a:xfrm>
          <a:prstGeom prst="line">
            <a:avLst/>
          </a:prstGeom>
          <a:ln>
            <a:solidFill>
              <a:schemeClr val="bg1"/>
            </a:solidFill>
            <a:prstDash val="dashDot"/>
            <a:beve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6830" y="3962400"/>
            <a:ext cx="1300308" cy="18288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w="41275">
            <a:miter lim="800000"/>
          </a:ln>
        </p:spPr>
        <p:style>
          <a:lnRef idx="3">
            <a:schemeClr val="lt1"/>
          </a:lnRef>
          <a:fillRef idx="1">
            <a:schemeClr val="accent1"/>
          </a:fillRef>
          <a:effectRef idx="1">
            <a:schemeClr val="accent1"/>
          </a:effectRef>
          <a:fontRef idx="minor">
            <a:schemeClr val="lt1"/>
          </a:fontRef>
        </p:style>
        <p:txBody>
          <a:bodyPr rtlCol="0" anchor="t"/>
          <a:lstStyle/>
          <a:p>
            <a:r>
              <a:rPr lang="en-US" b="1" spc="-10" dirty="0" smtClean="0">
                <a:latin typeface="Tw Cen MT Condensed" pitchFamily="34" charset="0"/>
              </a:rPr>
              <a:t>National</a:t>
            </a:r>
            <a:br>
              <a:rPr lang="en-US" b="1" spc="-10" dirty="0" smtClean="0">
                <a:latin typeface="Tw Cen MT Condensed" pitchFamily="34" charset="0"/>
              </a:rPr>
            </a:br>
            <a:r>
              <a:rPr lang="en-US" b="1" spc="-10" dirty="0" smtClean="0">
                <a:latin typeface="Tw Cen MT Condensed" pitchFamily="34" charset="0"/>
              </a:rPr>
              <a:t>Ocean</a:t>
            </a:r>
            <a:br>
              <a:rPr lang="en-US" b="1" spc="-10" dirty="0" smtClean="0">
                <a:latin typeface="Tw Cen MT Condensed" pitchFamily="34" charset="0"/>
              </a:rPr>
            </a:br>
            <a:r>
              <a:rPr lang="en-US" b="1" spc="-10" dirty="0" smtClean="0">
                <a:latin typeface="Tw Cen MT Condensed" pitchFamily="34" charset="0"/>
              </a:rPr>
              <a:t>Service</a:t>
            </a:r>
            <a:endParaRPr lang="en-US" b="1" spc="-10" dirty="0">
              <a:latin typeface="Tw Cen MT Condensed" pitchFamily="34" charset="0"/>
            </a:endParaRPr>
          </a:p>
        </p:txBody>
      </p:sp>
      <p:sp>
        <p:nvSpPr>
          <p:cNvPr id="19" name="Rectangle 18"/>
          <p:cNvSpPr/>
          <p:nvPr/>
        </p:nvSpPr>
        <p:spPr>
          <a:xfrm>
            <a:off x="1733683" y="3962400"/>
            <a:ext cx="1300308" cy="18288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41275">
            <a:miter lim="800000"/>
          </a:ln>
        </p:spPr>
        <p:style>
          <a:lnRef idx="3">
            <a:schemeClr val="lt1"/>
          </a:lnRef>
          <a:fillRef idx="1">
            <a:schemeClr val="accent1"/>
          </a:fillRef>
          <a:effectRef idx="1">
            <a:schemeClr val="accent1"/>
          </a:effectRef>
          <a:fontRef idx="minor">
            <a:schemeClr val="lt1"/>
          </a:fontRef>
        </p:style>
        <p:txBody>
          <a:bodyPr rtlCol="0" anchor="t"/>
          <a:lstStyle/>
          <a:p>
            <a:r>
              <a:rPr lang="en-US" b="1" spc="-10" dirty="0" smtClean="0">
                <a:latin typeface="Tw Cen MT Condensed" pitchFamily="34" charset="0"/>
              </a:rPr>
              <a:t>National</a:t>
            </a:r>
            <a:br>
              <a:rPr lang="en-US" b="1" spc="-10" dirty="0" smtClean="0">
                <a:latin typeface="Tw Cen MT Condensed" pitchFamily="34" charset="0"/>
              </a:rPr>
            </a:br>
            <a:r>
              <a:rPr lang="en-US" b="1" spc="-10" dirty="0" smtClean="0">
                <a:latin typeface="Tw Cen MT Condensed" pitchFamily="34" charset="0"/>
              </a:rPr>
              <a:t>Weather</a:t>
            </a:r>
            <a:br>
              <a:rPr lang="en-US" b="1" spc="-10" dirty="0" smtClean="0">
                <a:latin typeface="Tw Cen MT Condensed" pitchFamily="34" charset="0"/>
              </a:rPr>
            </a:br>
            <a:r>
              <a:rPr lang="en-US" b="1" spc="-10" dirty="0" smtClean="0">
                <a:latin typeface="Tw Cen MT Condensed" pitchFamily="34" charset="0"/>
              </a:rPr>
              <a:t>Service</a:t>
            </a:r>
            <a:endParaRPr lang="en-US" b="1" spc="-10" dirty="0">
              <a:latin typeface="Tw Cen MT Condensed" pitchFamily="34" charset="0"/>
            </a:endParaRPr>
          </a:p>
        </p:txBody>
      </p:sp>
      <p:sp>
        <p:nvSpPr>
          <p:cNvPr id="20" name="Rectangle 19"/>
          <p:cNvSpPr/>
          <p:nvPr/>
        </p:nvSpPr>
        <p:spPr>
          <a:xfrm>
            <a:off x="3140536" y="3962400"/>
            <a:ext cx="1300308" cy="18288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41275">
            <a:miter lim="800000"/>
          </a:ln>
        </p:spPr>
        <p:style>
          <a:lnRef idx="3">
            <a:schemeClr val="lt1"/>
          </a:lnRef>
          <a:fillRef idx="1">
            <a:schemeClr val="accent1"/>
          </a:fillRef>
          <a:effectRef idx="1">
            <a:schemeClr val="accent1"/>
          </a:effectRef>
          <a:fontRef idx="minor">
            <a:schemeClr val="lt1"/>
          </a:fontRef>
        </p:style>
        <p:txBody>
          <a:bodyPr rtlCol="0" anchor="t"/>
          <a:lstStyle/>
          <a:p>
            <a:r>
              <a:rPr lang="en-US" b="1" spc="-10" dirty="0">
                <a:latin typeface="Tw Cen MT Condensed" pitchFamily="34" charset="0"/>
              </a:rPr>
              <a:t>National </a:t>
            </a:r>
            <a:r>
              <a:rPr lang="en-US" b="1" spc="-30" dirty="0" smtClean="0">
                <a:latin typeface="Tw Cen MT Condensed" pitchFamily="34" charset="0"/>
              </a:rPr>
              <a:t>Environmental</a:t>
            </a:r>
            <a:r>
              <a:rPr lang="en-US" b="1" spc="-10" dirty="0" smtClean="0">
                <a:latin typeface="Tw Cen MT Condensed" pitchFamily="34" charset="0"/>
              </a:rPr>
              <a:t/>
            </a:r>
            <a:br>
              <a:rPr lang="en-US" b="1" spc="-10" dirty="0" smtClean="0">
                <a:latin typeface="Tw Cen MT Condensed" pitchFamily="34" charset="0"/>
              </a:rPr>
            </a:br>
            <a:r>
              <a:rPr lang="en-US" b="1" spc="-10" dirty="0" smtClean="0">
                <a:latin typeface="Tw Cen MT Condensed" pitchFamily="34" charset="0"/>
              </a:rPr>
              <a:t>Satellite,</a:t>
            </a:r>
            <a:br>
              <a:rPr lang="en-US" b="1" spc="-10" dirty="0" smtClean="0">
                <a:latin typeface="Tw Cen MT Condensed" pitchFamily="34" charset="0"/>
              </a:rPr>
            </a:br>
            <a:r>
              <a:rPr lang="en-US" b="1" spc="-10" dirty="0" smtClean="0">
                <a:latin typeface="Tw Cen MT Condensed" pitchFamily="34" charset="0"/>
              </a:rPr>
              <a:t>Data</a:t>
            </a:r>
            <a:r>
              <a:rPr lang="en-US" b="1" spc="-10" dirty="0">
                <a:latin typeface="Tw Cen MT Condensed" pitchFamily="34" charset="0"/>
              </a:rPr>
              <a:t>, </a:t>
            </a:r>
            <a:r>
              <a:rPr lang="en-US" b="1" spc="-10" dirty="0" smtClean="0">
                <a:latin typeface="Tw Cen MT Condensed" pitchFamily="34" charset="0"/>
              </a:rPr>
              <a:t>&amp;</a:t>
            </a:r>
            <a:br>
              <a:rPr lang="en-US" b="1" spc="-10" dirty="0" smtClean="0">
                <a:latin typeface="Tw Cen MT Condensed" pitchFamily="34" charset="0"/>
              </a:rPr>
            </a:br>
            <a:r>
              <a:rPr lang="en-US" b="1" spc="-10" dirty="0" smtClean="0">
                <a:latin typeface="Tw Cen MT Condensed" pitchFamily="34" charset="0"/>
              </a:rPr>
              <a:t>Information</a:t>
            </a:r>
            <a:br>
              <a:rPr lang="en-US" b="1" spc="-10" dirty="0" smtClean="0">
                <a:latin typeface="Tw Cen MT Condensed" pitchFamily="34" charset="0"/>
              </a:rPr>
            </a:br>
            <a:r>
              <a:rPr lang="en-US" b="1" spc="-10" dirty="0" smtClean="0">
                <a:latin typeface="Tw Cen MT Condensed" pitchFamily="34" charset="0"/>
              </a:rPr>
              <a:t>Service</a:t>
            </a:r>
            <a:endParaRPr lang="en-US" b="1" spc="-10" dirty="0">
              <a:latin typeface="Tw Cen MT Condensed" pitchFamily="34" charset="0"/>
            </a:endParaRPr>
          </a:p>
        </p:txBody>
      </p:sp>
      <p:sp>
        <p:nvSpPr>
          <p:cNvPr id="21" name="Rectangle 20"/>
          <p:cNvSpPr/>
          <p:nvPr/>
        </p:nvSpPr>
        <p:spPr>
          <a:xfrm>
            <a:off x="4547389" y="3962400"/>
            <a:ext cx="1300308" cy="1828800"/>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5400000" scaled="1"/>
            <a:tileRect/>
          </a:gradFill>
          <a:ln w="41275">
            <a:miter lim="800000"/>
          </a:ln>
        </p:spPr>
        <p:style>
          <a:lnRef idx="3">
            <a:schemeClr val="lt1"/>
          </a:lnRef>
          <a:fillRef idx="1">
            <a:schemeClr val="accent1"/>
          </a:fillRef>
          <a:effectRef idx="1">
            <a:schemeClr val="accent1"/>
          </a:effectRef>
          <a:fontRef idx="minor">
            <a:schemeClr val="lt1"/>
          </a:fontRef>
        </p:style>
        <p:txBody>
          <a:bodyPr rtlCol="0" anchor="t"/>
          <a:lstStyle/>
          <a:p>
            <a:r>
              <a:rPr lang="en-US" b="1" spc="-10" dirty="0" smtClean="0">
                <a:latin typeface="Tw Cen MT Condensed" pitchFamily="34" charset="0"/>
              </a:rPr>
              <a:t>Office of</a:t>
            </a:r>
            <a:br>
              <a:rPr lang="en-US" b="1" spc="-10" dirty="0" smtClean="0">
                <a:latin typeface="Tw Cen MT Condensed" pitchFamily="34" charset="0"/>
              </a:rPr>
            </a:br>
            <a:r>
              <a:rPr lang="en-US" b="1" spc="-10" dirty="0" smtClean="0">
                <a:latin typeface="Tw Cen MT Condensed" pitchFamily="34" charset="0"/>
              </a:rPr>
              <a:t>Oceanic &amp;</a:t>
            </a:r>
            <a:br>
              <a:rPr lang="en-US" b="1" spc="-10" dirty="0" smtClean="0">
                <a:latin typeface="Tw Cen MT Condensed" pitchFamily="34" charset="0"/>
              </a:rPr>
            </a:br>
            <a:r>
              <a:rPr lang="en-US" b="1" spc="-10" dirty="0" smtClean="0">
                <a:latin typeface="Tw Cen MT Condensed" pitchFamily="34" charset="0"/>
              </a:rPr>
              <a:t>Atmospheric</a:t>
            </a:r>
            <a:br>
              <a:rPr lang="en-US" b="1" spc="-10" dirty="0" smtClean="0">
                <a:latin typeface="Tw Cen MT Condensed" pitchFamily="34" charset="0"/>
              </a:rPr>
            </a:br>
            <a:r>
              <a:rPr lang="en-US" b="1" spc="-10" dirty="0" smtClean="0">
                <a:latin typeface="Tw Cen MT Condensed" pitchFamily="34" charset="0"/>
              </a:rPr>
              <a:t>Research</a:t>
            </a:r>
            <a:endParaRPr lang="en-US" b="1" spc="-10" dirty="0">
              <a:latin typeface="Tw Cen MT Condensed" pitchFamily="34" charset="0"/>
            </a:endParaRPr>
          </a:p>
        </p:txBody>
      </p:sp>
      <p:sp>
        <p:nvSpPr>
          <p:cNvPr id="23" name="Rectangle 22"/>
          <p:cNvSpPr/>
          <p:nvPr/>
        </p:nvSpPr>
        <p:spPr>
          <a:xfrm>
            <a:off x="5954242" y="3962400"/>
            <a:ext cx="1300308" cy="1828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41275">
            <a:miter lim="800000"/>
          </a:ln>
        </p:spPr>
        <p:style>
          <a:lnRef idx="3">
            <a:schemeClr val="lt1"/>
          </a:lnRef>
          <a:fillRef idx="1">
            <a:schemeClr val="accent1"/>
          </a:fillRef>
          <a:effectRef idx="1">
            <a:schemeClr val="accent1"/>
          </a:effectRef>
          <a:fontRef idx="minor">
            <a:schemeClr val="lt1"/>
          </a:fontRef>
        </p:style>
        <p:txBody>
          <a:bodyPr rtlCol="0" anchor="t"/>
          <a:lstStyle/>
          <a:p>
            <a:r>
              <a:rPr lang="en-US" b="1" spc="-10" dirty="0" smtClean="0">
                <a:latin typeface="Tw Cen MT Condensed" pitchFamily="34" charset="0"/>
              </a:rPr>
              <a:t>National</a:t>
            </a:r>
            <a:br>
              <a:rPr lang="en-US" b="1" spc="-10" dirty="0" smtClean="0">
                <a:latin typeface="Tw Cen MT Condensed" pitchFamily="34" charset="0"/>
              </a:rPr>
            </a:br>
            <a:r>
              <a:rPr lang="en-US" b="1" spc="-10" dirty="0" smtClean="0">
                <a:latin typeface="Tw Cen MT Condensed" pitchFamily="34" charset="0"/>
              </a:rPr>
              <a:t>Marine</a:t>
            </a:r>
            <a:br>
              <a:rPr lang="en-US" b="1" spc="-10" dirty="0" smtClean="0">
                <a:latin typeface="Tw Cen MT Condensed" pitchFamily="34" charset="0"/>
              </a:rPr>
            </a:br>
            <a:r>
              <a:rPr lang="en-US" b="1" spc="-10" dirty="0" smtClean="0">
                <a:latin typeface="Tw Cen MT Condensed" pitchFamily="34" charset="0"/>
              </a:rPr>
              <a:t>Fisheries</a:t>
            </a:r>
            <a:br>
              <a:rPr lang="en-US" b="1" spc="-10" dirty="0" smtClean="0">
                <a:latin typeface="Tw Cen MT Condensed" pitchFamily="34" charset="0"/>
              </a:rPr>
            </a:br>
            <a:r>
              <a:rPr lang="en-US" b="1" spc="-10" dirty="0" smtClean="0">
                <a:latin typeface="Tw Cen MT Condensed" pitchFamily="34" charset="0"/>
              </a:rPr>
              <a:t>Service</a:t>
            </a:r>
            <a:endParaRPr lang="en-US" b="1" spc="-10" dirty="0">
              <a:latin typeface="Tw Cen MT Condensed" pitchFamily="34" charset="0"/>
            </a:endParaRPr>
          </a:p>
        </p:txBody>
      </p:sp>
      <p:sp>
        <p:nvSpPr>
          <p:cNvPr id="24" name="Rectangle 23"/>
          <p:cNvSpPr/>
          <p:nvPr/>
        </p:nvSpPr>
        <p:spPr>
          <a:xfrm>
            <a:off x="7361093" y="3962400"/>
            <a:ext cx="1300308" cy="18288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41275">
            <a:miter lim="800000"/>
          </a:ln>
        </p:spPr>
        <p:style>
          <a:lnRef idx="3">
            <a:schemeClr val="lt1"/>
          </a:lnRef>
          <a:fillRef idx="1">
            <a:schemeClr val="accent1"/>
          </a:fillRef>
          <a:effectRef idx="1">
            <a:schemeClr val="accent1"/>
          </a:effectRef>
          <a:fontRef idx="minor">
            <a:schemeClr val="lt1"/>
          </a:fontRef>
        </p:style>
        <p:txBody>
          <a:bodyPr rtlCol="0" anchor="t"/>
          <a:lstStyle/>
          <a:p>
            <a:r>
              <a:rPr lang="en-US" b="1" spc="-10" dirty="0">
                <a:latin typeface="Tw Cen MT Condensed" pitchFamily="34" charset="0"/>
              </a:rPr>
              <a:t>Office </a:t>
            </a:r>
            <a:r>
              <a:rPr lang="en-US" b="1" spc="-10" dirty="0" smtClean="0">
                <a:latin typeface="Tw Cen MT Condensed" pitchFamily="34" charset="0"/>
              </a:rPr>
              <a:t>of</a:t>
            </a:r>
            <a:br>
              <a:rPr lang="en-US" b="1" spc="-10" dirty="0" smtClean="0">
                <a:latin typeface="Tw Cen MT Condensed" pitchFamily="34" charset="0"/>
              </a:rPr>
            </a:br>
            <a:r>
              <a:rPr lang="en-US" b="1" spc="-10" dirty="0" smtClean="0">
                <a:latin typeface="Tw Cen MT Condensed" pitchFamily="34" charset="0"/>
              </a:rPr>
              <a:t>Program</a:t>
            </a:r>
            <a:br>
              <a:rPr lang="en-US" b="1" spc="-10" dirty="0" smtClean="0">
                <a:latin typeface="Tw Cen MT Condensed" pitchFamily="34" charset="0"/>
              </a:rPr>
            </a:br>
            <a:r>
              <a:rPr lang="en-US" b="1" spc="-10" dirty="0" smtClean="0">
                <a:latin typeface="Tw Cen MT Condensed" pitchFamily="34" charset="0"/>
              </a:rPr>
              <a:t>Planning &amp;</a:t>
            </a:r>
            <a:br>
              <a:rPr lang="en-US" b="1" spc="-10" dirty="0" smtClean="0">
                <a:latin typeface="Tw Cen MT Condensed" pitchFamily="34" charset="0"/>
              </a:rPr>
            </a:br>
            <a:r>
              <a:rPr lang="en-US" b="1" spc="-10" dirty="0" smtClean="0">
                <a:latin typeface="Tw Cen MT Condensed" pitchFamily="34" charset="0"/>
              </a:rPr>
              <a:t>Integration</a:t>
            </a:r>
            <a:endParaRPr lang="en-US" b="1" spc="-10" dirty="0">
              <a:latin typeface="Tw Cen MT Condensed" pitchFamily="34" charset="0"/>
            </a:endParaRPr>
          </a:p>
        </p:txBody>
      </p:sp>
      <p:sp>
        <p:nvSpPr>
          <p:cNvPr id="9" name="Oval 8"/>
          <p:cNvSpPr/>
          <p:nvPr/>
        </p:nvSpPr>
        <p:spPr>
          <a:xfrm>
            <a:off x="4383694" y="3657600"/>
            <a:ext cx="1600200" cy="2362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179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Environmental Intelligence</a:t>
            </a:r>
            <a:endParaRPr lang="en-US" dirty="0"/>
          </a:p>
        </p:txBody>
      </p:sp>
      <p:grpSp>
        <p:nvGrpSpPr>
          <p:cNvPr id="20" name="Group 19"/>
          <p:cNvGrpSpPr/>
          <p:nvPr/>
        </p:nvGrpSpPr>
        <p:grpSpPr>
          <a:xfrm>
            <a:off x="8231872" y="6324600"/>
            <a:ext cx="802944" cy="381000"/>
            <a:chOff x="6989283" y="5316354"/>
            <a:chExt cx="1908471" cy="914400"/>
          </a:xfrm>
        </p:grpSpPr>
        <p:pic>
          <p:nvPicPr>
            <p:cNvPr id="22" name="Picture 2" descr="W:\Movies, Images and Sounds\Logos\Commerce\Dept of Commerce Sea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89283" y="5316354"/>
              <a:ext cx="914400" cy="914400"/>
            </a:xfrm>
            <a:prstGeom prst="rect">
              <a:avLst/>
            </a:prstGeom>
            <a:noFill/>
            <a:effectLst>
              <a:outerShdw blurRad="63500" sx="102000" sy="102000" algn="ctr" rotWithShape="0">
                <a:prstClr val="black">
                  <a:alpha val="40000"/>
                </a:prstClr>
              </a:outerShdw>
            </a:effectLst>
          </p:spPr>
        </p:pic>
        <p:pic>
          <p:nvPicPr>
            <p:cNvPr id="23" name="Picture 3" descr="W:\Movies, Images and Sounds\Logos\NOAA\NOA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13604" y="5334000"/>
              <a:ext cx="884150" cy="884150"/>
            </a:xfrm>
            <a:prstGeom prst="rect">
              <a:avLst/>
            </a:prstGeom>
            <a:noFill/>
            <a:effectLst>
              <a:outerShdw blurRad="63500" sx="102000" sy="102000" algn="ctr" rotWithShape="0">
                <a:prstClr val="black">
                  <a:alpha val="40000"/>
                </a:prstClr>
              </a:outerShdw>
            </a:effectLst>
          </p:spPr>
        </p:pic>
      </p:grpSp>
      <p:pic>
        <p:nvPicPr>
          <p:cNvPr id="1027" name="Picture 3" descr="\\OARHQ-FS-01\OSS_User\Communications Share\Presentations\Presentations 2014\Maury Project 2014\assets\environmentalIntellig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026" y="2706469"/>
            <a:ext cx="8467948"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8026" y="4535269"/>
            <a:ext cx="1403461" cy="369332"/>
          </a:xfrm>
          <a:prstGeom prst="rect">
            <a:avLst/>
          </a:prstGeom>
          <a:noFill/>
        </p:spPr>
        <p:txBody>
          <a:bodyPr wrap="none" rtlCol="0">
            <a:spAutoFit/>
          </a:bodyPr>
          <a:lstStyle/>
          <a:p>
            <a:r>
              <a:rPr lang="en-US" b="1" dirty="0" smtClean="0">
                <a:solidFill>
                  <a:schemeClr val="bg1"/>
                </a:solidFill>
                <a:latin typeface="Tw Cen MT Condensed" panose="020B0606020104020203" pitchFamily="34" charset="0"/>
              </a:rPr>
              <a:t>OBSERVATIONS</a:t>
            </a:r>
            <a:endParaRPr lang="en-US" b="1" dirty="0">
              <a:solidFill>
                <a:schemeClr val="bg1"/>
              </a:solidFill>
              <a:latin typeface="Tw Cen MT Condensed" panose="020B0606020104020203" pitchFamily="34" charset="0"/>
            </a:endParaRPr>
          </a:p>
        </p:txBody>
      </p:sp>
      <p:sp>
        <p:nvSpPr>
          <p:cNvPr id="24" name="TextBox 23"/>
          <p:cNvSpPr txBox="1"/>
          <p:nvPr/>
        </p:nvSpPr>
        <p:spPr>
          <a:xfrm>
            <a:off x="2006560" y="2331349"/>
            <a:ext cx="1270732" cy="369332"/>
          </a:xfrm>
          <a:prstGeom prst="rect">
            <a:avLst/>
          </a:prstGeom>
          <a:noFill/>
        </p:spPr>
        <p:txBody>
          <a:bodyPr wrap="none" rtlCol="0">
            <a:spAutoFit/>
          </a:bodyPr>
          <a:lstStyle/>
          <a:p>
            <a:r>
              <a:rPr lang="en-US" b="1" dirty="0" smtClean="0">
                <a:solidFill>
                  <a:schemeClr val="bg1"/>
                </a:solidFill>
                <a:latin typeface="Tw Cen MT Condensed" panose="020B0606020104020203" pitchFamily="34" charset="0"/>
              </a:rPr>
              <a:t>MONITORING</a:t>
            </a:r>
            <a:endParaRPr lang="en-US" b="1" dirty="0">
              <a:solidFill>
                <a:schemeClr val="bg1"/>
              </a:solidFill>
              <a:latin typeface="Tw Cen MT Condensed" panose="020B0606020104020203" pitchFamily="34" charset="0"/>
            </a:endParaRPr>
          </a:p>
        </p:txBody>
      </p:sp>
      <p:sp>
        <p:nvSpPr>
          <p:cNvPr id="25" name="TextBox 24"/>
          <p:cNvSpPr txBox="1"/>
          <p:nvPr/>
        </p:nvSpPr>
        <p:spPr>
          <a:xfrm>
            <a:off x="3657600" y="4535269"/>
            <a:ext cx="1205779" cy="369332"/>
          </a:xfrm>
          <a:prstGeom prst="rect">
            <a:avLst/>
          </a:prstGeom>
          <a:noFill/>
        </p:spPr>
        <p:txBody>
          <a:bodyPr wrap="none" rtlCol="0">
            <a:spAutoFit/>
          </a:bodyPr>
          <a:lstStyle/>
          <a:p>
            <a:r>
              <a:rPr lang="en-US" b="1" dirty="0" smtClean="0">
                <a:solidFill>
                  <a:schemeClr val="bg1"/>
                </a:solidFill>
                <a:latin typeface="Tw Cen MT Condensed" panose="020B0606020104020203" pitchFamily="34" charset="0"/>
              </a:rPr>
              <a:t>ASSESSMENT</a:t>
            </a:r>
            <a:endParaRPr lang="en-US" b="1" dirty="0">
              <a:solidFill>
                <a:schemeClr val="bg1"/>
              </a:solidFill>
              <a:latin typeface="Tw Cen MT Condensed" panose="020B0606020104020203" pitchFamily="34" charset="0"/>
            </a:endParaRPr>
          </a:p>
        </p:txBody>
      </p:sp>
      <p:sp>
        <p:nvSpPr>
          <p:cNvPr id="26" name="TextBox 25"/>
          <p:cNvSpPr txBox="1"/>
          <p:nvPr/>
        </p:nvSpPr>
        <p:spPr>
          <a:xfrm>
            <a:off x="5273748" y="2331349"/>
            <a:ext cx="1055097" cy="369332"/>
          </a:xfrm>
          <a:prstGeom prst="rect">
            <a:avLst/>
          </a:prstGeom>
          <a:noFill/>
        </p:spPr>
        <p:txBody>
          <a:bodyPr wrap="none" rtlCol="0">
            <a:spAutoFit/>
          </a:bodyPr>
          <a:lstStyle/>
          <a:p>
            <a:r>
              <a:rPr lang="en-US" b="1" dirty="0" smtClean="0">
                <a:solidFill>
                  <a:schemeClr val="bg1"/>
                </a:solidFill>
                <a:latin typeface="Tw Cen MT Condensed" panose="020B0606020104020203" pitchFamily="34" charset="0"/>
              </a:rPr>
              <a:t>MODELING</a:t>
            </a:r>
            <a:endParaRPr lang="en-US" b="1" dirty="0">
              <a:solidFill>
                <a:schemeClr val="bg1"/>
              </a:solidFill>
              <a:latin typeface="Tw Cen MT Condensed" panose="020B0606020104020203" pitchFamily="34" charset="0"/>
            </a:endParaRPr>
          </a:p>
        </p:txBody>
      </p:sp>
      <p:sp>
        <p:nvSpPr>
          <p:cNvPr id="27" name="TextBox 26"/>
          <p:cNvSpPr txBox="1"/>
          <p:nvPr/>
        </p:nvSpPr>
        <p:spPr>
          <a:xfrm>
            <a:off x="6934718" y="4535269"/>
            <a:ext cx="1170513" cy="646331"/>
          </a:xfrm>
          <a:prstGeom prst="rect">
            <a:avLst/>
          </a:prstGeom>
          <a:noFill/>
        </p:spPr>
        <p:txBody>
          <a:bodyPr wrap="none" rtlCol="0">
            <a:spAutoFit/>
          </a:bodyPr>
          <a:lstStyle/>
          <a:p>
            <a:r>
              <a:rPr lang="en-US" b="1" dirty="0" smtClean="0">
                <a:solidFill>
                  <a:schemeClr val="bg1"/>
                </a:solidFill>
                <a:latin typeface="Tw Cen MT Condensed" panose="020B0606020104020203" pitchFamily="34" charset="0"/>
              </a:rPr>
              <a:t>FORECAST &amp;</a:t>
            </a:r>
          </a:p>
          <a:p>
            <a:r>
              <a:rPr lang="en-US" b="1" dirty="0" smtClean="0">
                <a:solidFill>
                  <a:schemeClr val="bg1"/>
                </a:solidFill>
                <a:latin typeface="Tw Cen MT Condensed" panose="020B0606020104020203" pitchFamily="34" charset="0"/>
              </a:rPr>
              <a:t>PRODUCTS</a:t>
            </a:r>
            <a:endParaRPr lang="en-US" b="1" dirty="0">
              <a:solidFill>
                <a:schemeClr val="bg1"/>
              </a:solidFill>
              <a:latin typeface="Tw Cen MT Condensed" panose="020B0606020104020203" pitchFamily="34" charset="0"/>
            </a:endParaRPr>
          </a:p>
        </p:txBody>
      </p:sp>
      <p:sp>
        <p:nvSpPr>
          <p:cNvPr id="4" name="Footer Placeholder 3"/>
          <p:cNvSpPr>
            <a:spLocks noGrp="1"/>
          </p:cNvSpPr>
          <p:nvPr>
            <p:ph type="ftr" sz="quarter" idx="11"/>
          </p:nvPr>
        </p:nvSpPr>
        <p:spPr/>
        <p:txBody>
          <a:bodyPr/>
          <a:lstStyle/>
          <a:p>
            <a:r>
              <a:rPr lang="en-US" dirty="0"/>
              <a:t>NOAA </a:t>
            </a:r>
            <a:r>
              <a:rPr lang="en-US" dirty="0" smtClean="0"/>
              <a:t>RESEARCH </a:t>
            </a:r>
            <a:r>
              <a:rPr lang="en-US" dirty="0"/>
              <a:t>PERSPECTIVES FOR AUTONOMOUS  OCEAN TECHNOLOGIES: </a:t>
            </a:r>
            <a:r>
              <a:rPr lang="en-US" dirty="0" smtClean="0"/>
              <a:t> INMARTECH</a:t>
            </a:r>
            <a:endParaRPr lang="en-US" dirty="0"/>
          </a:p>
        </p:txBody>
      </p:sp>
      <p:sp>
        <p:nvSpPr>
          <p:cNvPr id="5" name="Slide Number Placeholder 4"/>
          <p:cNvSpPr>
            <a:spLocks noGrp="1"/>
          </p:cNvSpPr>
          <p:nvPr>
            <p:ph type="sldNum" sz="quarter" idx="12"/>
          </p:nvPr>
        </p:nvSpPr>
        <p:spPr/>
        <p:txBody>
          <a:bodyPr/>
          <a:lstStyle/>
          <a:p>
            <a:fld id="{973F239D-F10C-45A9-9F24-108798DD0A6D}" type="slidenum">
              <a:rPr lang="en-US" smtClean="0"/>
              <a:pPr/>
              <a:t>4</a:t>
            </a:fld>
            <a:endParaRPr lang="en-US"/>
          </a:p>
        </p:txBody>
      </p:sp>
    </p:spTree>
    <p:extLst>
      <p:ext uri="{BB962C8B-B14F-4D97-AF65-F5344CB8AC3E}">
        <p14:creationId xmlns:p14="http://schemas.microsoft.com/office/powerpoint/2010/main" val="1056310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322" y="1219200"/>
            <a:ext cx="9013851" cy="5153117"/>
            <a:chOff x="56322" y="1219200"/>
            <a:chExt cx="9013851" cy="5153117"/>
          </a:xfrm>
        </p:grpSpPr>
        <p:sp>
          <p:nvSpPr>
            <p:cNvPr id="3" name="Rectangle 2"/>
            <p:cNvSpPr/>
            <p:nvPr/>
          </p:nvSpPr>
          <p:spPr>
            <a:xfrm>
              <a:off x="2274128" y="4611665"/>
              <a:ext cx="3867932" cy="1760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56322" y="1219200"/>
              <a:ext cx="9013851" cy="5110532"/>
              <a:chOff x="56322" y="1651390"/>
              <a:chExt cx="9013851" cy="5110532"/>
            </a:xfrm>
          </p:grpSpPr>
          <p:pic>
            <p:nvPicPr>
              <p:cNvPr id="11" name="Picture 16"/>
              <p:cNvPicPr>
                <a:picLocks noChangeAspect="1" noChangeArrowheads="1"/>
              </p:cNvPicPr>
              <p:nvPr/>
            </p:nvPicPr>
            <p:blipFill>
              <a:blip r:embed="rId3"/>
              <a:srcRect r="16002"/>
              <a:stretch>
                <a:fillRect/>
              </a:stretch>
            </p:blipFill>
            <p:spPr bwMode="auto">
              <a:xfrm>
                <a:off x="59633" y="3668918"/>
                <a:ext cx="2114079" cy="3056077"/>
              </a:xfrm>
              <a:prstGeom prst="rect">
                <a:avLst/>
              </a:prstGeom>
              <a:ln>
                <a:noFill/>
              </a:ln>
              <a:effectLst>
                <a:outerShdw blurRad="292100" dist="139700" dir="2700000" algn="tl" rotWithShape="0">
                  <a:srgbClr val="333333">
                    <a:alpha val="65000"/>
                  </a:srgbClr>
                </a:outerShdw>
              </a:effectLst>
            </p:spPr>
          </p:pic>
          <p:pic>
            <p:nvPicPr>
              <p:cNvPr id="14" name="Picture 26" descr="070118121303"/>
              <p:cNvPicPr>
                <a:picLocks noChangeAspect="1" noChangeArrowheads="1"/>
              </p:cNvPicPr>
              <p:nvPr/>
            </p:nvPicPr>
            <p:blipFill>
              <a:blip r:embed="rId4"/>
              <a:srcRect/>
              <a:stretch>
                <a:fillRect/>
              </a:stretch>
            </p:blipFill>
            <p:spPr bwMode="auto">
              <a:xfrm>
                <a:off x="56322" y="1652953"/>
                <a:ext cx="1936387" cy="1981200"/>
              </a:xfrm>
              <a:prstGeom prst="rect">
                <a:avLst/>
              </a:prstGeom>
              <a:ln>
                <a:noFill/>
              </a:ln>
              <a:effectLst>
                <a:outerShdw blurRad="292100" dist="139700" dir="2700000" algn="tl" rotWithShape="0">
                  <a:srgbClr val="333333">
                    <a:alpha val="65000"/>
                  </a:srgbClr>
                </a:outerShdw>
              </a:effectLst>
            </p:spPr>
          </p:pic>
          <p:pic>
            <p:nvPicPr>
              <p:cNvPr id="20" name="Picture 30" descr="DARTII"/>
              <p:cNvPicPr>
                <a:picLocks noChangeAspect="1" noChangeArrowheads="1"/>
              </p:cNvPicPr>
              <p:nvPr/>
            </p:nvPicPr>
            <p:blipFill>
              <a:blip r:embed="rId5"/>
              <a:srcRect l="19319" t="21645" r="16559" b="32468"/>
              <a:stretch>
                <a:fillRect/>
              </a:stretch>
            </p:blipFill>
            <p:spPr bwMode="auto">
              <a:xfrm>
                <a:off x="4426778" y="1715740"/>
                <a:ext cx="941648" cy="859609"/>
              </a:xfrm>
              <a:prstGeom prst="rect">
                <a:avLst/>
              </a:prstGeom>
              <a:ln>
                <a:noFill/>
              </a:ln>
              <a:effectLst>
                <a:outerShdw blurRad="292100" dist="139700" dir="2700000" algn="tl" rotWithShape="0">
                  <a:srgbClr val="333333">
                    <a:alpha val="65000"/>
                  </a:srgbClr>
                </a:outerShdw>
              </a:effectLst>
            </p:spPr>
          </p:pic>
          <p:pic>
            <p:nvPicPr>
              <p:cNvPr id="5" name="Picture 10" descr="Ports drawing"/>
              <p:cNvPicPr>
                <a:picLocks noChangeAspect="1" noChangeArrowheads="1"/>
              </p:cNvPicPr>
              <p:nvPr/>
            </p:nvPicPr>
            <p:blipFill>
              <a:blip r:embed="rId6"/>
              <a:srcRect/>
              <a:stretch>
                <a:fillRect/>
              </a:stretch>
            </p:blipFill>
            <p:spPr bwMode="auto">
              <a:xfrm>
                <a:off x="6254131" y="4871673"/>
                <a:ext cx="2816042" cy="1890249"/>
              </a:xfrm>
              <a:prstGeom prst="rect">
                <a:avLst/>
              </a:prstGeom>
              <a:ln>
                <a:noFill/>
              </a:ln>
              <a:effectLst>
                <a:outerShdw blurRad="292100" dist="139700" dir="2700000" algn="tl" rotWithShape="0">
                  <a:srgbClr val="333333">
                    <a:alpha val="65000"/>
                  </a:srgbClr>
                </a:outerShdw>
              </a:effectLst>
            </p:spPr>
          </p:pic>
          <p:pic>
            <p:nvPicPr>
              <p:cNvPr id="24" name="Picture 6" descr="Okeanos Complete"/>
              <p:cNvPicPr>
                <a:picLocks noChangeAspect="1" noChangeArrowheads="1"/>
              </p:cNvPicPr>
              <p:nvPr/>
            </p:nvPicPr>
            <p:blipFill>
              <a:blip r:embed="rId7"/>
              <a:srcRect t="4000"/>
              <a:stretch>
                <a:fillRect/>
              </a:stretch>
            </p:blipFill>
            <p:spPr bwMode="auto">
              <a:xfrm>
                <a:off x="2040362" y="1651390"/>
                <a:ext cx="2303038" cy="1658177"/>
              </a:xfrm>
              <a:prstGeom prst="rect">
                <a:avLst/>
              </a:prstGeom>
              <a:ln>
                <a:noFill/>
              </a:ln>
              <a:effectLst>
                <a:outerShdw blurRad="292100" dist="139700" dir="2700000" algn="tl" rotWithShape="0">
                  <a:srgbClr val="333333">
                    <a:alpha val="65000"/>
                  </a:srgbClr>
                </a:outerShdw>
              </a:effectLst>
            </p:spPr>
          </p:pic>
          <p:pic>
            <p:nvPicPr>
              <p:cNvPr id="26" name="Picture 12"/>
              <p:cNvPicPr>
                <a:picLocks noChangeAspect="1" noChangeArrowheads="1"/>
              </p:cNvPicPr>
              <p:nvPr/>
            </p:nvPicPr>
            <p:blipFill>
              <a:blip r:embed="rId8"/>
              <a:srcRect/>
              <a:stretch>
                <a:fillRect/>
              </a:stretch>
            </p:blipFill>
            <p:spPr bwMode="auto">
              <a:xfrm>
                <a:off x="7034973" y="1715740"/>
                <a:ext cx="1872015" cy="1097280"/>
              </a:xfrm>
              <a:prstGeom prst="rect">
                <a:avLst/>
              </a:prstGeom>
              <a:ln>
                <a:noFill/>
              </a:ln>
              <a:effectLst>
                <a:outerShdw blurRad="292100" dist="139700" dir="2700000" algn="tl" rotWithShape="0">
                  <a:srgbClr val="333333">
                    <a:alpha val="65000"/>
                  </a:srgbClr>
                </a:outerShdw>
              </a:effectLst>
            </p:spPr>
          </p:pic>
          <p:pic>
            <p:nvPicPr>
              <p:cNvPr id="20484" name="Picture 4" descr="http://www.sail-world.com/photos_2011_2/Med_NOAA%20Oleander%20to%20the%20rescue%20courtesy%20of%20AMVER.jpg"/>
              <p:cNvPicPr>
                <a:picLocks noChangeAspect="1" noChangeArrowheads="1"/>
              </p:cNvPicPr>
              <p:nvPr/>
            </p:nvPicPr>
            <p:blipFill>
              <a:blip r:embed="rId9"/>
              <a:srcRect l="1440" t="1875" r="5760" b="11250"/>
              <a:stretch>
                <a:fillRect/>
              </a:stretch>
            </p:blipFill>
            <p:spPr bwMode="auto">
              <a:xfrm>
                <a:off x="6401541" y="2925011"/>
                <a:ext cx="2668632" cy="1918657"/>
              </a:xfrm>
              <a:prstGeom prst="rect">
                <a:avLst/>
              </a:prstGeom>
              <a:ln>
                <a:noFill/>
              </a:ln>
              <a:effectLst>
                <a:outerShdw blurRad="292100" dist="139700" dir="2700000" algn="tl" rotWithShape="0">
                  <a:srgbClr val="333333">
                    <a:alpha val="65000"/>
                  </a:srgbClr>
                </a:outerShdw>
              </a:effectLst>
            </p:spPr>
          </p:pic>
          <p:pic>
            <p:nvPicPr>
              <p:cNvPr id="17" name="Picture 28" descr="Codar_Rutgers_JerseyCoast"/>
              <p:cNvPicPr>
                <a:picLocks noChangeAspect="1" noChangeArrowheads="1"/>
              </p:cNvPicPr>
              <p:nvPr/>
            </p:nvPicPr>
            <p:blipFill>
              <a:blip r:embed="rId10"/>
              <a:srcRect l="1000" t="1333" r="15000" b="17333"/>
              <a:stretch>
                <a:fillRect/>
              </a:stretch>
            </p:blipFill>
            <p:spPr bwMode="auto">
              <a:xfrm>
                <a:off x="5512436" y="1676400"/>
                <a:ext cx="1421764" cy="1084603"/>
              </a:xfrm>
              <a:prstGeom prst="rect">
                <a:avLst/>
              </a:prstGeom>
              <a:ln>
                <a:noFill/>
              </a:ln>
              <a:effectLst>
                <a:outerShdw blurRad="292100" dist="139700" dir="2700000" algn="tl" rotWithShape="0">
                  <a:srgbClr val="333333">
                    <a:alpha val="65000"/>
                  </a:srgbClr>
                </a:outerShdw>
              </a:effectLst>
            </p:spPr>
          </p:pic>
          <p:pic>
            <p:nvPicPr>
              <p:cNvPr id="16" name="Picture 11"/>
              <p:cNvPicPr>
                <a:picLocks noChangeAspect="1" noChangeArrowheads="1"/>
              </p:cNvPicPr>
              <p:nvPr/>
            </p:nvPicPr>
            <p:blipFill>
              <a:blip r:embed="rId11"/>
              <a:srcRect/>
              <a:stretch>
                <a:fillRect/>
              </a:stretch>
            </p:blipFill>
            <p:spPr bwMode="auto">
              <a:xfrm>
                <a:off x="2274128" y="3540987"/>
                <a:ext cx="2152650" cy="1403528"/>
              </a:xfrm>
              <a:prstGeom prst="rect">
                <a:avLst/>
              </a:prstGeom>
              <a:ln>
                <a:noFill/>
              </a:ln>
              <a:effectLst>
                <a:outerShdw blurRad="292100" dist="139700" dir="2700000" algn="tl" rotWithShape="0">
                  <a:srgbClr val="333333">
                    <a:alpha val="65000"/>
                  </a:srgbClr>
                </a:outerShdw>
              </a:effectLst>
            </p:spPr>
          </p:pic>
          <p:grpSp>
            <p:nvGrpSpPr>
              <p:cNvPr id="19" name="Group 18"/>
              <p:cNvGrpSpPr/>
              <p:nvPr/>
            </p:nvGrpSpPr>
            <p:grpSpPr>
              <a:xfrm>
                <a:off x="4406528" y="2925010"/>
                <a:ext cx="1891839" cy="1891821"/>
                <a:chOff x="4406528" y="2925010"/>
                <a:chExt cx="1891839" cy="1891821"/>
              </a:xfrm>
            </p:grpSpPr>
            <p:pic>
              <p:nvPicPr>
                <p:cNvPr id="19462" name="Picture 6" descr="http://www.nsf.gov/news/mmg/media/images/mars_h.jpg"/>
                <p:cNvPicPr>
                  <a:picLocks noChangeAspect="1" noChangeArrowheads="1"/>
                </p:cNvPicPr>
                <p:nvPr/>
              </p:nvPicPr>
              <p:blipFill>
                <a:blip r:embed="rId12"/>
                <a:srcRect l="11013" r="15418"/>
                <a:stretch>
                  <a:fillRect/>
                </a:stretch>
              </p:blipFill>
              <p:spPr bwMode="auto">
                <a:xfrm>
                  <a:off x="4406528" y="2925010"/>
                  <a:ext cx="1891839" cy="1891821"/>
                </a:xfrm>
                <a:prstGeom prst="rect">
                  <a:avLst/>
                </a:prstGeom>
                <a:noFill/>
              </p:spPr>
            </p:pic>
            <p:sp>
              <p:nvSpPr>
                <p:cNvPr id="18" name="TextBox 17"/>
                <p:cNvSpPr txBox="1"/>
                <p:nvPr/>
              </p:nvSpPr>
              <p:spPr>
                <a:xfrm>
                  <a:off x="4426778" y="4555221"/>
                  <a:ext cx="1443024" cy="261610"/>
                </a:xfrm>
                <a:prstGeom prst="rect">
                  <a:avLst/>
                </a:prstGeom>
                <a:noFill/>
              </p:spPr>
              <p:txBody>
                <a:bodyPr wrap="none" rtlCol="0">
                  <a:spAutoFit/>
                </a:bodyPr>
                <a:lstStyle/>
                <a:p>
                  <a:r>
                    <a:rPr lang="en-US" sz="1050" dirty="0" smtClean="0">
                      <a:latin typeface="Tw Cen MT Condensed" pitchFamily="34" charset="0"/>
                    </a:rPr>
                    <a:t>Credit: David </a:t>
                  </a:r>
                  <a:r>
                    <a:rPr lang="en-US" sz="1050" dirty="0" err="1" smtClean="0">
                      <a:latin typeface="Tw Cen MT Condensed" pitchFamily="34" charset="0"/>
                    </a:rPr>
                    <a:t>Fierstein</a:t>
                  </a:r>
                  <a:r>
                    <a:rPr lang="en-US" sz="1050" dirty="0" smtClean="0">
                      <a:latin typeface="Tw Cen MT Condensed" pitchFamily="34" charset="0"/>
                    </a:rPr>
                    <a:t>, MBARI</a:t>
                  </a:r>
                  <a:endParaRPr lang="en-US" sz="1050" dirty="0">
                    <a:latin typeface="Tw Cen MT Condensed" pitchFamily="34" charset="0"/>
                  </a:endParaRPr>
                </a:p>
              </p:txBody>
            </p:sp>
          </p:grpSp>
        </p:grpSp>
      </p:grpSp>
      <p:sp>
        <p:nvSpPr>
          <p:cNvPr id="2" name="Title 1"/>
          <p:cNvSpPr>
            <a:spLocks noGrp="1"/>
          </p:cNvSpPr>
          <p:nvPr>
            <p:ph type="title"/>
          </p:nvPr>
        </p:nvSpPr>
        <p:spPr/>
        <p:txBody>
          <a:bodyPr>
            <a:normAutofit/>
          </a:bodyPr>
          <a:lstStyle/>
          <a:p>
            <a:r>
              <a:rPr lang="en-US" dirty="0" smtClean="0">
                <a:latin typeface="+mn-lt"/>
              </a:rPr>
              <a:t>Diverse maritime observing presence </a:t>
            </a:r>
            <a:endParaRPr lang="en-US" dirty="0">
              <a:latin typeface="+mn-lt"/>
            </a:endParaRPr>
          </a:p>
        </p:txBody>
      </p:sp>
      <p:sp>
        <p:nvSpPr>
          <p:cNvPr id="19458" name="AutoShape 2" descr="https://mail-attachment.googleusercontent.com/attachment/u/1?ui=2&amp;ik=aea7ee3966&amp;view=att&amp;th=1354470cd1a35e6e&amp;attid=0.1&amp;disp=inline&amp;realattid=f_gy7jffw80&amp;safe=1&amp;zw&amp;saduie=AG9B_P-EK7sR_DyZAF9G2GubQ7xk&amp;sadet=1328307934434&amp;sads=z6waJXhN7TjYWVF7uxwzneOeju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4" name="AutoShape 8" descr="https://mail-attachment.googleusercontent.com/attachment/u/1?ui=2&amp;ik=aea7ee3966&amp;view=att&amp;th=1354470cd1a35e6e&amp;attid=0.1&amp;disp=inline&amp;realattid=f_gy7jffw80&amp;safe=1&amp;zw&amp;saduie=AG9B_P-EK7sR_DyZAF9G2GubQ7xk&amp;sadet=1328307934434&amp;sads=z6waJXhN7TjYWVF7uxwzneOeju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Footer Placeholder 5"/>
          <p:cNvSpPr>
            <a:spLocks noGrp="1"/>
          </p:cNvSpPr>
          <p:nvPr>
            <p:ph type="ftr" sz="quarter" idx="11"/>
          </p:nvPr>
        </p:nvSpPr>
        <p:spPr/>
        <p:txBody>
          <a:bodyPr/>
          <a:lstStyle/>
          <a:p>
            <a:r>
              <a:rPr lang="en-US" dirty="0" smtClean="0"/>
              <a:t>NOAA  </a:t>
            </a:r>
            <a:r>
              <a:rPr lang="en-US" dirty="0"/>
              <a:t>RESEARCH PERSPECTIVES FOR AUTONOMOUS  OCEAN TECHNOLOGIES:  </a:t>
            </a:r>
            <a:r>
              <a:rPr lang="en-US" dirty="0" smtClean="0"/>
              <a:t>INMARTECH</a:t>
            </a:r>
            <a:endParaRPr lang="en-US" dirty="0"/>
          </a:p>
        </p:txBody>
      </p:sp>
      <p:sp>
        <p:nvSpPr>
          <p:cNvPr id="7" name="Slide Number Placeholder 6"/>
          <p:cNvSpPr>
            <a:spLocks noGrp="1"/>
          </p:cNvSpPr>
          <p:nvPr>
            <p:ph type="sldNum" sz="quarter" idx="12"/>
          </p:nvPr>
        </p:nvSpPr>
        <p:spPr/>
        <p:txBody>
          <a:bodyPr/>
          <a:lstStyle/>
          <a:p>
            <a:fld id="{973F239D-F10C-45A9-9F24-108798DD0A6D}" type="slidenum">
              <a:rPr lang="en-US" smtClean="0"/>
              <a:pPr/>
              <a:t>5</a:t>
            </a:fld>
            <a:endParaRPr lang="en-US"/>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14569" y="4584948"/>
            <a:ext cx="4008749" cy="185254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NOAA Research: Ocean Observing Mission Areas</a:t>
            </a:r>
            <a:endParaRPr lang="en-US" sz="3200" dirty="0"/>
          </a:p>
        </p:txBody>
      </p:sp>
      <p:sp>
        <p:nvSpPr>
          <p:cNvPr id="4" name="Content Placeholder 3"/>
          <p:cNvSpPr>
            <a:spLocks noGrp="1"/>
          </p:cNvSpPr>
          <p:nvPr>
            <p:ph idx="1"/>
          </p:nvPr>
        </p:nvSpPr>
        <p:spPr/>
        <p:txBody>
          <a:bodyPr>
            <a:noAutofit/>
          </a:bodyPr>
          <a:lstStyle/>
          <a:p>
            <a:pPr lvl="0"/>
            <a:r>
              <a:rPr lang="en-US" dirty="0" smtClean="0">
                <a:sym typeface="Calibri"/>
              </a:rPr>
              <a:t>Climate and Ocean Measurements</a:t>
            </a:r>
          </a:p>
          <a:p>
            <a:pPr lvl="1"/>
            <a:r>
              <a:rPr lang="en-US" dirty="0" smtClean="0">
                <a:sym typeface="Calibri"/>
              </a:rPr>
              <a:t>Air – sea </a:t>
            </a:r>
            <a:r>
              <a:rPr lang="en-US" dirty="0">
                <a:sym typeface="Calibri"/>
              </a:rPr>
              <a:t>i</a:t>
            </a:r>
            <a:r>
              <a:rPr lang="en-US" dirty="0" smtClean="0">
                <a:sym typeface="Calibri"/>
              </a:rPr>
              <a:t>nteractions</a:t>
            </a:r>
          </a:p>
          <a:p>
            <a:pPr lvl="1"/>
            <a:r>
              <a:rPr lang="en-US" dirty="0" smtClean="0">
                <a:sym typeface="Calibri"/>
              </a:rPr>
              <a:t>Physical oceanography</a:t>
            </a:r>
          </a:p>
          <a:p>
            <a:pPr lvl="0"/>
            <a:r>
              <a:rPr lang="en-US" dirty="0" smtClean="0">
                <a:sym typeface="Calibri"/>
              </a:rPr>
              <a:t>Ocean Acidification</a:t>
            </a:r>
          </a:p>
          <a:p>
            <a:pPr lvl="1"/>
            <a:r>
              <a:rPr lang="en-US" dirty="0" smtClean="0">
                <a:sym typeface="Calibri"/>
              </a:rPr>
              <a:t>Water column surveys</a:t>
            </a:r>
          </a:p>
          <a:p>
            <a:pPr lvl="1"/>
            <a:r>
              <a:rPr lang="en-US" dirty="0" smtClean="0">
                <a:sym typeface="Calibri"/>
              </a:rPr>
              <a:t>Bio-geochemical assessment</a:t>
            </a:r>
          </a:p>
          <a:p>
            <a:pPr lvl="0"/>
            <a:r>
              <a:rPr lang="en-US" dirty="0">
                <a:sym typeface="Calibri"/>
              </a:rPr>
              <a:t>Ocean </a:t>
            </a:r>
            <a:r>
              <a:rPr lang="en-US" dirty="0" smtClean="0">
                <a:sym typeface="Calibri"/>
              </a:rPr>
              <a:t>Exploration</a:t>
            </a:r>
            <a:endParaRPr lang="en-US" dirty="0">
              <a:sym typeface="Calibri"/>
            </a:endParaRPr>
          </a:p>
          <a:p>
            <a:pPr lvl="1"/>
            <a:r>
              <a:rPr lang="en-US" dirty="0" smtClean="0">
                <a:sym typeface="Calibri"/>
              </a:rPr>
              <a:t>Bottom and benthic </a:t>
            </a:r>
            <a:r>
              <a:rPr lang="en-US" dirty="0">
                <a:sym typeface="Calibri"/>
              </a:rPr>
              <a:t>e</a:t>
            </a:r>
            <a:r>
              <a:rPr lang="en-US" dirty="0" smtClean="0">
                <a:sym typeface="Calibri"/>
              </a:rPr>
              <a:t>cosystem Assessment</a:t>
            </a:r>
            <a:endParaRPr lang="en-US" dirty="0">
              <a:sym typeface="Calibri"/>
            </a:endParaRPr>
          </a:p>
          <a:p>
            <a:pPr lvl="1"/>
            <a:r>
              <a:rPr lang="en-US" dirty="0" smtClean="0">
                <a:sym typeface="Calibri"/>
              </a:rPr>
              <a:t>Maritime archeology</a:t>
            </a:r>
            <a:endParaRPr lang="en-US" sz="2800" dirty="0" smtClean="0">
              <a:latin typeface="Tw Cen MT" panose="020B0602020104020603" pitchFamily="34" charset="0"/>
              <a:sym typeface="Calibri"/>
            </a:endParaRPr>
          </a:p>
        </p:txBody>
      </p:sp>
      <p:sp>
        <p:nvSpPr>
          <p:cNvPr id="7" name="Footer Placeholder 6"/>
          <p:cNvSpPr>
            <a:spLocks noGrp="1"/>
          </p:cNvSpPr>
          <p:nvPr>
            <p:ph type="ftr" sz="quarter" idx="11"/>
          </p:nvPr>
        </p:nvSpPr>
        <p:spPr/>
        <p:txBody>
          <a:bodyPr/>
          <a:lstStyle/>
          <a:p>
            <a:r>
              <a:rPr lang="en-US" smtClean="0"/>
              <a:t>NOAA PERSPECTIVES FOR UNMANNED MARITIME SYSTEMS: AUVSI</a:t>
            </a:r>
            <a:endParaRPr lang="en-US"/>
          </a:p>
        </p:txBody>
      </p:sp>
      <p:sp>
        <p:nvSpPr>
          <p:cNvPr id="8" name="Slide Number Placeholder 7"/>
          <p:cNvSpPr>
            <a:spLocks noGrp="1"/>
          </p:cNvSpPr>
          <p:nvPr>
            <p:ph type="sldNum" sz="quarter" idx="12"/>
          </p:nvPr>
        </p:nvSpPr>
        <p:spPr/>
        <p:txBody>
          <a:bodyPr/>
          <a:lstStyle/>
          <a:p>
            <a:fld id="{764F2E5C-C1EE-422C-A261-BB98B30E6665}" type="slidenum">
              <a:rPr lang="en-US" smtClean="0"/>
              <a:pPr/>
              <a:t>6</a:t>
            </a:fld>
            <a:endParaRPr lang="en-US"/>
          </a:p>
        </p:txBody>
      </p:sp>
    </p:spTree>
    <p:extLst>
      <p:ext uri="{BB962C8B-B14F-4D97-AF65-F5344CB8AC3E}">
        <p14:creationId xmlns:p14="http://schemas.microsoft.com/office/powerpoint/2010/main" val="368221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Buoys</a:t>
            </a:r>
            <a:endParaRPr lang="en-US" dirty="0"/>
          </a:p>
        </p:txBody>
      </p:sp>
      <p:sp>
        <p:nvSpPr>
          <p:cNvPr id="3" name="Footer Placeholder 2"/>
          <p:cNvSpPr>
            <a:spLocks noGrp="1"/>
          </p:cNvSpPr>
          <p:nvPr>
            <p:ph type="ftr" sz="quarter" idx="11"/>
          </p:nvPr>
        </p:nvSpPr>
        <p:spPr/>
        <p:txBody>
          <a:bodyPr/>
          <a:lstStyle/>
          <a:p>
            <a:r>
              <a:rPr lang="en-US" dirty="0"/>
              <a:t>NOAA  RESEARCH PERSPECTIVES FOR AUTONOMOUS  OCEAN TECHNOLOGIES:  </a:t>
            </a:r>
            <a:r>
              <a:rPr lang="en-US" dirty="0" smtClean="0"/>
              <a:t>INMARTECH</a:t>
            </a:r>
            <a:endParaRPr lang="en-US" dirty="0"/>
          </a:p>
        </p:txBody>
      </p:sp>
      <p:sp>
        <p:nvSpPr>
          <p:cNvPr id="4" name="Slide Number Placeholder 3"/>
          <p:cNvSpPr>
            <a:spLocks noGrp="1"/>
          </p:cNvSpPr>
          <p:nvPr>
            <p:ph type="sldNum" sz="quarter" idx="12"/>
          </p:nvPr>
        </p:nvSpPr>
        <p:spPr/>
        <p:txBody>
          <a:bodyPr/>
          <a:lstStyle/>
          <a:p>
            <a:fld id="{973F239D-F10C-45A9-9F24-108798DD0A6D}" type="slidenum">
              <a:rPr lang="en-US" smtClean="0"/>
              <a:pPr/>
              <a:t>7</a:t>
            </a:fld>
            <a:endParaRPr lang="en-US"/>
          </a:p>
        </p:txBody>
      </p:sp>
      <p:pic>
        <p:nvPicPr>
          <p:cNvPr id="3074" name="Picture 2" descr="C:\Users\Mike.Walker\Desktop\ndbc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333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72107" y="6107668"/>
            <a:ext cx="3199787" cy="369332"/>
          </a:xfrm>
          <a:prstGeom prst="rect">
            <a:avLst/>
          </a:prstGeom>
          <a:noFill/>
        </p:spPr>
        <p:txBody>
          <a:bodyPr wrap="none" rtlCol="0">
            <a:spAutoFit/>
          </a:bodyPr>
          <a:lstStyle/>
          <a:p>
            <a:pPr algn="ctr"/>
            <a:r>
              <a:rPr lang="en-US" dirty="0" smtClean="0">
                <a:solidFill>
                  <a:schemeClr val="bg1"/>
                </a:solidFill>
                <a:latin typeface="Tw Cen MT Condensed" panose="020B0606020104020203" pitchFamily="34" charset="0"/>
              </a:rPr>
              <a:t>Courtesy: NOAA’s National Data Buoy Center</a:t>
            </a:r>
            <a:endParaRPr lang="en-US"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458814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Argo Floats</a:t>
            </a:r>
            <a:endParaRPr lang="en-US" dirty="0"/>
          </a:p>
        </p:txBody>
      </p:sp>
      <p:sp>
        <p:nvSpPr>
          <p:cNvPr id="5" name="Slide Number Placeholder 4"/>
          <p:cNvSpPr>
            <a:spLocks noGrp="1"/>
          </p:cNvSpPr>
          <p:nvPr>
            <p:ph type="sldNum" sz="quarter" idx="12"/>
          </p:nvPr>
        </p:nvSpPr>
        <p:spPr/>
        <p:txBody>
          <a:bodyPr/>
          <a:lstStyle/>
          <a:p>
            <a:fld id="{925AC015-E72E-42A5-BD24-D3CDE6D06D31}" type="slidenum">
              <a:rPr lang="en-US" smtClean="0"/>
              <a:pPr/>
              <a:t>8</a:t>
            </a:fld>
            <a:endParaRPr lang="en-US"/>
          </a:p>
        </p:txBody>
      </p:sp>
      <p:sp>
        <p:nvSpPr>
          <p:cNvPr id="9" name="Rectangle 8"/>
          <p:cNvSpPr/>
          <p:nvPr/>
        </p:nvSpPr>
        <p:spPr>
          <a:xfrm>
            <a:off x="0" y="1316167"/>
            <a:ext cx="9144000" cy="4322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p:cNvSpPr>
            <a:spLocks noGrp="1"/>
          </p:cNvSpPr>
          <p:nvPr>
            <p:ph type="ftr" sz="quarter" idx="11"/>
          </p:nvPr>
        </p:nvSpPr>
        <p:spPr/>
        <p:txBody>
          <a:bodyPr/>
          <a:lstStyle/>
          <a:p>
            <a:endParaRPr lang="en-US" dirty="0"/>
          </a:p>
          <a:p>
            <a:r>
              <a:rPr lang="en-US" dirty="0" smtClean="0"/>
              <a:t>NOAA </a:t>
            </a:r>
            <a:r>
              <a:rPr lang="en-US" dirty="0"/>
              <a:t>RESEARCH PERSPECTIVES FOR AUTONOMOUS  OCEAN TECHNOLOGIES:  INMARTECH</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6167"/>
            <a:ext cx="9144000" cy="4225666"/>
          </a:xfrm>
          <a:prstGeom prst="rect">
            <a:avLst/>
          </a:prstGeom>
        </p:spPr>
      </p:pic>
    </p:spTree>
    <p:extLst>
      <p:ext uri="{BB962C8B-B14F-4D97-AF65-F5344CB8AC3E}">
        <p14:creationId xmlns:p14="http://schemas.microsoft.com/office/powerpoint/2010/main" val="767635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76200" y="1337441"/>
            <a:ext cx="9372600" cy="4892566"/>
          </a:xfrm>
          <a:custGeom>
            <a:avLst/>
            <a:gdLst>
              <a:gd name="connsiteX0" fmla="*/ 0 w 9144000"/>
              <a:gd name="connsiteY0" fmla="*/ 0 h 3810000"/>
              <a:gd name="connsiteX1" fmla="*/ 9144000 w 9144000"/>
              <a:gd name="connsiteY1" fmla="*/ 0 h 3810000"/>
              <a:gd name="connsiteX2" fmla="*/ 9144000 w 9144000"/>
              <a:gd name="connsiteY2" fmla="*/ 3810000 h 3810000"/>
              <a:gd name="connsiteX3" fmla="*/ 0 w 9144000"/>
              <a:gd name="connsiteY3" fmla="*/ 3810000 h 3810000"/>
              <a:gd name="connsiteX4" fmla="*/ 0 w 9144000"/>
              <a:gd name="connsiteY4" fmla="*/ 0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3810000 h 3810000"/>
              <a:gd name="connsiteX4" fmla="*/ 0 w 9144000"/>
              <a:gd name="connsiteY4" fmla="*/ 1513489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513489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513489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513489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513489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513489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513489 h 3810000"/>
              <a:gd name="connsiteX0" fmla="*/ 0 w 9144000"/>
              <a:gd name="connsiteY0" fmla="*/ 1513489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513489 h 3810000"/>
              <a:gd name="connsiteX0" fmla="*/ 0 w 9144000"/>
              <a:gd name="connsiteY0" fmla="*/ 1618592 h 3810000"/>
              <a:gd name="connsiteX1" fmla="*/ 9144000 w 9144000"/>
              <a:gd name="connsiteY1" fmla="*/ 0 h 3810000"/>
              <a:gd name="connsiteX2" fmla="*/ 9144000 w 9144000"/>
              <a:gd name="connsiteY2" fmla="*/ 3810000 h 3810000"/>
              <a:gd name="connsiteX3" fmla="*/ 0 w 9144000"/>
              <a:gd name="connsiteY3" fmla="*/ 2716924 h 3810000"/>
              <a:gd name="connsiteX4" fmla="*/ 0 w 9144000"/>
              <a:gd name="connsiteY4" fmla="*/ 1618592 h 3810000"/>
              <a:gd name="connsiteX0" fmla="*/ 0 w 9144000"/>
              <a:gd name="connsiteY0" fmla="*/ 1618592 h 4629807"/>
              <a:gd name="connsiteX1" fmla="*/ 9144000 w 9144000"/>
              <a:gd name="connsiteY1" fmla="*/ 0 h 4629807"/>
              <a:gd name="connsiteX2" fmla="*/ 9144000 w 9144000"/>
              <a:gd name="connsiteY2" fmla="*/ 4629807 h 4629807"/>
              <a:gd name="connsiteX3" fmla="*/ 0 w 9144000"/>
              <a:gd name="connsiteY3" fmla="*/ 2716924 h 4629807"/>
              <a:gd name="connsiteX4" fmla="*/ 0 w 9144000"/>
              <a:gd name="connsiteY4" fmla="*/ 1618592 h 4629807"/>
              <a:gd name="connsiteX0" fmla="*/ 0 w 9154510"/>
              <a:gd name="connsiteY0" fmla="*/ 1881351 h 4892566"/>
              <a:gd name="connsiteX1" fmla="*/ 9154510 w 9154510"/>
              <a:gd name="connsiteY1" fmla="*/ 0 h 4892566"/>
              <a:gd name="connsiteX2" fmla="*/ 9144000 w 9154510"/>
              <a:gd name="connsiteY2" fmla="*/ 4892566 h 4892566"/>
              <a:gd name="connsiteX3" fmla="*/ 0 w 9154510"/>
              <a:gd name="connsiteY3" fmla="*/ 2979683 h 4892566"/>
              <a:gd name="connsiteX4" fmla="*/ 0 w 9154510"/>
              <a:gd name="connsiteY4" fmla="*/ 1881351 h 489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510" h="4892566">
                <a:moveTo>
                  <a:pt x="0" y="1881351"/>
                </a:moveTo>
                <a:cubicBezTo>
                  <a:pt x="4593021" y="2207172"/>
                  <a:pt x="6106510" y="504496"/>
                  <a:pt x="9154510" y="0"/>
                </a:cubicBezTo>
                <a:cubicBezTo>
                  <a:pt x="9151007" y="1630855"/>
                  <a:pt x="9147503" y="3261711"/>
                  <a:pt x="9144000" y="4892566"/>
                </a:cubicBezTo>
                <a:cubicBezTo>
                  <a:pt x="6096000" y="4528207"/>
                  <a:pt x="4571999" y="2755462"/>
                  <a:pt x="0" y="2979683"/>
                </a:cubicBezTo>
                <a:lnTo>
                  <a:pt x="0" y="1881351"/>
                </a:lnTo>
                <a:close/>
              </a:path>
            </a:pathLst>
          </a:cu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8610600" y="3562290"/>
            <a:ext cx="296876" cy="400110"/>
          </a:xfrm>
          <a:prstGeom prst="rect">
            <a:avLst/>
          </a:prstGeom>
          <a:noFill/>
        </p:spPr>
        <p:txBody>
          <a:bodyPr wrap="none" rtlCol="0">
            <a:spAutoFit/>
          </a:bodyPr>
          <a:lstStyle/>
          <a:p>
            <a:r>
              <a:rPr lang="en-US" sz="2000" b="1" dirty="0">
                <a:solidFill>
                  <a:srgbClr val="9BBB59">
                    <a:lumMod val="75000"/>
                  </a:srgbClr>
                </a:solidFill>
                <a:latin typeface="Tw Cen MT Condensed" pitchFamily="34" charset="0"/>
              </a:rPr>
              <a:t>$</a:t>
            </a:r>
          </a:p>
        </p:txBody>
      </p:sp>
      <p:sp>
        <p:nvSpPr>
          <p:cNvPr id="8" name="TextBox 7"/>
          <p:cNvSpPr txBox="1"/>
          <p:nvPr/>
        </p:nvSpPr>
        <p:spPr>
          <a:xfrm>
            <a:off x="-76200" y="1512346"/>
            <a:ext cx="1797287" cy="4508927"/>
          </a:xfrm>
          <a:prstGeom prst="rect">
            <a:avLst/>
          </a:prstGeom>
          <a:noFill/>
        </p:spPr>
        <p:txBody>
          <a:bodyPr wrap="none" rtlCol="0">
            <a:spAutoFit/>
          </a:bodyPr>
          <a:lstStyle/>
          <a:p>
            <a:r>
              <a:rPr lang="en-US" sz="28700" b="1" dirty="0">
                <a:solidFill>
                  <a:srgbClr val="9BBB59">
                    <a:lumMod val="20000"/>
                    <a:lumOff val="80000"/>
                  </a:srgbClr>
                </a:solidFill>
                <a:latin typeface="Tw Cen MT Condensed" pitchFamily="34" charset="0"/>
              </a:rPr>
              <a:t>$</a:t>
            </a:r>
          </a:p>
        </p:txBody>
      </p:sp>
      <p:pic>
        <p:nvPicPr>
          <p:cNvPr id="1027" name="Picture 3" descr="P:\Communications Share\Presentations\Presentations2013\AUVSI_McLean\assets\Argo flo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977" y="914400"/>
            <a:ext cx="1019999" cy="4137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4294967295"/>
          </p:nvPr>
        </p:nvSpPr>
        <p:spPr>
          <a:xfrm>
            <a:off x="2234304" y="381000"/>
            <a:ext cx="6743156" cy="2286000"/>
          </a:xfrm>
        </p:spPr>
        <p:txBody>
          <a:bodyPr>
            <a:normAutofit/>
          </a:bodyPr>
          <a:lstStyle/>
          <a:p>
            <a:pPr algn="r"/>
            <a:r>
              <a:rPr lang="en-US" sz="4400" dirty="0" smtClean="0"/>
              <a:t>AUTONOMOUS</a:t>
            </a:r>
            <a:r>
              <a:rPr lang="en-US" sz="4400" dirty="0"/>
              <a:t> </a:t>
            </a:r>
            <a:r>
              <a:rPr lang="en-US" sz="4400" dirty="0" smtClean="0"/>
              <a:t>PLATFORMS</a:t>
            </a:r>
            <a:br>
              <a:rPr lang="en-US" sz="4400" dirty="0" smtClean="0"/>
            </a:br>
            <a:r>
              <a:rPr lang="en-US" sz="4400" dirty="0" smtClean="0"/>
              <a:t>=</a:t>
            </a:r>
            <a:r>
              <a:rPr lang="en-US" sz="4400" dirty="0"/>
              <a:t> </a:t>
            </a:r>
            <a:r>
              <a:rPr lang="en-US" sz="4400" b="1" dirty="0" smtClean="0"/>
              <a:t>FORCE MULTIPLIER</a:t>
            </a:r>
            <a:endParaRPr lang="en-US" sz="4400" b="1" dirty="0"/>
          </a:p>
        </p:txBody>
      </p:sp>
      <p:pic>
        <p:nvPicPr>
          <p:cNvPr id="1029" name="Picture 5" descr="P:\Communications Share\Presentations\Presentations2013\AUVSI_McLean\assets\ct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612" y="1905000"/>
            <a:ext cx="2645175" cy="40384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75873" y="6022169"/>
            <a:ext cx="716863" cy="461665"/>
          </a:xfrm>
          <a:prstGeom prst="rect">
            <a:avLst/>
          </a:prstGeom>
          <a:noFill/>
        </p:spPr>
        <p:txBody>
          <a:bodyPr wrap="none" rtlCol="0">
            <a:spAutoFit/>
          </a:bodyPr>
          <a:lstStyle/>
          <a:p>
            <a:r>
              <a:rPr lang="en-US" sz="2400" dirty="0">
                <a:solidFill>
                  <a:prstClr val="white"/>
                </a:solidFill>
                <a:latin typeface="Tw Cen MT Condensed Extra Bold" pitchFamily="34" charset="0"/>
              </a:rPr>
              <a:t>CTD*</a:t>
            </a:r>
          </a:p>
        </p:txBody>
      </p:sp>
      <p:sp>
        <p:nvSpPr>
          <p:cNvPr id="12" name="TextBox 11"/>
          <p:cNvSpPr txBox="1"/>
          <p:nvPr/>
        </p:nvSpPr>
        <p:spPr>
          <a:xfrm>
            <a:off x="3863364" y="2189692"/>
            <a:ext cx="989373" cy="369332"/>
          </a:xfrm>
          <a:prstGeom prst="rect">
            <a:avLst/>
          </a:prstGeom>
          <a:noFill/>
        </p:spPr>
        <p:txBody>
          <a:bodyPr wrap="none" rtlCol="0">
            <a:spAutoFit/>
          </a:bodyPr>
          <a:lstStyle/>
          <a:p>
            <a:r>
              <a:rPr lang="en-US" dirty="0">
                <a:solidFill>
                  <a:prstClr val="white"/>
                </a:solidFill>
                <a:latin typeface="Tw Cen MT Condensed Extra Bold" pitchFamily="34" charset="0"/>
              </a:rPr>
              <a:t>*requires</a:t>
            </a:r>
          </a:p>
        </p:txBody>
      </p:sp>
      <p:sp>
        <p:nvSpPr>
          <p:cNvPr id="13" name="TextBox 12"/>
          <p:cNvSpPr txBox="1"/>
          <p:nvPr/>
        </p:nvSpPr>
        <p:spPr>
          <a:xfrm>
            <a:off x="7661019" y="5039445"/>
            <a:ext cx="849913" cy="461665"/>
          </a:xfrm>
          <a:prstGeom prst="rect">
            <a:avLst/>
          </a:prstGeom>
          <a:noFill/>
        </p:spPr>
        <p:txBody>
          <a:bodyPr wrap="none" rtlCol="0">
            <a:spAutoFit/>
          </a:bodyPr>
          <a:lstStyle/>
          <a:p>
            <a:r>
              <a:rPr lang="en-US" sz="2400" dirty="0">
                <a:solidFill>
                  <a:prstClr val="white"/>
                </a:solidFill>
                <a:latin typeface="Tw Cen MT Condensed Extra Bold" pitchFamily="34" charset="0"/>
              </a:rPr>
              <a:t>ARGO</a:t>
            </a:r>
          </a:p>
        </p:txBody>
      </p:sp>
      <p:sp>
        <p:nvSpPr>
          <p:cNvPr id="14" name="TextBox 13"/>
          <p:cNvSpPr txBox="1"/>
          <p:nvPr/>
        </p:nvSpPr>
        <p:spPr>
          <a:xfrm>
            <a:off x="-87719" y="1513242"/>
            <a:ext cx="1797287" cy="4508927"/>
          </a:xfrm>
          <a:prstGeom prst="rect">
            <a:avLst/>
          </a:prstGeom>
          <a:noFill/>
        </p:spPr>
        <p:txBody>
          <a:bodyPr wrap="none" rtlCol="0">
            <a:spAutoFit/>
          </a:bodyPr>
          <a:lstStyle/>
          <a:p>
            <a:r>
              <a:rPr lang="en-US" sz="28700" b="1" dirty="0">
                <a:solidFill>
                  <a:srgbClr val="9BBB59">
                    <a:lumMod val="20000"/>
                    <a:lumOff val="80000"/>
                    <a:alpha val="28000"/>
                  </a:srgbClr>
                </a:solidFill>
                <a:latin typeface="Tw Cen MT Condensed" pitchFamily="34" charset="0"/>
              </a:rPr>
              <a:t>$</a:t>
            </a:r>
          </a:p>
        </p:txBody>
      </p:sp>
      <p:sp>
        <p:nvSpPr>
          <p:cNvPr id="7" name="Slide Number Placeholder 6"/>
          <p:cNvSpPr>
            <a:spLocks noGrp="1"/>
          </p:cNvSpPr>
          <p:nvPr>
            <p:ph type="sldNum" sz="quarter" idx="12"/>
          </p:nvPr>
        </p:nvSpPr>
        <p:spPr/>
        <p:txBody>
          <a:bodyPr/>
          <a:lstStyle/>
          <a:p>
            <a:fld id="{0308EA04-D206-4D61-92B4-7566AC67EFD8}" type="slidenum">
              <a:rPr lang="en-US" smtClean="0">
                <a:solidFill>
                  <a:prstClr val="black">
                    <a:tint val="75000"/>
                  </a:prstClr>
                </a:solidFill>
              </a:rPr>
              <a:pPr/>
              <a:t>9</a:t>
            </a:fld>
            <a:endParaRPr lang="en-US">
              <a:solidFill>
                <a:prstClr val="black">
                  <a:tint val="75000"/>
                </a:prstClr>
              </a:solidFill>
            </a:endParaRPr>
          </a:p>
        </p:txBody>
      </p:sp>
      <p:sp>
        <p:nvSpPr>
          <p:cNvPr id="15" name="Footer Placeholder 10"/>
          <p:cNvSpPr txBox="1">
            <a:spLocks/>
          </p:cNvSpPr>
          <p:nvPr/>
        </p:nvSpPr>
        <p:spPr>
          <a:xfrm>
            <a:off x="132579" y="6505969"/>
            <a:ext cx="6400800" cy="365125"/>
          </a:xfrm>
          <a:prstGeom prst="rect">
            <a:avLst/>
          </a:prstGeom>
        </p:spPr>
        <p:txBody>
          <a:bodyPr vert="horz" lIns="91440" tIns="45720" rIns="91440" bIns="45720" rtlCol="0" anchor="ctr"/>
          <a:lstStyle>
            <a:defPPr>
              <a:defRPr lang="en-US"/>
            </a:defPPr>
            <a:lvl1pPr marL="280988" indent="0" algn="l" defTabSz="457200" rtl="0" fontAlgn="base">
              <a:spcBef>
                <a:spcPct val="0"/>
              </a:spcBef>
              <a:spcAft>
                <a:spcPct val="0"/>
              </a:spcAft>
              <a:defRPr sz="1100" kern="1200">
                <a:solidFill>
                  <a:schemeClr val="bg1">
                    <a:lumMod val="65000"/>
                  </a:schemeClr>
                </a:solidFill>
                <a:latin typeface="Arial Narrow"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r>
              <a:rPr lang="en-US" dirty="0" smtClean="0"/>
              <a:t>NOAA </a:t>
            </a:r>
            <a:r>
              <a:rPr lang="en-US" dirty="0"/>
              <a:t>RESEARCH PERSPECTIVES FOR AUTONOMOUS  OCEAN TECHNOLOGIES:  </a:t>
            </a:r>
            <a:r>
              <a:rPr lang="en-US" dirty="0" smtClean="0"/>
              <a:t>INMARTECH</a:t>
            </a:r>
            <a:endParaRPr 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9350" y="2559024"/>
            <a:ext cx="20574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19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mclean_AUVSI_2013_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rganizatio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CC9900"/>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mclean_AUVSI_2013_Final</Template>
  <TotalTime>4683</TotalTime>
  <Words>1518</Words>
  <Application>Microsoft Office PowerPoint</Application>
  <PresentationFormat>On-screen Show (4:3)</PresentationFormat>
  <Paragraphs>253</Paragraphs>
  <Slides>19</Slides>
  <Notes>14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mclean_AUVSI_2013_Final</vt:lpstr>
      <vt:lpstr>NOAA RESEARCH PERSPECTIVES: AUTONOMOUS TECHNOLOGIES FOR OCEAN OBSERVATIONS</vt:lpstr>
      <vt:lpstr>PowerPoint Presentation</vt:lpstr>
      <vt:lpstr>PowerPoint Presentation</vt:lpstr>
      <vt:lpstr>Environmental Intelligence</vt:lpstr>
      <vt:lpstr>Diverse maritime observing presence </vt:lpstr>
      <vt:lpstr>NOAA Research: Ocean Observing Mission Areas</vt:lpstr>
      <vt:lpstr>Buoys</vt:lpstr>
      <vt:lpstr>Argo Floats</vt:lpstr>
      <vt:lpstr>PowerPoint Presentation</vt:lpstr>
      <vt:lpstr>Buoyancy Gliders</vt:lpstr>
      <vt:lpstr>Ocean Acidification</vt:lpstr>
      <vt:lpstr>Benthic Ecosystem Assessment</vt:lpstr>
      <vt:lpstr>Catalina Rock Fish Assessment</vt:lpstr>
      <vt:lpstr>Samples of Collected Assessment Data  </vt:lpstr>
      <vt:lpstr>Arctic Observations:  New tools needed</vt:lpstr>
      <vt:lpstr>Autonomous Technology Challenges</vt:lpstr>
      <vt:lpstr>Opportunities</vt:lpstr>
      <vt:lpstr>Vision:  Integrated Observing</vt:lpstr>
      <vt:lpstr>Questions?</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McDonough</dc:creator>
  <cp:lastModifiedBy>Chris Beaverson</cp:lastModifiedBy>
  <cp:revision>165</cp:revision>
  <cp:lastPrinted>2014-05-12T12:29:07Z</cp:lastPrinted>
  <dcterms:created xsi:type="dcterms:W3CDTF">2011-08-12T17:49:48Z</dcterms:created>
  <dcterms:modified xsi:type="dcterms:W3CDTF">2014-11-21T15:00:31Z</dcterms:modified>
</cp:coreProperties>
</file>