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vml" ContentType="application/vnd.openxmlformats-officedocument.vmlDrawing"/>
  <Default Extension="docx" ContentType="application/vnd.openxmlformats-officedocument.wordprocessingml.document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embeddings/oleObject1.bin" ContentType="application/vnd.openxmlformats-officedocument.oleObject"/>
  <Override PartName="/ppt/embeddings/oleObject2.bin" ContentType="application/vnd.openxmlformats-officedocument.oleObject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60" r:id="rId1"/>
  </p:sldMasterIdLst>
  <p:notesMasterIdLst>
    <p:notesMasterId r:id="rId22"/>
  </p:notesMasterIdLst>
  <p:handoutMasterIdLst>
    <p:handoutMasterId r:id="rId23"/>
  </p:handoutMasterIdLst>
  <p:sldIdLst>
    <p:sldId id="357" r:id="rId2"/>
    <p:sldId id="358" r:id="rId3"/>
    <p:sldId id="356" r:id="rId4"/>
    <p:sldId id="362" r:id="rId5"/>
    <p:sldId id="370" r:id="rId6"/>
    <p:sldId id="363" r:id="rId7"/>
    <p:sldId id="369" r:id="rId8"/>
    <p:sldId id="361" r:id="rId9"/>
    <p:sldId id="368" r:id="rId10"/>
    <p:sldId id="323" r:id="rId11"/>
    <p:sldId id="355" r:id="rId12"/>
    <p:sldId id="319" r:id="rId13"/>
    <p:sldId id="318" r:id="rId14"/>
    <p:sldId id="365" r:id="rId15"/>
    <p:sldId id="364" r:id="rId16"/>
    <p:sldId id="360" r:id="rId17"/>
    <p:sldId id="367" r:id="rId18"/>
    <p:sldId id="359" r:id="rId19"/>
    <p:sldId id="366" r:id="rId20"/>
    <p:sldId id="371" r:id="rId21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429" autoAdjust="0"/>
    <p:restoredTop sz="99271" autoAdjust="0"/>
  </p:normalViewPr>
  <p:slideViewPr>
    <p:cSldViewPr snapToGrid="0" snapToObjects="1">
      <p:cViewPr>
        <p:scale>
          <a:sx n="150" d="100"/>
          <a:sy n="150" d="100"/>
        </p:scale>
        <p:origin x="-80" y="266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notesMaster" Target="notesMasters/notesMaster1.xml"/><Relationship Id="rId23" Type="http://schemas.openxmlformats.org/officeDocument/2006/relationships/handoutMaster" Target="handoutMasters/handoutMaster1.xml"/><Relationship Id="rId24" Type="http://schemas.openxmlformats.org/officeDocument/2006/relationships/printerSettings" Target="printerSettings/printerSettings1.bin"/><Relationship Id="rId25" Type="http://schemas.openxmlformats.org/officeDocument/2006/relationships/presProps" Target="presProps.xml"/><Relationship Id="rId26" Type="http://schemas.openxmlformats.org/officeDocument/2006/relationships/viewProps" Target="viewProps.xml"/><Relationship Id="rId27" Type="http://schemas.openxmlformats.org/officeDocument/2006/relationships/theme" Target="theme/theme1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6.emf"/><Relationship Id="rId2" Type="http://schemas.openxmlformats.org/officeDocument/2006/relationships/image" Target="../media/image17.png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6480DC2-B597-437C-B9F7-8B5689F176DB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4A46374-7304-45B8-B36A-C87ADBA9F4C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1221533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15DC50-07F6-194A-ADB3-DEEEA85ADD16}" type="datetimeFigureOut">
              <a:rPr lang="en-US" smtClean="0"/>
              <a:t>12/13/14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40D52C-62DE-A247-951E-CD9CB36EC16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42361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4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1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6.xml"/></Relationships>
</file>

<file path=ppt/notesSlides/_rels/notesSlide1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7.xml"/></Relationships>
</file>

<file path=ppt/notesSlides/_rels/notesSlide1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1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1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0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2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12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13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15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16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19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20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3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4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5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6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7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8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10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pitchFamily="34" charset="0"/>
                <a:ea typeface="ＭＳ Ｐゴシック" charset="-128"/>
              </a:defRPr>
            </a:lvl9pPr>
          </a:lstStyle>
          <a:p>
            <a:pPr eaLnBrk="1" hangingPunct="1"/>
            <a:fld id="{94848EEF-5C67-47BA-87E3-25DBB3D88DB9}" type="slidenum">
              <a:rPr lang="en-US" sz="1200">
                <a:latin typeface="Calibri" pitchFamily="34" charset="0"/>
              </a:rPr>
              <a:pPr eaLnBrk="1" hangingPunct="1"/>
              <a:t>11</a:t>
            </a:fld>
            <a:endParaRPr lang="en-US" sz="1200">
              <a:latin typeface="Calibri" pitchFamily="34" charset="0"/>
            </a:endParaRPr>
          </a:p>
        </p:txBody>
      </p:sp>
      <p:sp>
        <p:nvSpPr>
          <p:cNvPr id="74754" name="Rectangle 2"/>
          <p:cNvSpPr>
            <a:spLocks noGrp="1" noRot="1" noChangeAspect="1" noChangeArrowheads="1"/>
          </p:cNvSpPr>
          <p:nvPr>
            <p:ph type="sldImg"/>
          </p:nvPr>
        </p:nvSpPr>
        <p:spPr bwMode="auto"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4400" y="4343400"/>
            <a:ext cx="5029200" cy="4114800"/>
          </a:xfr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1.jpeg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png"/><Relationship Id="rId3" Type="http://schemas.openxmlformats.org/officeDocument/2006/relationships/image" Target="../media/image3.emf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47" y="97808"/>
            <a:ext cx="5880519" cy="609600"/>
          </a:xfrm>
          <a:prstGeom prst="rect">
            <a:avLst/>
          </a:prstGeom>
        </p:spPr>
        <p:txBody>
          <a:bodyPr>
            <a:noAutofit/>
          </a:bodyPr>
          <a:lstStyle>
            <a:lvl1pPr algn="l">
              <a:defRPr sz="3400">
                <a:latin typeface="+mj-lt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40475" y="1371600"/>
            <a:ext cx="8610600" cy="4800600"/>
          </a:xfrm>
          <a:prstGeom prst="rect">
            <a:avLst/>
          </a:prstGeom>
        </p:spPr>
        <p:txBody>
          <a:bodyPr/>
          <a:lstStyle>
            <a:lvl1pPr marL="342900" indent="-342900">
              <a:buFont typeface="Wingdings" pitchFamily="2" charset="2"/>
              <a:buChar char="§"/>
              <a:defRPr sz="3200">
                <a:latin typeface="+mj-lt"/>
              </a:defRPr>
            </a:lvl1pPr>
            <a:lvl2pPr marL="742950" indent="-285750">
              <a:buFont typeface="Arial" pitchFamily="34" charset="0"/>
              <a:buChar char="•"/>
              <a:defRPr sz="3000">
                <a:latin typeface="+mj-lt"/>
              </a:defRPr>
            </a:lvl2pPr>
            <a:lvl3pPr marL="1143000" indent="-228600">
              <a:buFont typeface="Courier New" pitchFamily="49" charset="0"/>
              <a:buChar char="o"/>
              <a:defRPr sz="2800">
                <a:latin typeface="+mj-lt"/>
              </a:defRPr>
            </a:lvl3pPr>
            <a:lvl4pPr>
              <a:defRPr sz="2800">
                <a:latin typeface="+mj-lt"/>
              </a:defRPr>
            </a:lvl4pPr>
            <a:lvl5pPr marL="2057400" indent="-228600">
              <a:buFont typeface="Arial" pitchFamily="34" charset="0"/>
              <a:buChar char="−"/>
              <a:defRPr sz="2800">
                <a:latin typeface="+mj-lt"/>
              </a:defRPr>
            </a:lvl5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grpSp>
        <p:nvGrpSpPr>
          <p:cNvPr id="10" name="Group 9"/>
          <p:cNvGrpSpPr/>
          <p:nvPr userDrawn="1"/>
        </p:nvGrpSpPr>
        <p:grpSpPr>
          <a:xfrm>
            <a:off x="-9525" y="823730"/>
            <a:ext cx="9153525" cy="104607"/>
            <a:chOff x="-9525" y="700898"/>
            <a:chExt cx="9153525" cy="104607"/>
          </a:xfrm>
        </p:grpSpPr>
        <p:cxnSp>
          <p:nvCxnSpPr>
            <p:cNvPr id="11" name="Straight Connector 10"/>
            <p:cNvCxnSpPr/>
            <p:nvPr userDrawn="1"/>
          </p:nvCxnSpPr>
          <p:spPr>
            <a:xfrm>
              <a:off x="-9525" y="805505"/>
              <a:ext cx="9153525" cy="0"/>
            </a:xfrm>
            <a:prstGeom prst="line">
              <a:avLst/>
            </a:prstGeom>
            <a:ln w="76200" cmpd="sng">
              <a:solidFill>
                <a:schemeClr val="accent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2" name="Straight Connector 11"/>
            <p:cNvCxnSpPr/>
            <p:nvPr userDrawn="1"/>
          </p:nvCxnSpPr>
          <p:spPr>
            <a:xfrm>
              <a:off x="-9525" y="700898"/>
              <a:ext cx="9153525" cy="0"/>
            </a:xfrm>
            <a:prstGeom prst="line">
              <a:avLst/>
            </a:prstGeom>
            <a:ln w="127000" cmpd="sng">
              <a:solidFill>
                <a:srgbClr val="004E90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3" name="Date Placeholder 3"/>
          <p:cNvSpPr txBox="1">
            <a:spLocks/>
          </p:cNvSpPr>
          <p:nvPr userDrawn="1"/>
        </p:nvSpPr>
        <p:spPr>
          <a:xfrm>
            <a:off x="7565777" y="6356351"/>
            <a:ext cx="1121023" cy="239840"/>
          </a:xfrm>
          <a:prstGeom prst="rect">
            <a:avLst/>
          </a:prstGeom>
        </p:spPr>
        <p:txBody>
          <a:bodyPr/>
          <a:lstStyle>
            <a:defPPr>
              <a:defRPr lang="en-US"/>
            </a:defPPr>
            <a:lvl1pPr marL="0" algn="l" defTabSz="457200" rtl="0" eaLnBrk="1" latinLnBrk="0" hangingPunct="1">
              <a:defRPr sz="1400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algn="l" defTabSz="457200" rtl="0" eaLnBrk="1" latinLnBrk="0" hangingPunct="1"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/>
            <a:fld id="{DB115425-345E-E84B-9460-EE6BDEE193BF}" type="slidenum">
              <a:rPr lang="en-US" smtClean="0">
                <a:solidFill>
                  <a:srgbClr val="3C3C3C">
                    <a:lumMod val="75000"/>
                    <a:lumOff val="25000"/>
                  </a:srgbClr>
                </a:solidFill>
              </a:rPr>
              <a:pPr algn="r"/>
              <a:t>‹#›</a:t>
            </a:fld>
            <a:endParaRPr lang="en-US" dirty="0">
              <a:solidFill>
                <a:srgbClr val="3C3C3C">
                  <a:lumMod val="75000"/>
                  <a:lumOff val="25000"/>
                </a:srgbClr>
              </a:solidFill>
            </a:endParaRPr>
          </a:p>
        </p:txBody>
      </p:sp>
      <p:pic>
        <p:nvPicPr>
          <p:cNvPr id="14" name="Picture 13" descr="new-LDEO-logo_art_vf.jpg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68496" y="134515"/>
            <a:ext cx="2770812" cy="3837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33688504"/>
      </p:ext>
    </p:extLst>
  </p:cSld>
  <p:clrMapOvr>
    <a:masterClrMapping/>
  </p:clrMapOvr>
  <p:hf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3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0"/>
            <a:ext cx="9144000" cy="622684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-77014" y="6057901"/>
            <a:ext cx="9245204" cy="825842"/>
          </a:xfrm>
          <a:prstGeom prst="rect">
            <a:avLst/>
          </a:prstGeom>
          <a:solidFill>
            <a:srgbClr val="234989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l"/>
            <a:r>
              <a:rPr lang="en-US" dirty="0" smtClean="0">
                <a:solidFill>
                  <a:prstClr val="white"/>
                </a:solidFill>
                <a:latin typeface="Times New Roman"/>
                <a:cs typeface="Times New Roman"/>
              </a:rPr>
              <a:t>MLSOC New User Workshop </a:t>
            </a:r>
            <a:r>
              <a:rPr lang="en-US" baseline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– December 13, </a:t>
            </a:r>
            <a:r>
              <a:rPr lang="en-US" baseline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2014</a:t>
            </a:r>
          </a:p>
          <a:p>
            <a:pPr algn="l"/>
            <a:r>
              <a:rPr lang="en-US" baseline="0" dirty="0" smtClean="0">
                <a:solidFill>
                  <a:prstClr val="white"/>
                </a:solidFill>
                <a:latin typeface="Times New Roman"/>
                <a:cs typeface="Times New Roman"/>
              </a:rPr>
              <a:t>L-DEO Office of Marine Operations</a:t>
            </a:r>
            <a:endParaRPr lang="en-US" dirty="0">
              <a:solidFill>
                <a:prstClr val="white"/>
              </a:solidFill>
              <a:latin typeface="Times New Roman"/>
              <a:cs typeface="Times New Roman"/>
            </a:endParaRPr>
          </a:p>
        </p:txBody>
      </p:sp>
      <p:sp>
        <p:nvSpPr>
          <p:cNvPr id="6" name="TextBox 5"/>
          <p:cNvSpPr txBox="1"/>
          <p:nvPr userDrawn="1"/>
        </p:nvSpPr>
        <p:spPr>
          <a:xfrm>
            <a:off x="5181682" y="20821"/>
            <a:ext cx="39623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r>
              <a:rPr lang="en-US" sz="2400" dirty="0" smtClean="0">
                <a:solidFill>
                  <a:srgbClr val="1F497D"/>
                </a:solidFill>
                <a:cs typeface="Calibri"/>
              </a:rPr>
              <a:t>R/V</a:t>
            </a:r>
            <a:r>
              <a:rPr lang="en-US" sz="2400" baseline="0" dirty="0" smtClean="0">
                <a:solidFill>
                  <a:srgbClr val="1F497D"/>
                </a:solidFill>
                <a:cs typeface="Calibri"/>
              </a:rPr>
              <a:t> </a:t>
            </a:r>
            <a:r>
              <a:rPr lang="en-US" sz="2400" i="1" baseline="0" dirty="0" smtClean="0">
                <a:solidFill>
                  <a:srgbClr val="1F497D"/>
                </a:solidFill>
                <a:cs typeface="Calibri"/>
              </a:rPr>
              <a:t>Marcus G. Langseth </a:t>
            </a:r>
            <a:endParaRPr lang="en-US" sz="2400" i="1" dirty="0" smtClean="0">
              <a:solidFill>
                <a:srgbClr val="1F497D"/>
              </a:solidFill>
              <a:cs typeface="Calibri"/>
            </a:endParaRPr>
          </a:p>
        </p:txBody>
      </p:sp>
      <p:pic>
        <p:nvPicPr>
          <p:cNvPr id="2" name="Picture 1"/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933751" y="6284440"/>
            <a:ext cx="2962599" cy="3664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1956521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896245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4" Type="http://schemas.openxmlformats.org/officeDocument/2006/relationships/oleObject" Target="../embeddings/oleObject1.bin"/><Relationship Id="rId5" Type="http://schemas.openxmlformats.org/officeDocument/2006/relationships/package" Target="../embeddings/Microsoft_Word_Document1.docx"/><Relationship Id="rId6" Type="http://schemas.openxmlformats.org/officeDocument/2006/relationships/image" Target="../media/image16.emf"/><Relationship Id="rId7" Type="http://schemas.openxmlformats.org/officeDocument/2006/relationships/oleObject" Target="../embeddings/oleObject2.bin"/><Relationship Id="rId8" Type="http://schemas.openxmlformats.org/officeDocument/2006/relationships/package" Target="../embeddings/Microsoft_Word_Document2.docx"/><Relationship Id="rId9" Type="http://schemas.openxmlformats.org/officeDocument/2006/relationships/image" Target="../media/image17.png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18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1.xml"/><Relationship Id="rId3" Type="http://schemas.openxmlformats.org/officeDocument/2006/relationships/image" Target="../media/image1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4" Type="http://schemas.openxmlformats.org/officeDocument/2006/relationships/image" Target="../media/image24.emf"/><Relationship Id="rId5" Type="http://schemas.openxmlformats.org/officeDocument/2006/relationships/image" Target="../media/image25.emf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4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5.xml"/><Relationship Id="rId3" Type="http://schemas.openxmlformats.org/officeDocument/2006/relationships/image" Target="../media/image2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6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31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8.xml"/><Relationship Id="rId3" Type="http://schemas.openxmlformats.org/officeDocument/2006/relationships/image" Target="../media/image32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5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6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4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jpeg"/><Relationship Id="rId6" Type="http://schemas.openxmlformats.org/officeDocument/2006/relationships/image" Target="../media/image12.jp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5883063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Environmental Compliance </a:t>
            </a:r>
            <a:endParaRPr lang="en-US" dirty="0"/>
          </a:p>
        </p:txBody>
      </p:sp>
      <p:pic>
        <p:nvPicPr>
          <p:cNvPr id="5" name="Picture 4" descr="nsf-usgs-final-eis-oeis_3june2011 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996816"/>
            <a:ext cx="4439245" cy="5744904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4463044" y="996816"/>
            <a:ext cx="4478867" cy="28007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chemeClr val="tx2"/>
                </a:solidFill>
                <a:latin typeface="Calibri"/>
                <a:cs typeface="Calibri"/>
              </a:rPr>
              <a:t>Environmental Permitting 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Every cruise funded by US agency requires</a:t>
            </a:r>
          </a:p>
          <a:p>
            <a:r>
              <a:rPr lang="en-US" sz="1600" dirty="0">
                <a:solidFill>
                  <a:schemeClr val="tx2"/>
                </a:solidFill>
                <a:latin typeface="Calibri"/>
                <a:cs typeface="Calibri"/>
              </a:rPr>
              <a:t>a</a:t>
            </a: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n Environmental Assessment (EA) under the National Environmental  Protection Act (NEPA)</a:t>
            </a:r>
          </a:p>
          <a:p>
            <a:endParaRPr lang="en-US" sz="1600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Based on analysis of that EA,  NOAA Fisheries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Issues  an Incidental Harassment Authorization (Marine Mammal Protection Act)  and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A Biological Opinion  (Endangered Species Act)</a:t>
            </a:r>
          </a:p>
          <a:p>
            <a:endParaRPr lang="en-US" sz="2400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10" name="Picture 9" descr="SEL_contours_2string_6m_RC0.96_Xline_run1.jpg"/>
          <p:cNvPicPr/>
          <p:nvPr/>
        </p:nvPicPr>
        <p:blipFill>
          <a:blip r:embed="rId4"/>
          <a:stretch>
            <a:fillRect/>
          </a:stretch>
        </p:blipFill>
        <p:spPr>
          <a:xfrm>
            <a:off x="4749800" y="3715416"/>
            <a:ext cx="3945890" cy="302630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067697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7162020" cy="609600"/>
          </a:xfrm>
        </p:spPr>
        <p:txBody>
          <a:bodyPr/>
          <a:lstStyle/>
          <a:p>
            <a:r>
              <a:rPr lang="en-US" sz="3200" i="1" dirty="0" smtClean="0"/>
              <a:t>Technical Services Support </a:t>
            </a:r>
            <a:endParaRPr lang="en-US" sz="3200" dirty="0"/>
          </a:p>
        </p:txBody>
      </p:sp>
      <p:graphicFrame>
        <p:nvGraphicFramePr>
          <p:cNvPr id="2" name="Object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77815806"/>
              </p:ext>
            </p:extLst>
          </p:nvPr>
        </p:nvGraphicFramePr>
        <p:xfrm>
          <a:off x="110847" y="1219202"/>
          <a:ext cx="4175125" cy="501173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4" name="Document" r:id="rId5" imgW="6464300" imgH="7759700" progId="Word.Document.12">
                  <p:embed/>
                </p:oleObj>
              </mc:Choice>
              <mc:Fallback>
                <p:oleObj name="Document" r:id="rId5" imgW="6464300" imgH="77597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6"/>
                      <a:stretch>
                        <a:fillRect/>
                      </a:stretch>
                    </p:blipFill>
                    <p:spPr>
                      <a:xfrm>
                        <a:off x="110847" y="1219202"/>
                        <a:ext cx="4175125" cy="501173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graphicFrame>
        <p:nvGraphicFramePr>
          <p:cNvPr id="6" name="Object 5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848848199"/>
              </p:ext>
            </p:extLst>
          </p:nvPr>
        </p:nvGraphicFramePr>
        <p:xfrm>
          <a:off x="4623329" y="1016001"/>
          <a:ext cx="4131203" cy="5836577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45" name="Document" r:id="rId8" imgW="6400800" imgH="9042400" progId="Word.Document.12">
                  <p:embed/>
                </p:oleObj>
              </mc:Choice>
              <mc:Fallback>
                <p:oleObj name="Document" r:id="rId8" imgW="6400800" imgH="9042400" progId="Word.Document.12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9"/>
                      <a:stretch>
                        <a:fillRect/>
                      </a:stretch>
                    </p:blipFill>
                    <p:spPr>
                      <a:xfrm>
                        <a:off x="4623329" y="1016001"/>
                        <a:ext cx="4131203" cy="5836577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860154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611686" cy="609600"/>
          </a:xfrm>
        </p:spPr>
        <p:txBody>
          <a:bodyPr/>
          <a:lstStyle/>
          <a:p>
            <a:r>
              <a:rPr lang="en-US" dirty="0" smtClean="0"/>
              <a:t>Transitioning of Long Core Facility</a:t>
            </a:r>
            <a:endParaRPr lang="en-US" dirty="0"/>
          </a:p>
        </p:txBody>
      </p:sp>
      <p:pic>
        <p:nvPicPr>
          <p:cNvPr id="4" name="Picture 3" descr="SurveyOPT ScreenShot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864958"/>
            <a:ext cx="9144000" cy="4516619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381000" y="987794"/>
            <a:ext cx="6737391" cy="120032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u="sng" dirty="0" err="1">
                <a:solidFill>
                  <a:schemeClr val="tx2"/>
                </a:solidFill>
                <a:cs typeface="Calibri"/>
              </a:rPr>
              <a:t>SurvOpt</a:t>
            </a:r>
            <a:r>
              <a:rPr lang="en-US" sz="2400" u="sng" dirty="0">
                <a:solidFill>
                  <a:schemeClr val="tx2"/>
                </a:solidFill>
                <a:cs typeface="Calibri"/>
              </a:rPr>
              <a:t> Software Output:</a:t>
            </a:r>
          </a:p>
          <a:p>
            <a:r>
              <a:rPr lang="en-US" sz="2400" dirty="0" err="1">
                <a:solidFill>
                  <a:schemeClr val="tx2"/>
                </a:solidFill>
                <a:cs typeface="Calibri"/>
              </a:rPr>
              <a:t>SurvOpt</a:t>
            </a:r>
            <a:r>
              <a:rPr lang="en-US" sz="2400" dirty="0">
                <a:solidFill>
                  <a:schemeClr val="tx2"/>
                </a:solidFill>
                <a:cs typeface="Calibri"/>
              </a:rPr>
              <a:t> is an industry Survey Tracking/Planning Tool</a:t>
            </a:r>
          </a:p>
          <a:p>
            <a:endParaRPr lang="en-US" sz="2400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282424550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Tracking 3D Survey Coverage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10847" y="533400"/>
            <a:ext cx="8537172" cy="65969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8395384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2D and 3D Products </a:t>
            </a:r>
            <a:endParaRPr lang="en-US" dirty="0"/>
          </a:p>
        </p:txBody>
      </p:sp>
      <p:pic>
        <p:nvPicPr>
          <p:cNvPr id="4" name="Picture 3" descr="MGL1112MCS--08T1&amp;08&amp;08B_LR.jpg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32935"/>
            <a:ext cx="9144000" cy="26923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068612" y="973667"/>
            <a:ext cx="4145876" cy="5275384"/>
          </a:xfrm>
          <a:prstGeom prst="rect">
            <a:avLst/>
          </a:prstGeom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28878" y="3290255"/>
            <a:ext cx="4639734" cy="3311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402718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Langseth</a:t>
            </a:r>
            <a:r>
              <a:rPr lang="en-US" dirty="0" smtClean="0"/>
              <a:t>: </a:t>
            </a:r>
            <a:r>
              <a:rPr lang="en-US" dirty="0"/>
              <a:t> </a:t>
            </a:r>
            <a:r>
              <a:rPr lang="en-US" dirty="0" smtClean="0"/>
              <a:t>Performance Metrics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186266" y="882287"/>
            <a:ext cx="4045849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u="sng" dirty="0" smtClean="0">
                <a:solidFill>
                  <a:schemeClr val="tx2"/>
                </a:solidFill>
                <a:latin typeface="Calibri"/>
                <a:cs typeface="Calibri"/>
              </a:rPr>
              <a:t>Summary Statistics:</a:t>
            </a:r>
          </a:p>
          <a:p>
            <a:r>
              <a:rPr lang="en-US" sz="2400" dirty="0" smtClean="0">
                <a:solidFill>
                  <a:schemeClr val="tx2"/>
                </a:solidFill>
                <a:latin typeface="Calibri"/>
                <a:cs typeface="Calibri"/>
              </a:rPr>
              <a:t>90% Overall “</a:t>
            </a:r>
            <a:r>
              <a:rPr lang="en-US" sz="2400" dirty="0">
                <a:solidFill>
                  <a:schemeClr val="tx2"/>
                </a:solidFill>
                <a:latin typeface="Calibri"/>
                <a:cs typeface="Calibri"/>
              </a:rPr>
              <a:t>U</a:t>
            </a:r>
            <a:r>
              <a:rPr lang="en-US" sz="2400" dirty="0" smtClean="0">
                <a:solidFill>
                  <a:schemeClr val="tx2"/>
                </a:solidFill>
                <a:latin typeface="Calibri"/>
                <a:cs typeface="Calibri"/>
              </a:rPr>
              <a:t>ptime” for 2011</a:t>
            </a:r>
          </a:p>
        </p:txBody>
      </p:sp>
      <p:pic>
        <p:nvPicPr>
          <p:cNvPr id="2049" name="Picture 1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0847" y="1959505"/>
            <a:ext cx="4191000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951" y="1078971"/>
            <a:ext cx="4262354" cy="29087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05953" y="3987762"/>
            <a:ext cx="4262352" cy="2916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35153456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6" y="97808"/>
            <a:ext cx="8269569" cy="609600"/>
          </a:xfrm>
        </p:spPr>
        <p:txBody>
          <a:bodyPr/>
          <a:lstStyle/>
          <a:p>
            <a:r>
              <a:rPr lang="en-US" dirty="0" smtClean="0"/>
              <a:t>Deck Space for Line Islands Coring Cruise 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3047999"/>
            <a:ext cx="5080001" cy="38100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47734" y="1924754"/>
            <a:ext cx="3699934" cy="4933246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63" y="982133"/>
            <a:ext cx="8517964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/>
                <a:cs typeface="Calibri"/>
              </a:rPr>
              <a:t>The main deck space on Langseth was loaded with OSU coring equipment, MST van, Hiab </a:t>
            </a:r>
          </a:p>
          <a:p>
            <a:r>
              <a:rPr lang="en-US" dirty="0" smtClean="0">
                <a:solidFill>
                  <a:schemeClr val="tx2"/>
                </a:solidFill>
                <a:latin typeface="Calibri"/>
                <a:cs typeface="Calibri"/>
              </a:rPr>
              <a:t>Crane, multi-corer, CTD rosette, and core support equipment</a:t>
            </a:r>
          </a:p>
        </p:txBody>
      </p:sp>
    </p:spTree>
    <p:extLst>
      <p:ext uri="{BB962C8B-B14F-4D97-AF65-F5344CB8AC3E}">
        <p14:creationId xmlns:p14="http://schemas.microsoft.com/office/powerpoint/2010/main" val="27068715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MGL12-08 – Line Islands Cruise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6778" y="5994401"/>
            <a:ext cx="6090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</a:rPr>
              <a:t>“We Came, We Saw, We Cored”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228601" y="929900"/>
            <a:ext cx="6303754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Calibri"/>
                <a:cs typeface="Calibri"/>
              </a:rPr>
              <a:t>Starboard Side-Wet Lab Location</a:t>
            </a:r>
          </a:p>
          <a:p>
            <a:pPr marL="571500" indent="-57150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Core cutting/splitting </a:t>
            </a:r>
          </a:p>
          <a:p>
            <a:pPr marL="571500" indent="-57150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Multi-core extrusion </a:t>
            </a:r>
          </a:p>
          <a:p>
            <a:pPr marL="571500" indent="-571500">
              <a:buFont typeface="Arial"/>
              <a:buChar char="•"/>
            </a:pPr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POC and Uncontaminated SW sampling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13267" y="2395537"/>
            <a:ext cx="7933267" cy="4462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273370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7303630" cy="609600"/>
          </a:xfrm>
        </p:spPr>
        <p:txBody>
          <a:bodyPr/>
          <a:lstStyle/>
          <a:p>
            <a:r>
              <a:rPr lang="en-US" i="1" dirty="0" smtClean="0"/>
              <a:t>Tivey/Butterfield - JASON ROV Cruise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6778" y="5994401"/>
            <a:ext cx="6090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</a:rPr>
              <a:t>“We Came, We Saw, We Cored”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2599" y="1319536"/>
            <a:ext cx="421730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On right, photo of Main deck layout of Medea/winch,  LARS crane, JASON and HPU, and support van.</a:t>
            </a:r>
          </a:p>
          <a:p>
            <a:endParaRPr lang="en-US" sz="1600" dirty="0" smtClean="0">
              <a:solidFill>
                <a:schemeClr val="tx2"/>
              </a:solidFill>
              <a:latin typeface="Calibri"/>
              <a:cs typeface="Calibri"/>
            </a:endParaRPr>
          </a:p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Below, JASON on main deck..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349750" y="965200"/>
            <a:ext cx="4438650" cy="59182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7" y="3134311"/>
            <a:ext cx="4169053" cy="3126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0607845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MGL12-08 – Line Islands Cruise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6778" y="5994401"/>
            <a:ext cx="6090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</a:rPr>
              <a:t>“We Came, We Saw, We Cored”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1556" y="2015067"/>
            <a:ext cx="8353777" cy="4699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04001" y="929900"/>
            <a:ext cx="8035974" cy="89255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Calibri"/>
                <a:cs typeface="Calibri"/>
              </a:rPr>
              <a:t>Starboard Side Forward Dry Lab</a:t>
            </a:r>
          </a:p>
          <a:p>
            <a:r>
              <a:rPr lang="en-US" sz="1600" dirty="0" smtClean="0">
                <a:solidFill>
                  <a:schemeClr val="tx2"/>
                </a:solidFill>
                <a:latin typeface="Calibri"/>
                <a:cs typeface="Calibri"/>
              </a:rPr>
              <a:t>Lab was outfitted with new tables, refrigerator, freezer, acid cabinet, and Millipore H2O system</a:t>
            </a:r>
          </a:p>
        </p:txBody>
      </p:sp>
    </p:spTree>
    <p:extLst>
      <p:ext uri="{BB962C8B-B14F-4D97-AF65-F5344CB8AC3E}">
        <p14:creationId xmlns:p14="http://schemas.microsoft.com/office/powerpoint/2010/main" val="654484857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R/V Langseth -   National Facility</a:t>
            </a:r>
            <a:endParaRPr lang="en-US" dirty="0"/>
          </a:p>
        </p:txBody>
      </p:sp>
      <p:sp>
        <p:nvSpPr>
          <p:cNvPr id="2" name="TextBox 1"/>
          <p:cNvSpPr txBox="1"/>
          <p:nvPr/>
        </p:nvSpPr>
        <p:spPr>
          <a:xfrm>
            <a:off x="338667" y="948689"/>
            <a:ext cx="7967133" cy="5909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</a:t>
            </a:r>
            <a:r>
              <a:rPr lang="en-US" dirty="0"/>
              <a:t>R/V Marcus G. Langseth joined the U.S. academic fleet </a:t>
            </a:r>
            <a:r>
              <a:rPr lang="en-US" dirty="0" smtClean="0"/>
              <a:t>in 2008 </a:t>
            </a:r>
            <a:r>
              <a:rPr lang="en-US" dirty="0"/>
              <a:t>and serves as an oceanographic research vessel, with </a:t>
            </a:r>
            <a:r>
              <a:rPr lang="en-US" dirty="0" smtClean="0"/>
              <a:t>special focus </a:t>
            </a:r>
            <a:r>
              <a:rPr lang="en-US" dirty="0"/>
              <a:t>on marine seismic profiling. The Langseth is owned </a:t>
            </a:r>
            <a:r>
              <a:rPr lang="en-US" dirty="0" smtClean="0"/>
              <a:t>by NSF </a:t>
            </a:r>
            <a:r>
              <a:rPr lang="en-US" dirty="0"/>
              <a:t>and operated by Columbia University’s Lamont-</a:t>
            </a:r>
            <a:r>
              <a:rPr lang="en-US" dirty="0" smtClean="0"/>
              <a:t>Doherty  Earth </a:t>
            </a:r>
            <a:r>
              <a:rPr lang="en-US" dirty="0"/>
              <a:t>Observatory under a cooperative agreement.</a:t>
            </a:r>
          </a:p>
          <a:p>
            <a:endParaRPr lang="en-US" dirty="0" smtClean="0"/>
          </a:p>
          <a:p>
            <a:r>
              <a:rPr lang="en-US" dirty="0" smtClean="0"/>
              <a:t>The </a:t>
            </a:r>
            <a:r>
              <a:rPr lang="en-US" dirty="0"/>
              <a:t>Langseth is distinct among ships in the academic fleet in that </a:t>
            </a:r>
            <a:r>
              <a:rPr lang="en-US" dirty="0" smtClean="0"/>
              <a:t>it is </a:t>
            </a:r>
            <a:r>
              <a:rPr lang="en-US" dirty="0"/>
              <a:t>a designated </a:t>
            </a:r>
            <a:r>
              <a:rPr lang="en-US" b="1" dirty="0"/>
              <a:t>National Facility</a:t>
            </a:r>
            <a:r>
              <a:rPr lang="en-US" dirty="0"/>
              <a:t>. This status highlights the </a:t>
            </a:r>
            <a:r>
              <a:rPr lang="en-US" dirty="0" smtClean="0"/>
              <a:t>Langseth’s key </a:t>
            </a:r>
            <a:r>
              <a:rPr lang="en-US" dirty="0"/>
              <a:t>role in serving a broad community by providing a </a:t>
            </a:r>
            <a:r>
              <a:rPr lang="en-US" dirty="0" smtClean="0"/>
              <a:t>unique capability </a:t>
            </a:r>
            <a:r>
              <a:rPr lang="en-US" dirty="0"/>
              <a:t>to image beneath the oceans. Unlike other ships in </a:t>
            </a:r>
            <a:r>
              <a:rPr lang="en-US" dirty="0" smtClean="0"/>
              <a:t>the fleet</a:t>
            </a:r>
            <a:r>
              <a:rPr lang="en-US" dirty="0"/>
              <a:t>, the Langseth is overseen by an oversight panel, the </a:t>
            </a:r>
            <a:r>
              <a:rPr lang="en-US" dirty="0" smtClean="0"/>
              <a:t>Marcus  Langseth </a:t>
            </a:r>
            <a:r>
              <a:rPr lang="en-US" dirty="0"/>
              <a:t>Science Oversight Committee (MLSOC), which </a:t>
            </a:r>
            <a:r>
              <a:rPr lang="en-US" dirty="0" smtClean="0"/>
              <a:t>consists </a:t>
            </a:r>
            <a:r>
              <a:rPr lang="en-US" dirty="0"/>
              <a:t>of scientists from the community and serves as a liaison </a:t>
            </a:r>
            <a:r>
              <a:rPr lang="en-US" dirty="0" smtClean="0"/>
              <a:t>between the </a:t>
            </a:r>
            <a:r>
              <a:rPr lang="en-US" dirty="0"/>
              <a:t>science community, the facility operator, and the NSF</a:t>
            </a:r>
            <a:r>
              <a:rPr lang="en-US" dirty="0" smtClean="0"/>
              <a:t>.</a:t>
            </a:r>
          </a:p>
          <a:p>
            <a:endParaRPr lang="en-US" dirty="0">
              <a:solidFill>
                <a:schemeClr val="tx2"/>
              </a:solidFill>
              <a:latin typeface="Calibri"/>
              <a:cs typeface="Calibri"/>
            </a:endParaRPr>
          </a:p>
          <a:p>
            <a:r>
              <a:rPr lang="en-US" dirty="0"/>
              <a:t>With the R/V Langseth facility, the academic community has </a:t>
            </a:r>
            <a:r>
              <a:rPr lang="en-US" dirty="0" smtClean="0"/>
              <a:t>its first </a:t>
            </a:r>
            <a:r>
              <a:rPr lang="en-US" dirty="0"/>
              <a:t>fully capable 3D seismic vessel. 3D seismic reflection </a:t>
            </a:r>
            <a:r>
              <a:rPr lang="en-US" dirty="0" smtClean="0"/>
              <a:t>imaging provides </a:t>
            </a:r>
            <a:r>
              <a:rPr lang="en-US" dirty="0"/>
              <a:t>a view of the Earth’s interior that is unmatched </a:t>
            </a:r>
            <a:r>
              <a:rPr lang="en-US" dirty="0" smtClean="0"/>
              <a:t>in clarity</a:t>
            </a:r>
            <a:r>
              <a:rPr lang="en-US" dirty="0"/>
              <a:t>, quality, and detail by any other method</a:t>
            </a:r>
            <a:r>
              <a:rPr lang="en-US" dirty="0" smtClean="0"/>
              <a:t>.</a:t>
            </a:r>
            <a:r>
              <a:rPr lang="en-US" dirty="0"/>
              <a:t> In addition to the new 3D capabilities, the Langseth facility </a:t>
            </a:r>
            <a:r>
              <a:rPr lang="en-US" dirty="0" smtClean="0"/>
              <a:t>offers advancement </a:t>
            </a:r>
            <a:r>
              <a:rPr lang="en-US" dirty="0"/>
              <a:t>to 2D imaging, both for reflection imaging </a:t>
            </a:r>
            <a:r>
              <a:rPr lang="en-US" dirty="0" smtClean="0"/>
              <a:t>and for </a:t>
            </a:r>
            <a:r>
              <a:rPr lang="en-US" dirty="0"/>
              <a:t>sourcing wide-angle surveys using ocean-bottom </a:t>
            </a:r>
            <a:r>
              <a:rPr lang="en-US" dirty="0" smtClean="0"/>
              <a:t>seismometers and </a:t>
            </a:r>
            <a:r>
              <a:rPr lang="en-US" dirty="0"/>
              <a:t>onshore instruments. Owing to an exceptional source array</a:t>
            </a:r>
          </a:p>
          <a:p>
            <a:r>
              <a:rPr lang="en-US" dirty="0"/>
              <a:t>and longer cables, the Langseth can collect 2D data that </a:t>
            </a:r>
            <a:r>
              <a:rPr lang="en-US" dirty="0" smtClean="0"/>
              <a:t>penetrates deeper </a:t>
            </a:r>
            <a:r>
              <a:rPr lang="en-US" dirty="0"/>
              <a:t>and with greater clarity than ever before.</a:t>
            </a:r>
            <a:endParaRPr lang="en-US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</p:spTree>
    <p:extLst>
      <p:ext uri="{BB962C8B-B14F-4D97-AF65-F5344CB8AC3E}">
        <p14:creationId xmlns:p14="http://schemas.microsoft.com/office/powerpoint/2010/main" val="12736578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Looking Forward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1596778" y="5994401"/>
            <a:ext cx="609095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Calibri"/>
                <a:cs typeface="Calibri"/>
              </a:rPr>
              <a:t>“We Came, We Saw, We Cored”</a:t>
            </a:r>
          </a:p>
        </p:txBody>
      </p:sp>
      <p:pic>
        <p:nvPicPr>
          <p:cNvPr id="2" name="Picture 1" descr="MGL1305_mov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0399" y="1000045"/>
            <a:ext cx="8060266" cy="49082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7308152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7162020" cy="609600"/>
          </a:xfrm>
        </p:spPr>
        <p:txBody>
          <a:bodyPr/>
          <a:lstStyle/>
          <a:p>
            <a:r>
              <a:rPr lang="en-US" sz="2800" i="1" dirty="0" smtClean="0"/>
              <a:t>Science Community and Programs Supported </a:t>
            </a:r>
            <a:endParaRPr lang="en-US" sz="2800" dirty="0"/>
          </a:p>
        </p:txBody>
      </p:sp>
      <p:sp>
        <p:nvSpPr>
          <p:cNvPr id="5" name="TextBox 4"/>
          <p:cNvSpPr txBox="1"/>
          <p:nvPr/>
        </p:nvSpPr>
        <p:spPr>
          <a:xfrm>
            <a:off x="110847" y="1024467"/>
            <a:ext cx="6185520" cy="286232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/>
              <a:t>In addition to supporting investigator-driven science on these</a:t>
            </a:r>
          </a:p>
          <a:p>
            <a:r>
              <a:rPr lang="en-US" dirty="0"/>
              <a:t>scientific themes, the seismic imaging tool undergirds many U.S.</a:t>
            </a:r>
          </a:p>
          <a:p>
            <a:r>
              <a:rPr lang="en-US" dirty="0"/>
              <a:t>and international science initiatives, including</a:t>
            </a:r>
            <a:r>
              <a:rPr lang="en-US" dirty="0" smtClean="0"/>
              <a:t>:</a:t>
            </a:r>
          </a:p>
          <a:p>
            <a:endParaRPr lang="en-US" dirty="0"/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IODP</a:t>
            </a:r>
            <a:r>
              <a:rPr lang="en-US" dirty="0"/>
              <a:t>, the Integrated Ocean Drilling Program</a:t>
            </a:r>
          </a:p>
          <a:p>
            <a:pPr marL="285750" indent="-285750">
              <a:buFont typeface="Arial"/>
              <a:buChar char="•"/>
            </a:pPr>
            <a:r>
              <a:rPr lang="en-US" dirty="0" err="1" smtClean="0"/>
              <a:t>GeoPRISMS</a:t>
            </a:r>
            <a:r>
              <a:rPr lang="en-US" dirty="0" smtClean="0"/>
              <a:t> </a:t>
            </a:r>
            <a:r>
              <a:rPr lang="en-US" dirty="0"/>
              <a:t>(the MARGINS successor program)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R2K </a:t>
            </a:r>
            <a:r>
              <a:rPr lang="en-US" dirty="0"/>
              <a:t>(the RIDGE 2000 initiative)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Continental </a:t>
            </a:r>
            <a:r>
              <a:rPr lang="en-US" dirty="0"/>
              <a:t>Dynamics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The </a:t>
            </a:r>
            <a:r>
              <a:rPr lang="en-US" dirty="0"/>
              <a:t>Ocean Bottom Seismometer Instrument Pool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IRIS</a:t>
            </a:r>
            <a:r>
              <a:rPr lang="en-US" dirty="0"/>
              <a:t>/PASSCAL, including </a:t>
            </a:r>
            <a:r>
              <a:rPr lang="en-US" dirty="0" err="1"/>
              <a:t>EarthScope</a:t>
            </a:r>
            <a:endParaRPr lang="en-US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pic>
        <p:nvPicPr>
          <p:cNvPr id="6" name="Picture 5" descr="Langseth Side View 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5667" y="3546642"/>
            <a:ext cx="4868331" cy="331135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2093513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R/V Langseth -   Capabilities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70934" y="1016000"/>
            <a:ext cx="8542866" cy="4462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dirty="0"/>
              <a:t>Facility Capabilities</a:t>
            </a:r>
          </a:p>
          <a:p>
            <a:r>
              <a:rPr lang="en-US" dirty="0"/>
              <a:t>The Langseth facility provides a unique combination of capabilities</a:t>
            </a:r>
          </a:p>
          <a:p>
            <a:r>
              <a:rPr lang="en-US" dirty="0"/>
              <a:t>for imaging the ocean, the seafloor, and the solid Earth beneath</a:t>
            </a:r>
          </a:p>
          <a:p>
            <a:r>
              <a:rPr lang="en-US" dirty="0"/>
              <a:t>the sea — as well as general oceanographic instrumentation. </a:t>
            </a:r>
            <a:endParaRPr lang="en-US" dirty="0" smtClean="0"/>
          </a:p>
          <a:p>
            <a:endParaRPr lang="en-US" dirty="0" smtClean="0"/>
          </a:p>
          <a:p>
            <a:r>
              <a:rPr lang="en-US" i="1" u="sng" dirty="0" smtClean="0"/>
              <a:t>Current </a:t>
            </a:r>
            <a:r>
              <a:rPr lang="en-US" i="1" u="sng" dirty="0"/>
              <a:t>shipboard </a:t>
            </a:r>
            <a:r>
              <a:rPr lang="en-US" i="1" u="sng" dirty="0" smtClean="0"/>
              <a:t>equipment </a:t>
            </a:r>
            <a:r>
              <a:rPr lang="en-US" i="1" u="sng" dirty="0"/>
              <a:t>includes: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3D </a:t>
            </a:r>
            <a:r>
              <a:rPr lang="en-US" sz="1600" dirty="0"/>
              <a:t>seismic </a:t>
            </a:r>
            <a:r>
              <a:rPr lang="en-US" sz="1600" dirty="0" smtClean="0"/>
              <a:t>capability: </a:t>
            </a:r>
            <a:r>
              <a:rPr lang="en-US" sz="1600" dirty="0"/>
              <a:t>including four 6-km-long </a:t>
            </a:r>
            <a:r>
              <a:rPr lang="en-US" sz="1600" dirty="0" smtClean="0"/>
              <a:t>hydrophone streamers </a:t>
            </a:r>
            <a:r>
              <a:rPr lang="en-US" sz="1600" dirty="0"/>
              <a:t>and dual airgun </a:t>
            </a:r>
            <a:r>
              <a:rPr lang="en-US" sz="1600" dirty="0" smtClean="0"/>
              <a:t>source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Long</a:t>
            </a:r>
            <a:r>
              <a:rPr lang="en-US" sz="1600" dirty="0"/>
              <a:t>-offset capability, with possibility of towing up to </a:t>
            </a:r>
            <a:r>
              <a:rPr lang="en-US" sz="1600" dirty="0" smtClean="0"/>
              <a:t>an  8</a:t>
            </a:r>
            <a:r>
              <a:rPr lang="en-US" sz="1600" dirty="0"/>
              <a:t>-km-long streamer in 2D mode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Tuned</a:t>
            </a:r>
            <a:r>
              <a:rPr lang="en-US" sz="1600" dirty="0"/>
              <a:t>, linear source array, consisting of up to 36 </a:t>
            </a:r>
            <a:r>
              <a:rPr lang="en-US" sz="1600" dirty="0" smtClean="0"/>
              <a:t>airguns with </a:t>
            </a:r>
            <a:r>
              <a:rPr lang="en-US" sz="1600" dirty="0"/>
              <a:t>a total capacity of 6600 cu. in.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Kongsberg </a:t>
            </a:r>
            <a:r>
              <a:rPr lang="en-US" sz="1600" dirty="0"/>
              <a:t>EM122 multibeam sonar system for </a:t>
            </a:r>
            <a:r>
              <a:rPr lang="en-US" sz="1600" dirty="0" smtClean="0"/>
              <a:t>seafloor mapping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Knudsen 3260 Sub-Bottom Profiling</a:t>
            </a:r>
            <a:endParaRPr lang="en-US" sz="1600" dirty="0"/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RDI </a:t>
            </a:r>
            <a:r>
              <a:rPr lang="en-US" sz="1600" dirty="0"/>
              <a:t>75 </a:t>
            </a:r>
            <a:r>
              <a:rPr lang="en-US" sz="1600" dirty="0" err="1"/>
              <a:t>kHZ</a:t>
            </a:r>
            <a:r>
              <a:rPr lang="en-US" sz="1600" dirty="0"/>
              <a:t> acoustic </a:t>
            </a:r>
            <a:r>
              <a:rPr lang="en-US" sz="1600" dirty="0" err="1"/>
              <a:t>doppler</a:t>
            </a:r>
            <a:r>
              <a:rPr lang="en-US" sz="1600" dirty="0"/>
              <a:t> current profiler (ADCP) </a:t>
            </a:r>
            <a:r>
              <a:rPr lang="en-US" sz="1600" dirty="0" smtClean="0"/>
              <a:t>to measure </a:t>
            </a:r>
            <a:r>
              <a:rPr lang="en-US" sz="1600" dirty="0"/>
              <a:t>ocean currents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Seabird </a:t>
            </a:r>
            <a:r>
              <a:rPr lang="en-US" sz="1600" dirty="0" err="1"/>
              <a:t>thermosalinograph</a:t>
            </a:r>
            <a:r>
              <a:rPr lang="en-US" sz="1600" dirty="0"/>
              <a:t> to measure seawater </a:t>
            </a:r>
            <a:r>
              <a:rPr lang="en-US" sz="1600" dirty="0" smtClean="0"/>
              <a:t>temperature and salinity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err="1" smtClean="0"/>
              <a:t>Sippican</a:t>
            </a:r>
            <a:r>
              <a:rPr lang="en-US" sz="1600" dirty="0" smtClean="0"/>
              <a:t> </a:t>
            </a:r>
            <a:r>
              <a:rPr lang="en-US" sz="1600" dirty="0"/>
              <a:t>expendable </a:t>
            </a:r>
            <a:r>
              <a:rPr lang="en-US" sz="1600" dirty="0" smtClean="0"/>
              <a:t>bathythermograph (XBT)  </a:t>
            </a:r>
            <a:r>
              <a:rPr lang="en-US" sz="1600" dirty="0"/>
              <a:t>launcher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/>
              <a:t>Bell </a:t>
            </a:r>
            <a:r>
              <a:rPr lang="en-US" sz="1600" dirty="0"/>
              <a:t>BGM-3 gravimeter 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/>
              <a:t>T</a:t>
            </a:r>
            <a:r>
              <a:rPr lang="en-US" sz="1600" dirty="0" smtClean="0"/>
              <a:t>owed Geometrics </a:t>
            </a:r>
            <a:r>
              <a:rPr lang="en-US" sz="1600" dirty="0"/>
              <a:t>882 </a:t>
            </a:r>
            <a:r>
              <a:rPr lang="en-US" sz="1600" dirty="0" smtClean="0"/>
              <a:t>magnetometer to </a:t>
            </a:r>
            <a:r>
              <a:rPr lang="en-US" sz="1600" dirty="0"/>
              <a:t>measure gravity and magnetic </a:t>
            </a:r>
            <a:r>
              <a:rPr lang="en-US" sz="1600" dirty="0" smtClean="0"/>
              <a:t>fields</a:t>
            </a:r>
          </a:p>
          <a:p>
            <a:pPr marL="285750" indent="-285750">
              <a:buFont typeface="Arial"/>
              <a:buChar char="•"/>
            </a:pPr>
            <a:r>
              <a:rPr lang="en-US" sz="1600" dirty="0" smtClean="0">
                <a:solidFill>
                  <a:srgbClr val="000000"/>
                </a:solidFill>
                <a:latin typeface="Calibri"/>
                <a:cs typeface="Calibri"/>
              </a:rPr>
              <a:t>Uncontaminated Seawater System for other measurements like underway pCO2</a:t>
            </a:r>
          </a:p>
        </p:txBody>
      </p:sp>
    </p:spTree>
    <p:extLst>
      <p:ext uri="{BB962C8B-B14F-4D97-AF65-F5344CB8AC3E}">
        <p14:creationId xmlns:p14="http://schemas.microsoft.com/office/powerpoint/2010/main" val="311935821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6137553" cy="609600"/>
          </a:xfrm>
        </p:spPr>
        <p:txBody>
          <a:bodyPr/>
          <a:lstStyle/>
          <a:p>
            <a:r>
              <a:rPr lang="en-US" i="1" dirty="0" smtClean="0"/>
              <a:t>R/V Langseth -   Main Lab</a:t>
            </a:r>
            <a:endParaRPr lang="en-US" dirty="0"/>
          </a:p>
        </p:txBody>
      </p:sp>
      <p:pic>
        <p:nvPicPr>
          <p:cNvPr id="2" name="Picture 1" descr="image00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396999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4246025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233274"/>
            <a:ext cx="6137553" cy="609600"/>
          </a:xfrm>
        </p:spPr>
        <p:txBody>
          <a:bodyPr/>
          <a:lstStyle/>
          <a:p>
            <a:r>
              <a:rPr lang="en-US" dirty="0" smtClean="0"/>
              <a:t>Langseth – 3</a:t>
            </a:r>
            <a:r>
              <a:rPr lang="en-US" baseline="30000" dirty="0" smtClean="0"/>
              <a:t>rd</a:t>
            </a:r>
            <a:r>
              <a:rPr lang="en-US" dirty="0" smtClean="0"/>
              <a:t> Party Support  </a:t>
            </a:r>
            <a:endParaRPr lang="en-US" dirty="0"/>
          </a:p>
        </p:txBody>
      </p:sp>
      <p:pic>
        <p:nvPicPr>
          <p:cNvPr id="8" name="Picture 7" descr="Blessing 005-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051560"/>
            <a:ext cx="8128000" cy="5806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07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233274"/>
            <a:ext cx="6137553" cy="609600"/>
          </a:xfrm>
        </p:spPr>
        <p:txBody>
          <a:bodyPr/>
          <a:lstStyle/>
          <a:p>
            <a:r>
              <a:rPr lang="en-US" dirty="0" smtClean="0"/>
              <a:t>Chukchi Sea  – Coakley</a:t>
            </a:r>
            <a:endParaRPr lang="en-US" dirty="0"/>
          </a:p>
        </p:txBody>
      </p:sp>
      <p:pic>
        <p:nvPicPr>
          <p:cNvPr id="4" name="Picture 3" descr="PCO2MAP_10251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0" y="1007533"/>
            <a:ext cx="5278875" cy="5278875"/>
          </a:xfrm>
          <a:prstGeom prst="rect">
            <a:avLst/>
          </a:prstGeom>
        </p:spPr>
      </p:pic>
      <p:pic>
        <p:nvPicPr>
          <p:cNvPr id="5" name="Picture 4" descr="20saw_data-articleInline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401733" y="933785"/>
            <a:ext cx="2997202" cy="438538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090938" y="5241416"/>
            <a:ext cx="4053061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/>
              <a:t>Processed </a:t>
            </a:r>
            <a:r>
              <a:rPr lang="en-US" sz="2000" dirty="0" err="1"/>
              <a:t>multibeam</a:t>
            </a:r>
            <a:r>
              <a:rPr lang="en-US" sz="2000" dirty="0"/>
              <a:t> data, showing iceberg gouges on the Chukchi Shelf. The depths are color-coded: Blue is deep and red is shallow. </a:t>
            </a:r>
            <a:r>
              <a:rPr lang="en-US" sz="2000" dirty="0" smtClean="0"/>
              <a:t> (Coakley, NY Times – </a:t>
            </a:r>
            <a:r>
              <a:rPr lang="en-US" sz="2000" dirty="0" err="1" smtClean="0"/>
              <a:t>Scientist@Work</a:t>
            </a:r>
            <a:r>
              <a:rPr lang="en-US" sz="2000" dirty="0" smtClean="0"/>
              <a:t> blog)</a:t>
            </a:r>
            <a:endParaRPr lang="en-US" sz="2000" dirty="0" smtClean="0">
              <a:solidFill>
                <a:schemeClr val="tx2"/>
              </a:solidFill>
              <a:latin typeface="Calibri"/>
              <a:cs typeface="Calibri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10847" y="6342545"/>
            <a:ext cx="45707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tx2"/>
                </a:solidFill>
                <a:latin typeface="Calibri"/>
                <a:cs typeface="Calibri"/>
              </a:rPr>
              <a:t>Preliminary pCO2 Data courtesy of T. Takahashi</a:t>
            </a:r>
          </a:p>
        </p:txBody>
      </p:sp>
    </p:spTree>
    <p:extLst>
      <p:ext uri="{BB962C8B-B14F-4D97-AF65-F5344CB8AC3E}">
        <p14:creationId xmlns:p14="http://schemas.microsoft.com/office/powerpoint/2010/main" val="4093469134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10847" y="97808"/>
            <a:ext cx="7162020" cy="609600"/>
          </a:xfrm>
        </p:spPr>
        <p:txBody>
          <a:bodyPr/>
          <a:lstStyle/>
          <a:p>
            <a:r>
              <a:rPr lang="en-US" sz="3200" i="1" dirty="0" smtClean="0"/>
              <a:t>Ocean Bottom Seismometers </a:t>
            </a:r>
            <a:endParaRPr lang="en-US" sz="3200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47" y="949712"/>
            <a:ext cx="2933272" cy="3461364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10260" y="2175933"/>
            <a:ext cx="3725213" cy="3175000"/>
          </a:xfrm>
          <a:prstGeom prst="rect">
            <a:avLst/>
          </a:prstGeom>
        </p:spPr>
      </p:pic>
      <p:pic>
        <p:nvPicPr>
          <p:cNvPr id="5" name="Picture 4" descr="obs504_LR.jpg"/>
          <p:cNvPicPr>
            <a:picLocks noChangeAspect="1"/>
          </p:cNvPicPr>
          <p:nvPr/>
        </p:nvPicPr>
        <p:blipFill>
          <a:blip r:embed="rId5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514" y="3863377"/>
            <a:ext cx="4781686" cy="2902530"/>
          </a:xfrm>
          <a:prstGeom prst="rect">
            <a:avLst/>
          </a:prstGeom>
        </p:spPr>
      </p:pic>
      <p:pic>
        <p:nvPicPr>
          <p:cNvPr id="7" name="Picture 6" descr="OBS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500967" y="1010326"/>
            <a:ext cx="2709333" cy="20434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92958338"/>
      </p:ext>
    </p:extLst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0847" y="97808"/>
            <a:ext cx="7229753" cy="609600"/>
          </a:xfrm>
        </p:spPr>
        <p:txBody>
          <a:bodyPr/>
          <a:lstStyle/>
          <a:p>
            <a:r>
              <a:rPr lang="en-US" dirty="0" err="1" smtClean="0"/>
              <a:t>Carbotte</a:t>
            </a:r>
            <a:r>
              <a:rPr lang="en-US" dirty="0" smtClean="0"/>
              <a:t>, </a:t>
            </a:r>
            <a:r>
              <a:rPr lang="en-US" dirty="0" err="1" smtClean="0"/>
              <a:t>Trehu</a:t>
            </a:r>
            <a:r>
              <a:rPr lang="en-US" dirty="0" smtClean="0"/>
              <a:t>, Holbrook Cruises</a:t>
            </a:r>
            <a:endParaRPr lang="en-US" dirty="0"/>
          </a:p>
        </p:txBody>
      </p:sp>
      <p:pic>
        <p:nvPicPr>
          <p:cNvPr id="29" name="Picture 28" descr="map_JdF_CarbotteTrehu"/>
          <p:cNvPicPr/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845733" y="1591733"/>
            <a:ext cx="6273802" cy="51900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" name="TextBox 2"/>
          <p:cNvSpPr txBox="1"/>
          <p:nvPr/>
        </p:nvSpPr>
        <p:spPr>
          <a:xfrm>
            <a:off x="1202267" y="945402"/>
            <a:ext cx="5956378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600" dirty="0" smtClean="0">
                <a:solidFill>
                  <a:schemeClr val="tx2"/>
                </a:solidFill>
                <a:latin typeface="Calibri"/>
                <a:cs typeface="Calibri"/>
              </a:rPr>
              <a:t>Imaging the Juan de Fuca Plate</a:t>
            </a:r>
          </a:p>
        </p:txBody>
      </p:sp>
    </p:spTree>
    <p:extLst>
      <p:ext uri="{BB962C8B-B14F-4D97-AF65-F5344CB8AC3E}">
        <p14:creationId xmlns:p14="http://schemas.microsoft.com/office/powerpoint/2010/main" val="19846469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Cover Slides">
  <a:themeElements>
    <a:clrScheme name="Custom 3">
      <a:dk1>
        <a:srgbClr val="3C3C3C"/>
      </a:dk1>
      <a:lt1>
        <a:sysClr val="window" lastClr="FFFFFF"/>
      </a:lt1>
      <a:dk2>
        <a:srgbClr val="1F497D"/>
      </a:dk2>
      <a:lt2>
        <a:srgbClr val="EEECE1"/>
      </a:lt2>
      <a:accent1>
        <a:srgbClr val="B2D3DC"/>
      </a:accent1>
      <a:accent2>
        <a:srgbClr val="234989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  <a:txDef>
      <a:spPr>
        <a:noFill/>
      </a:spPr>
      <a:bodyPr wrap="square" rtlCol="0">
        <a:spAutoFit/>
      </a:bodyPr>
      <a:lstStyle>
        <a:defPPr>
          <a:defRPr sz="3600" dirty="0" smtClean="0">
            <a:solidFill>
              <a:schemeClr val="tx2"/>
            </a:solidFill>
            <a:latin typeface="Calibri"/>
            <a:cs typeface="Calibri"/>
          </a:defRPr>
        </a:defPPr>
      </a:lstStyle>
    </a:tx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19888</TotalTime>
  <Words>871</Words>
  <Application>Microsoft Macintosh PowerPoint</Application>
  <PresentationFormat>On-screen Show (4:3)</PresentationFormat>
  <Paragraphs>99</Paragraphs>
  <Slides>20</Slides>
  <Notes>18</Notes>
  <HiddenSlides>0</HiddenSlides>
  <MMClips>0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2" baseType="lpstr">
      <vt:lpstr>Cover Slides</vt:lpstr>
      <vt:lpstr>Document</vt:lpstr>
      <vt:lpstr>PowerPoint Presentation</vt:lpstr>
      <vt:lpstr>R/V Langseth -   National Facility</vt:lpstr>
      <vt:lpstr>Science Community and Programs Supported </vt:lpstr>
      <vt:lpstr>R/V Langseth -   Capabilities</vt:lpstr>
      <vt:lpstr>R/V Langseth -   Main Lab</vt:lpstr>
      <vt:lpstr>Langseth – 3rd Party Support  </vt:lpstr>
      <vt:lpstr>Chukchi Sea  – Coakley</vt:lpstr>
      <vt:lpstr>Ocean Bottom Seismometers </vt:lpstr>
      <vt:lpstr>Carbotte, Trehu, Holbrook Cruises</vt:lpstr>
      <vt:lpstr>Environmental Compliance </vt:lpstr>
      <vt:lpstr>Technical Services Support </vt:lpstr>
      <vt:lpstr>Transitioning of Long Core Facility</vt:lpstr>
      <vt:lpstr>Tracking 3D Survey Coverage</vt:lpstr>
      <vt:lpstr>2D and 3D Products </vt:lpstr>
      <vt:lpstr>Langseth:  Performance Metrics</vt:lpstr>
      <vt:lpstr>Deck Space for Line Islands Coring Cruise </vt:lpstr>
      <vt:lpstr>MGL12-08 – Line Islands Cruise</vt:lpstr>
      <vt:lpstr>Tivey/Butterfield - JASON ROV Cruise</vt:lpstr>
      <vt:lpstr>MGL12-08 – Line Islands Cruise</vt:lpstr>
      <vt:lpstr>Looking Forward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Sean Higgins</dc:creator>
  <cp:lastModifiedBy>Robert Steinhaus</cp:lastModifiedBy>
  <cp:revision>208</cp:revision>
  <cp:lastPrinted>2012-06-04T20:36:03Z</cp:lastPrinted>
  <dcterms:created xsi:type="dcterms:W3CDTF">2011-07-10T13:08:37Z</dcterms:created>
  <dcterms:modified xsi:type="dcterms:W3CDTF">2014-12-13T20:49:22Z</dcterms:modified>
</cp:coreProperties>
</file>